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6" r:id="rId1"/>
  </p:sldMasterIdLst>
  <p:sldIdLst>
    <p:sldId id="314" r:id="rId2"/>
    <p:sldId id="336" r:id="rId3"/>
    <p:sldId id="462" r:id="rId4"/>
    <p:sldId id="411" r:id="rId5"/>
    <p:sldId id="419" r:id="rId6"/>
    <p:sldId id="420" r:id="rId7"/>
    <p:sldId id="421" r:id="rId8"/>
    <p:sldId id="422" r:id="rId9"/>
    <p:sldId id="423" r:id="rId10"/>
    <p:sldId id="416" r:id="rId11"/>
    <p:sldId id="417" r:id="rId12"/>
    <p:sldId id="404" r:id="rId13"/>
    <p:sldId id="461" r:id="rId14"/>
    <p:sldId id="415" r:id="rId15"/>
    <p:sldId id="465" r:id="rId16"/>
    <p:sldId id="466" r:id="rId17"/>
    <p:sldId id="369" r:id="rId18"/>
    <p:sldId id="370" r:id="rId19"/>
    <p:sldId id="371" r:id="rId20"/>
    <p:sldId id="372" r:id="rId21"/>
    <p:sldId id="375" r:id="rId22"/>
    <p:sldId id="418" r:id="rId23"/>
    <p:sldId id="467" r:id="rId24"/>
    <p:sldId id="426" r:id="rId25"/>
    <p:sldId id="427" r:id="rId26"/>
    <p:sldId id="428" r:id="rId27"/>
    <p:sldId id="468" r:id="rId28"/>
    <p:sldId id="429" r:id="rId29"/>
    <p:sldId id="430" r:id="rId30"/>
    <p:sldId id="431" r:id="rId31"/>
    <p:sldId id="469" r:id="rId32"/>
    <p:sldId id="470" r:id="rId33"/>
    <p:sldId id="424" r:id="rId34"/>
    <p:sldId id="425" r:id="rId35"/>
    <p:sldId id="381" r:id="rId36"/>
    <p:sldId id="384" r:id="rId37"/>
    <p:sldId id="385" r:id="rId38"/>
    <p:sldId id="386" r:id="rId39"/>
    <p:sldId id="387" r:id="rId40"/>
    <p:sldId id="388" r:id="rId41"/>
    <p:sldId id="389" r:id="rId42"/>
    <p:sldId id="390" r:id="rId43"/>
    <p:sldId id="391" r:id="rId44"/>
    <p:sldId id="392" r:id="rId45"/>
    <p:sldId id="393" r:id="rId46"/>
    <p:sldId id="394" r:id="rId47"/>
    <p:sldId id="432" r:id="rId48"/>
    <p:sldId id="433" r:id="rId49"/>
    <p:sldId id="434" r:id="rId50"/>
    <p:sldId id="322"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25" autoAdjust="0"/>
    <p:restoredTop sz="94623"/>
  </p:normalViewPr>
  <p:slideViewPr>
    <p:cSldViewPr>
      <p:cViewPr varScale="1">
        <p:scale>
          <a:sx n="74" d="100"/>
          <a:sy n="74" d="100"/>
        </p:scale>
        <p:origin x="1066"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image" Target="../media/image1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4.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5F9892F-7DCD-45B4-A1AF-EC504963300A}" type="datetimeFigureOut">
              <a:rPr lang="en-US" smtClean="0">
                <a:solidFill>
                  <a:prstClr val="black">
                    <a:tint val="75000"/>
                  </a:prstClr>
                </a:solidFill>
              </a:rPr>
              <a:pPr/>
              <a:t>3/3/2022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D03FC90-8D6B-47DB-9314-712520DE5D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7043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F9892F-7DCD-45B4-A1AF-EC504963300A}" type="datetimeFigureOut">
              <a:rPr lang="en-US" smtClean="0">
                <a:solidFill>
                  <a:prstClr val="black">
                    <a:tint val="75000"/>
                  </a:prstClr>
                </a:solidFill>
              </a:rPr>
              <a:pPr/>
              <a:t>3/3/2022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D03FC90-8D6B-47DB-9314-712520DE5D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42263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F9892F-7DCD-45B4-A1AF-EC504963300A}" type="datetimeFigureOut">
              <a:rPr lang="en-US" smtClean="0">
                <a:solidFill>
                  <a:prstClr val="black">
                    <a:tint val="75000"/>
                  </a:prstClr>
                </a:solidFill>
              </a:rPr>
              <a:pPr/>
              <a:t>3/3/2022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D03FC90-8D6B-47DB-9314-712520DE5D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616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F9892F-7DCD-45B4-A1AF-EC504963300A}" type="datetimeFigureOut">
              <a:rPr lang="en-US" smtClean="0">
                <a:solidFill>
                  <a:prstClr val="black">
                    <a:tint val="75000"/>
                  </a:prstClr>
                </a:solidFill>
              </a:rPr>
              <a:pPr/>
              <a:t>3/3/2022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D03FC90-8D6B-47DB-9314-712520DE5D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82385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5F9892F-7DCD-45B4-A1AF-EC504963300A}" type="datetimeFigureOut">
              <a:rPr lang="en-US" smtClean="0">
                <a:solidFill>
                  <a:prstClr val="black">
                    <a:tint val="75000"/>
                  </a:prstClr>
                </a:solidFill>
              </a:rPr>
              <a:pPr/>
              <a:t>3/3/2022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D03FC90-8D6B-47DB-9314-712520DE5D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04202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5F9892F-7DCD-45B4-A1AF-EC504963300A}" type="datetimeFigureOut">
              <a:rPr lang="en-US" smtClean="0">
                <a:solidFill>
                  <a:prstClr val="black">
                    <a:tint val="75000"/>
                  </a:prstClr>
                </a:solidFill>
              </a:rPr>
              <a:pPr/>
              <a:t>3/3/2022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D03FC90-8D6B-47DB-9314-712520DE5D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22269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5F9892F-7DCD-45B4-A1AF-EC504963300A}" type="datetimeFigureOut">
              <a:rPr lang="en-US" smtClean="0">
                <a:solidFill>
                  <a:prstClr val="black">
                    <a:tint val="75000"/>
                  </a:prstClr>
                </a:solidFill>
              </a:rPr>
              <a:pPr/>
              <a:t>3/3/2022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5D03FC90-8D6B-47DB-9314-712520DE5D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5151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5F9892F-7DCD-45B4-A1AF-EC504963300A}" type="datetimeFigureOut">
              <a:rPr lang="en-US" smtClean="0">
                <a:solidFill>
                  <a:prstClr val="black">
                    <a:tint val="75000"/>
                  </a:prstClr>
                </a:solidFill>
              </a:rPr>
              <a:pPr/>
              <a:t>3/3/2022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D03FC90-8D6B-47DB-9314-712520DE5D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33329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F9892F-7DCD-45B4-A1AF-EC504963300A}" type="datetimeFigureOut">
              <a:rPr lang="en-US" smtClean="0">
                <a:solidFill>
                  <a:prstClr val="black">
                    <a:tint val="75000"/>
                  </a:prstClr>
                </a:solidFill>
              </a:rPr>
              <a:pPr/>
              <a:t>3/3/2022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5D03FC90-8D6B-47DB-9314-712520DE5D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07258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5F9892F-7DCD-45B4-A1AF-EC504963300A}" type="datetimeFigureOut">
              <a:rPr lang="en-US" smtClean="0">
                <a:solidFill>
                  <a:prstClr val="black">
                    <a:tint val="75000"/>
                  </a:prstClr>
                </a:solidFill>
              </a:rPr>
              <a:pPr/>
              <a:t>3/3/2022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D03FC90-8D6B-47DB-9314-712520DE5D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60901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5F9892F-7DCD-45B4-A1AF-EC504963300A}" type="datetimeFigureOut">
              <a:rPr lang="en-US" smtClean="0">
                <a:solidFill>
                  <a:prstClr val="black">
                    <a:tint val="75000"/>
                  </a:prstClr>
                </a:solidFill>
              </a:rPr>
              <a:pPr/>
              <a:t>3/3/2022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D03FC90-8D6B-47DB-9314-712520DE5D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25576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F9892F-7DCD-45B4-A1AF-EC504963300A}" type="datetimeFigureOut">
              <a:rPr lang="en-US" smtClean="0">
                <a:solidFill>
                  <a:prstClr val="black">
                    <a:tint val="75000"/>
                  </a:prstClr>
                </a:solidFill>
              </a:rPr>
              <a:pPr/>
              <a:t>3/3/2022</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03FC90-8D6B-47DB-9314-712520DE5D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9859536"/>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11.e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7.bin"/><Relationship Id="rId5" Type="http://schemas.openxmlformats.org/officeDocument/2006/relationships/image" Target="../media/image10.emf"/><Relationship Id="rId4" Type="http://schemas.openxmlformats.org/officeDocument/2006/relationships/oleObject" Target="../embeddings/oleObject6.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24.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3.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4.emf"/><Relationship Id="rId4" Type="http://schemas.openxmlformats.org/officeDocument/2006/relationships/oleObject" Target="../embeddings/oleObject3.bin"/></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8.emf"/><Relationship Id="rId4" Type="http://schemas.openxmlformats.org/officeDocument/2006/relationships/oleObject" Target="../embeddings/oleObject4.bin"/></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9.emf"/><Relationship Id="rId5" Type="http://schemas.openxmlformats.org/officeDocument/2006/relationships/oleObject" Target="../embeddings/oleObject5.bin"/><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79576" y="818745"/>
            <a:ext cx="7772400" cy="1109985"/>
          </a:xfrm>
        </p:spPr>
        <p:txBody>
          <a:bodyPr>
            <a:normAutofit fontScale="90000"/>
          </a:bodyPr>
          <a:lstStyle/>
          <a:p>
            <a:r>
              <a:rPr lang="en-US" dirty="0">
                <a:solidFill>
                  <a:srgbClr val="6C0000"/>
                </a:solidFill>
                <a:latin typeface="Times New Roman" pitchFamily="18" charset="0"/>
                <a:cs typeface="Times New Roman" pitchFamily="18" charset="0"/>
              </a:rPr>
              <a:t>Brain Computer Interaction</a:t>
            </a:r>
            <a:endParaRPr lang="en-IN" dirty="0">
              <a:solidFill>
                <a:srgbClr val="002060"/>
              </a:solidFill>
              <a:latin typeface="Times New Roman" pitchFamily="18" charset="0"/>
              <a:cs typeface="Times New Roman" pitchFamily="18" charset="0"/>
            </a:endParaRPr>
          </a:p>
        </p:txBody>
      </p:sp>
      <p:sp>
        <p:nvSpPr>
          <p:cNvPr id="3" name="Subtitle 2"/>
          <p:cNvSpPr>
            <a:spLocks noGrp="1"/>
          </p:cNvSpPr>
          <p:nvPr>
            <p:ph type="subTitle" idx="1"/>
          </p:nvPr>
        </p:nvSpPr>
        <p:spPr>
          <a:xfrm>
            <a:off x="2238428" y="4437112"/>
            <a:ext cx="7854696" cy="1752600"/>
          </a:xfrm>
        </p:spPr>
        <p:txBody>
          <a:bodyPr>
            <a:normAutofit lnSpcReduction="10000"/>
          </a:bodyPr>
          <a:lstStyle/>
          <a:p>
            <a:r>
              <a:rPr lang="en-US" b="1" dirty="0">
                <a:solidFill>
                  <a:schemeClr val="tx1"/>
                </a:solidFill>
              </a:rPr>
              <a:t> </a:t>
            </a:r>
            <a:r>
              <a:rPr lang="en-US" b="1" u="sng" dirty="0">
                <a:solidFill>
                  <a:schemeClr val="tx1"/>
                </a:solidFill>
              </a:rPr>
              <a:t>Course Instructors</a:t>
            </a:r>
          </a:p>
          <a:p>
            <a:r>
              <a:rPr lang="en-US" b="1" dirty="0">
                <a:solidFill>
                  <a:schemeClr val="tx1"/>
                </a:solidFill>
              </a:rPr>
              <a:t>Dr. Annushree Bablani</a:t>
            </a:r>
          </a:p>
          <a:p>
            <a:endParaRPr lang="en-US" i="1" dirty="0"/>
          </a:p>
          <a:p>
            <a:r>
              <a:rPr lang="en-US" i="1" dirty="0">
                <a:solidFill>
                  <a:schemeClr val="tx1"/>
                </a:solidFill>
              </a:rPr>
              <a:t>Acknowledgements: Dr. Sreeja S R </a:t>
            </a:r>
          </a:p>
        </p:txBody>
      </p:sp>
      <p:sp>
        <p:nvSpPr>
          <p:cNvPr id="6" name="Date Placeholder 5">
            <a:extLst>
              <a:ext uri="{FF2B5EF4-FFF2-40B4-BE49-F238E27FC236}">
                <a16:creationId xmlns:a16="http://schemas.microsoft.com/office/drawing/2014/main" id="{77D2E4A3-DB02-0643-B099-E9052890A3A3}"/>
              </a:ext>
            </a:extLst>
          </p:cNvPr>
          <p:cNvSpPr>
            <a:spLocks noGrp="1"/>
          </p:cNvSpPr>
          <p:nvPr>
            <p:ph type="dt" sz="half" idx="10"/>
          </p:nvPr>
        </p:nvSpPr>
        <p:spPr>
          <a:xfrm>
            <a:off x="176063" y="6219256"/>
            <a:ext cx="2743200" cy="365125"/>
          </a:xfrm>
        </p:spPr>
        <p:txBody>
          <a:bodyPr/>
          <a:lstStyle/>
          <a:p>
            <a:pPr algn="ctr">
              <a:defRPr/>
            </a:pPr>
            <a:r>
              <a:rPr lang="en-IN" sz="1000">
                <a:solidFill>
                  <a:srgbClr val="000000">
                    <a:alpha val="70000"/>
                  </a:srgbClr>
                </a:solidFill>
                <a:latin typeface="Gill Sans MT" panose="020B0502020104020203"/>
              </a:rPr>
              <a:t>IIITS: BCI</a:t>
            </a:r>
            <a:endParaRPr lang="en-IN" sz="1000" dirty="0">
              <a:solidFill>
                <a:srgbClr val="000000">
                  <a:alpha val="70000"/>
                </a:srgbClr>
              </a:solidFill>
              <a:latin typeface="Gill Sans MT" panose="020B0502020104020203"/>
            </a:endParaRPr>
          </a:p>
        </p:txBody>
      </p:sp>
      <p:sp>
        <p:nvSpPr>
          <p:cNvPr id="7" name="Slide Number Placeholder 6">
            <a:extLst>
              <a:ext uri="{FF2B5EF4-FFF2-40B4-BE49-F238E27FC236}">
                <a16:creationId xmlns:a16="http://schemas.microsoft.com/office/drawing/2014/main" id="{83CD6E09-BDD2-E34C-8BEE-17C007AC829D}"/>
              </a:ext>
            </a:extLst>
          </p:cNvPr>
          <p:cNvSpPr>
            <a:spLocks noGrp="1"/>
          </p:cNvSpPr>
          <p:nvPr>
            <p:ph type="sldNum" sz="quarter" idx="12"/>
          </p:nvPr>
        </p:nvSpPr>
        <p:spPr/>
        <p:txBody>
          <a:bodyPr/>
          <a:lstStyle/>
          <a:p>
            <a:pPr algn="ctr">
              <a:defRPr/>
            </a:pPr>
            <a:fld id="{E2D238DB-7230-45D0-89A2-1890D4DEDBDF}" type="slidenum">
              <a:rPr lang="en-IN" sz="1100">
                <a:solidFill>
                  <a:srgbClr val="FFFFFF"/>
                </a:solidFill>
                <a:latin typeface="Gill Sans MT" panose="020B0502020104020203"/>
              </a:rPr>
              <a:pPr algn="ctr">
                <a:defRPr/>
              </a:pPr>
              <a:t>1</a:t>
            </a:fld>
            <a:endParaRPr lang="en-IN" sz="1100">
              <a:solidFill>
                <a:srgbClr val="FFFFFF"/>
              </a:solidFill>
              <a:latin typeface="Gill Sans MT" panose="020B0502020104020203"/>
            </a:endParaRPr>
          </a:p>
        </p:txBody>
      </p:sp>
      <p:sp>
        <p:nvSpPr>
          <p:cNvPr id="4" name="Subtitle 2"/>
          <p:cNvSpPr txBox="1">
            <a:spLocks/>
          </p:cNvSpPr>
          <p:nvPr/>
        </p:nvSpPr>
        <p:spPr>
          <a:xfrm>
            <a:off x="2279576" y="2819400"/>
            <a:ext cx="7854696" cy="1752600"/>
          </a:xfrm>
          <a:prstGeom prst="rect">
            <a:avLst/>
          </a:prstGeom>
        </p:spPr>
        <p:txBody>
          <a:bodyPr vert="horz" lIns="0" rIns="18288">
            <a:normAutofit/>
          </a:bodyPr>
          <a:lstStyle>
            <a:lvl1pPr marL="0" marR="45720" indent="0" algn="r" rtl="0" eaLnBrk="1" latinLnBrk="0" hangingPunct="1">
              <a:spcBef>
                <a:spcPct val="20000"/>
              </a:spcBef>
              <a:buClr>
                <a:schemeClr val="accent3"/>
              </a:buClr>
              <a:buSzPct val="95000"/>
              <a:buFont typeface="Wingdings 2"/>
              <a:buNone/>
              <a:defRPr kumimoji="0" sz="2600" kern="1200">
                <a:solidFill>
                  <a:schemeClr val="tx1"/>
                </a:solidFill>
                <a:latin typeface="+mn-lt"/>
                <a:ea typeface="+mn-ea"/>
                <a:cs typeface="+mn-cs"/>
              </a:defRPr>
            </a:lvl1pPr>
            <a:lvl2pPr marL="457200" indent="0" algn="ctr" rtl="0" eaLnBrk="1" latinLnBrk="0" hangingPunct="1">
              <a:spcBef>
                <a:spcPct val="20000"/>
              </a:spcBef>
              <a:buClr>
                <a:schemeClr val="accent1"/>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70000"/>
              <a:buFont typeface="Wingdings 2"/>
              <a:buNone/>
              <a:defRPr kumimoji="0" sz="21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65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65000"/>
              <a:buFont typeface="Wingdings 2"/>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SzPct val="80000"/>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6"/>
              </a:buClr>
              <a:buSzPct val="80000"/>
              <a:buFont typeface="Wingdings 2"/>
              <a:buNone/>
              <a:defRPr kumimoji="0" sz="1600" kern="1200" baseline="0">
                <a:solidFill>
                  <a:schemeClr val="tx1"/>
                </a:solidFill>
                <a:latin typeface="+mn-lt"/>
                <a:ea typeface="+mn-ea"/>
                <a:cs typeface="+mn-cs"/>
              </a:defRPr>
            </a:lvl7pPr>
            <a:lvl8pPr marL="3200400" indent="0" algn="ctr" rtl="0" eaLnBrk="1" latinLnBrk="0" hangingPunct="1">
              <a:spcBef>
                <a:spcPct val="20000"/>
              </a:spcBef>
              <a:buClr>
                <a:schemeClr val="tx2"/>
              </a:buClr>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algn="ctr">
              <a:buClr>
                <a:srgbClr val="C96731"/>
              </a:buClr>
              <a:defRPr/>
            </a:pPr>
            <a:r>
              <a:rPr lang="en-US" sz="2800" b="1" dirty="0">
                <a:solidFill>
                  <a:srgbClr val="000000">
                    <a:lumMod val="65000"/>
                    <a:lumOff val="35000"/>
                  </a:srgbClr>
                </a:solidFill>
              </a:rPr>
              <a:t>Feature Translation</a:t>
            </a:r>
          </a:p>
        </p:txBody>
      </p:sp>
      <p:pic>
        <p:nvPicPr>
          <p:cNvPr id="5" name="Picture 1">
            <a:extLst>
              <a:ext uri="{FF2B5EF4-FFF2-40B4-BE49-F238E27FC236}">
                <a16:creationId xmlns:a16="http://schemas.microsoft.com/office/drawing/2014/main" id="{04D23BAF-DB54-C046-9F10-D252415BD0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1961"/>
            <a:ext cx="1547663" cy="1516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0336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1971725" y="276465"/>
            <a:ext cx="8254093" cy="512383"/>
          </a:xfrm>
        </p:spPr>
        <p:txBody>
          <a:bodyPr>
            <a:noAutofit/>
          </a:bodyPr>
          <a:lstStyle/>
          <a:p>
            <a:r>
              <a:rPr lang="en-US" sz="3200" dirty="0">
                <a:solidFill>
                  <a:srgbClr val="A50021"/>
                </a:solidFill>
                <a:latin typeface="Times New Roman" pitchFamily="18" charset="0"/>
                <a:cs typeface="Times New Roman" pitchFamily="18" charset="0"/>
              </a:rPr>
              <a:t>Least Square method</a:t>
            </a:r>
            <a:endParaRPr lang="en-IN" sz="32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17415" y="958533"/>
                <a:ext cx="8562711" cy="5259387"/>
              </a:xfrm>
            </p:spPr>
            <p:txBody>
              <a:bodyPr>
                <a:normAutofit fontScale="92500" lnSpcReduction="10000"/>
              </a:bodyPr>
              <a:lstStyle/>
              <a:p>
                <a:r>
                  <a:rPr lang="en-US" sz="1800" dirty="0">
                    <a:latin typeface="Times New Roman" panose="02020603050405020304" pitchFamily="18" charset="0"/>
                    <a:cs typeface="Times New Roman" panose="02020603050405020304" pitchFamily="18" charset="0"/>
                  </a:rPr>
                  <a:t>The </a:t>
                </a:r>
                <a:r>
                  <a:rPr lang="en-US" sz="1800" dirty="0">
                    <a:solidFill>
                      <a:srgbClr val="0B5ED7"/>
                    </a:solidFill>
                    <a:latin typeface="Times New Roman" panose="02020603050405020304" pitchFamily="18" charset="0"/>
                    <a:cs typeface="Times New Roman" panose="02020603050405020304" pitchFamily="18" charset="0"/>
                  </a:rPr>
                  <a:t>residual</a:t>
                </a:r>
                <a:r>
                  <a:rPr lang="en-US" sz="1800" dirty="0">
                    <a:latin typeface="Times New Roman" panose="02020603050405020304" pitchFamily="18" charset="0"/>
                    <a:cs typeface="Times New Roman" panose="02020603050405020304" pitchFamily="18" charset="0"/>
                  </a:rPr>
                  <a:t> </a:t>
                </a:r>
                <a:r>
                  <a:rPr lang="en-US" sz="1800" dirty="0">
                    <a:solidFill>
                      <a:srgbClr val="0B5ED7"/>
                    </a:solidFill>
                    <a:latin typeface="Times New Roman" panose="02020603050405020304" pitchFamily="18" charset="0"/>
                    <a:cs typeface="Times New Roman" panose="02020603050405020304" pitchFamily="18" charset="0"/>
                  </a:rPr>
                  <a:t>sum of squares </a:t>
                </a:r>
                <a:r>
                  <a:rPr lang="en-US" sz="1800" dirty="0">
                    <a:latin typeface="Times New Roman" panose="02020603050405020304" pitchFamily="18" charset="0"/>
                    <a:cs typeface="Times New Roman" panose="02020603050405020304" pitchFamily="18" charset="0"/>
                  </a:rPr>
                  <a:t>is often called </a:t>
                </a:r>
                <a:r>
                  <a:rPr lang="en-US" sz="1800" b="1" dirty="0">
                    <a:solidFill>
                      <a:srgbClr val="A50021"/>
                    </a:solidFill>
                    <a:latin typeface="Times New Roman" panose="02020603050405020304" pitchFamily="18" charset="0"/>
                    <a:cs typeface="Times New Roman" panose="02020603050405020304" pitchFamily="18" charset="0"/>
                  </a:rPr>
                  <a:t>the sum of squares of the errors </a:t>
                </a:r>
                <a:r>
                  <a:rPr lang="en-US" sz="1800" dirty="0">
                    <a:latin typeface="Times New Roman" panose="02020603050405020304" pitchFamily="18" charset="0"/>
                    <a:cs typeface="Times New Roman" panose="02020603050405020304" pitchFamily="18" charset="0"/>
                  </a:rPr>
                  <a:t>about the fitted line and is denoted as SSE</a:t>
                </a:r>
              </a:p>
              <a:p>
                <a:pPr lvl="8"/>
                <a:endParaRPr lang="en-US" sz="500" dirty="0">
                  <a:latin typeface="Times New Roman" panose="02020603050405020304" pitchFamily="18" charset="0"/>
                  <a:cs typeface="Times New Roman" panose="02020603050405020304" pitchFamily="18" charset="0"/>
                </a:endParaRPr>
              </a:p>
              <a:p>
                <a:pPr marL="0" indent="0" algn="ctr">
                  <a:buNone/>
                </a:pPr>
                <a:r>
                  <a:rPr lang="en-US" sz="2000" dirty="0">
                    <a:latin typeface="Times New Roman" panose="02020603050405020304" pitchFamily="18" charset="0"/>
                    <a:ea typeface="Tahoma" panose="020B0604030504040204" pitchFamily="34" charset="0"/>
                    <a:cs typeface="Times New Roman" panose="02020603050405020304" pitchFamily="18" charset="0"/>
                  </a:rPr>
                  <a:t>SSE = </a:t>
                </a:r>
                <a14:m>
                  <m:oMath xmlns:m="http://schemas.openxmlformats.org/officeDocument/2006/math">
                    <m:nary>
                      <m:naryPr>
                        <m:chr m:val="∑"/>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bSup>
                          <m:sSubSupPr>
                            <m:ctrlPr>
                              <a:rPr lang="en-US" sz="2000" i="1">
                                <a:latin typeface="Cambria Math" panose="02040503050406030204" pitchFamily="18" charset="0"/>
                              </a:rPr>
                            </m:ctrlPr>
                          </m:sSubSupPr>
                          <m:e>
                            <m:r>
                              <a:rPr lang="en-US" sz="2000" i="1">
                                <a:latin typeface="Cambria Math" panose="02040503050406030204" pitchFamily="18" charset="0"/>
                              </a:rPr>
                              <m:t>𝑒</m:t>
                            </m:r>
                          </m:e>
                          <m:sub>
                            <m:r>
                              <a:rPr lang="en-US" sz="2000" i="1">
                                <a:latin typeface="Cambria Math" panose="02040503050406030204" pitchFamily="18" charset="0"/>
                              </a:rPr>
                              <m:t>𝑖</m:t>
                            </m:r>
                          </m:sub>
                          <m:sup>
                            <m:r>
                              <a:rPr lang="en-US" sz="2000" i="1">
                                <a:latin typeface="Cambria Math" panose="02040503050406030204" pitchFamily="18" charset="0"/>
                              </a:rPr>
                              <m:t>2</m:t>
                            </m:r>
                          </m:sup>
                        </m:sSubSup>
                      </m:e>
                    </m:nary>
                  </m:oMath>
                </a14:m>
                <a:r>
                  <a:rPr lang="en-US" sz="2000" dirty="0">
                    <a:latin typeface="Times New Roman" panose="02020603050405020304" pitchFamily="18" charset="0"/>
                    <a:ea typeface="Tahoma" panose="020B0604030504040204" pitchFamily="34" charset="0"/>
                    <a:cs typeface="Times New Roman" panose="02020603050405020304" pitchFamily="18" charset="0"/>
                  </a:rPr>
                  <a:t> = </a:t>
                </a:r>
                <a14:m>
                  <m:oMath xmlns:m="http://schemas.openxmlformats.org/officeDocument/2006/math">
                    <m:nary>
                      <m:naryPr>
                        <m:chr m:val="∑"/>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p>
                          <m:sSupPr>
                            <m:ctrlPr>
                              <a:rPr lang="en-US" sz="2000" i="1">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m:rPr>
                                <m:nor/>
                              </m:rPr>
                              <a:rPr lang="en-US" sz="2000" dirty="0">
                                <a:latin typeface="Times New Roman" panose="02020603050405020304" pitchFamily="18" charset="0"/>
                                <a:ea typeface="Tahoma" panose="020B0604030504040204" pitchFamily="34" charset="0"/>
                                <a:cs typeface="Times New Roman" panose="02020603050405020304" pitchFamily="18" charset="0"/>
                              </a:rPr>
                              <m:t>−</m:t>
                            </m:r>
                            <m:sSub>
                              <m:sSubPr>
                                <m:ctrlPr>
                                  <a:rPr lang="en-US" sz="2000" i="1">
                                    <a:latin typeface="Cambria Math" panose="02040503050406030204" pitchFamily="18" charset="0"/>
                                  </a:rPr>
                                </m:ctrlPr>
                              </m:sSubPr>
                              <m:e>
                                <m:r>
                                  <a:rPr lang="cy-GB" sz="2000" i="1">
                                    <a:latin typeface="Cambria Math" panose="02040503050406030204" pitchFamily="18" charset="0"/>
                                  </a:rPr>
                                  <m:t>ŷ</m:t>
                                </m:r>
                              </m:e>
                              <m:sub>
                                <m:r>
                                  <a:rPr lang="en-US" sz="2000">
                                    <a:latin typeface="Cambria Math" panose="02040503050406030204" pitchFamily="18" charset="0"/>
                                  </a:rPr>
                                  <m:t>𝑖</m:t>
                                </m:r>
                              </m:sub>
                            </m:sSub>
                            <m:r>
                              <m:rPr>
                                <m:nor/>
                              </m:rPr>
                              <a:rPr lang="en-US" sz="2000" dirty="0">
                                <a:latin typeface="Times New Roman" panose="02020603050405020304" pitchFamily="18" charset="0"/>
                                <a:ea typeface="Tahoma" panose="020B0604030504040204" pitchFamily="34" charset="0"/>
                                <a:cs typeface="Times New Roman" panose="02020603050405020304" pitchFamily="18" charset="0"/>
                              </a:rPr>
                              <m:t>)</m:t>
                            </m:r>
                          </m:e>
                          <m:sup>
                            <m:r>
                              <a:rPr lang="en-US" sz="2000" i="1">
                                <a:latin typeface="Cambria Math" panose="02040503050406030204" pitchFamily="18" charset="0"/>
                              </a:rPr>
                              <m:t>2</m:t>
                            </m:r>
                          </m:sup>
                        </m:sSup>
                        <m:r>
                          <a:rPr lang="en-US" sz="2000" i="1">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p>
                              <m:sSupPr>
                                <m:ctrlPr>
                                  <a:rPr lang="en-US" sz="2000" i="1">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𝑏</m:t>
                                    </m:r>
                                    <m:r>
                                      <a:rPr lang="en-US" sz="2000" i="1">
                                        <a:latin typeface="Cambria Math"/>
                                      </a:rPr>
                                      <m:t>𝑥</m:t>
                                    </m:r>
                                    <m:r>
                                      <a:rPr lang="en-US" sz="2000" i="1" baseline="-25000">
                                        <a:latin typeface="Cambria Math"/>
                                      </a:rPr>
                                      <m:t>𝑖</m:t>
                                    </m:r>
                                  </m:e>
                                  <m:sub/>
                                </m:sSub>
                                <m:r>
                                  <a:rPr lang="en-US" sz="2000" i="1">
                                    <a:latin typeface="Cambria Math" panose="02040503050406030204" pitchFamily="18" charset="0"/>
                                  </a:rPr>
                                  <m:t>)</m:t>
                                </m:r>
                              </m:e>
                              <m:sup>
                                <m:r>
                                  <a:rPr lang="en-US" sz="2000" i="1">
                                    <a:latin typeface="Cambria Math" panose="02040503050406030204" pitchFamily="18" charset="0"/>
                                  </a:rPr>
                                  <m:t>2</m:t>
                                </m:r>
                              </m:sup>
                            </m:sSup>
                          </m:e>
                        </m:nary>
                      </m:e>
                    </m:nary>
                  </m:oMath>
                </a14:m>
                <a:endParaRPr lang="en-US" sz="2000" dirty="0">
                  <a:latin typeface="Times New Roman" panose="02020603050405020304" pitchFamily="18" charset="0"/>
                </a:endParaRPr>
              </a:p>
              <a:p>
                <a:pPr marL="0" indent="0" algn="ctr">
                  <a:buNone/>
                </a:pPr>
                <a:endParaRPr lang="en-US" sz="1800" dirty="0">
                  <a:latin typeface="Times New Roman" panose="02020603050405020304" pitchFamily="18" charset="0"/>
                </a:endParaRPr>
              </a:p>
              <a:p>
                <a:r>
                  <a:rPr lang="en-US" sz="1900" dirty="0">
                    <a:latin typeface="Times New Roman" panose="02020603050405020304" pitchFamily="18" charset="0"/>
                    <a:cs typeface="Times New Roman" panose="02020603050405020304" pitchFamily="18" charset="0"/>
                  </a:rPr>
                  <a:t>We are to minimize the value of SSE and hence to determine the parameters of </a:t>
                </a:r>
                <a:r>
                  <a:rPr lang="en-US" sz="1900" i="1" dirty="0">
                    <a:latin typeface="Times New Roman" panose="02020603050405020304" pitchFamily="18" charset="0"/>
                    <a:cs typeface="Times New Roman" panose="02020603050405020304" pitchFamily="18" charset="0"/>
                  </a:rPr>
                  <a:t>a</a:t>
                </a:r>
                <a:r>
                  <a:rPr lang="en-US" sz="1900" dirty="0">
                    <a:latin typeface="Times New Roman" panose="02020603050405020304" pitchFamily="18" charset="0"/>
                    <a:cs typeface="Times New Roman" panose="02020603050405020304" pitchFamily="18" charset="0"/>
                  </a:rPr>
                  <a:t> and </a:t>
                </a:r>
                <a:r>
                  <a:rPr lang="en-US" sz="1900" i="1" dirty="0">
                    <a:latin typeface="Times New Roman" panose="02020603050405020304" pitchFamily="18" charset="0"/>
                    <a:cs typeface="Times New Roman" panose="02020603050405020304" pitchFamily="18" charset="0"/>
                  </a:rPr>
                  <a:t>b</a:t>
                </a:r>
                <a:r>
                  <a:rPr lang="en-US" sz="1900" dirty="0">
                    <a:latin typeface="Times New Roman" panose="02020603050405020304" pitchFamily="18" charset="0"/>
                    <a:cs typeface="Times New Roman" panose="02020603050405020304" pitchFamily="18" charset="0"/>
                  </a:rPr>
                  <a:t>.</a:t>
                </a:r>
              </a:p>
              <a:p>
                <a:pPr lvl="8"/>
                <a:endParaRPr lang="en-US" sz="700" dirty="0">
                  <a:latin typeface="Times New Roman" panose="02020603050405020304" pitchFamily="18" charset="0"/>
                  <a:cs typeface="Times New Roman" panose="02020603050405020304" pitchFamily="18" charset="0"/>
                </a:endParaRPr>
              </a:p>
              <a:p>
                <a:r>
                  <a:rPr lang="en-US" sz="1900" dirty="0">
                    <a:latin typeface="Times New Roman" panose="02020603050405020304" pitchFamily="18" charset="0"/>
                    <a:cs typeface="Times New Roman" panose="02020603050405020304" pitchFamily="18" charset="0"/>
                  </a:rPr>
                  <a:t>Differentiating SSE with respect to </a:t>
                </a:r>
                <a:r>
                  <a:rPr lang="en-US" sz="1900" i="1" dirty="0">
                    <a:latin typeface="Times New Roman" panose="02020603050405020304" pitchFamily="18" charset="0"/>
                    <a:cs typeface="Times New Roman" panose="02020603050405020304" pitchFamily="18" charset="0"/>
                  </a:rPr>
                  <a:t>a</a:t>
                </a:r>
                <a:r>
                  <a:rPr lang="en-US" sz="1900" dirty="0">
                    <a:latin typeface="Times New Roman" panose="02020603050405020304" pitchFamily="18" charset="0"/>
                    <a:cs typeface="Times New Roman" panose="02020603050405020304" pitchFamily="18" charset="0"/>
                  </a:rPr>
                  <a:t> and </a:t>
                </a:r>
                <a:r>
                  <a:rPr lang="en-US" sz="1900" i="1" dirty="0">
                    <a:latin typeface="Times New Roman" panose="02020603050405020304" pitchFamily="18" charset="0"/>
                    <a:cs typeface="Times New Roman" panose="02020603050405020304" pitchFamily="18" charset="0"/>
                  </a:rPr>
                  <a:t>b</a:t>
                </a:r>
                <a:r>
                  <a:rPr lang="en-US" sz="1900" dirty="0">
                    <a:latin typeface="Times New Roman" panose="02020603050405020304" pitchFamily="18" charset="0"/>
                    <a:cs typeface="Times New Roman" panose="02020603050405020304" pitchFamily="18" charset="0"/>
                  </a:rPr>
                  <a:t>, we have</a:t>
                </a:r>
              </a:p>
              <a:p>
                <a:endParaRPr lang="en-US" sz="1800" i="1" dirty="0">
                  <a:latin typeface="Cambria Math" panose="02040503050406030204" pitchFamily="18" charset="0"/>
                  <a:cs typeface="Times New Roman" panose="02020603050405020304" pitchFamily="18" charset="0"/>
                </a:endParaRPr>
              </a:p>
              <a:p>
                <a:pPr marL="0" indent="0">
                  <a:buNone/>
                </a:pPr>
                <a:r>
                  <a:rPr lang="en-US" sz="1800" i="1" dirty="0">
                    <a:latin typeface="Cambria Math" panose="02040503050406030204" pitchFamily="18" charset="0"/>
                    <a:cs typeface="Times New Roman" panose="02020603050405020304" pitchFamily="18" charset="0"/>
                  </a:rPr>
                  <a:t>    		 </a:t>
                </a:r>
                <a14:m>
                  <m:oMath xmlns:m="http://schemas.openxmlformats.org/officeDocument/2006/math">
                    <m:f>
                      <m:fPr>
                        <m:ctrlPr>
                          <a:rPr lang="en-US" sz="1600" i="1">
                            <a:latin typeface="Cambria Math" panose="02040503050406030204" pitchFamily="18" charset="0"/>
                            <a:cs typeface="Times New Roman" panose="02020603050405020304" pitchFamily="18" charset="0"/>
                          </a:rPr>
                        </m:ctrlPr>
                      </m:fPr>
                      <m:num>
                        <m:r>
                          <a:rPr lang="en-US" sz="1600" i="1">
                            <a:latin typeface="Cambria Math" panose="02040503050406030204" pitchFamily="18" charset="0"/>
                            <a:cs typeface="Times New Roman" panose="02020603050405020304" pitchFamily="18" charset="0"/>
                          </a:rPr>
                          <m:t>𝜕</m:t>
                        </m:r>
                        <m:r>
                          <a:rPr lang="en-US" sz="1600" i="1">
                            <a:latin typeface="Cambria Math" panose="02040503050406030204" pitchFamily="18" charset="0"/>
                            <a:cs typeface="Times New Roman" panose="02020603050405020304" pitchFamily="18" charset="0"/>
                          </a:rPr>
                          <m:t>(</m:t>
                        </m:r>
                        <m:r>
                          <a:rPr lang="en-US" sz="1600" i="1">
                            <a:latin typeface="Cambria Math" panose="02040503050406030204" pitchFamily="18" charset="0"/>
                            <a:cs typeface="Times New Roman" panose="02020603050405020304" pitchFamily="18" charset="0"/>
                          </a:rPr>
                          <m:t>𝑆𝑆𝐸</m:t>
                        </m:r>
                        <m:r>
                          <a:rPr lang="en-US" sz="1600" i="1">
                            <a:latin typeface="Cambria Math" panose="02040503050406030204" pitchFamily="18" charset="0"/>
                            <a:cs typeface="Times New Roman" panose="02020603050405020304" pitchFamily="18" charset="0"/>
                          </a:rPr>
                          <m:t>)</m:t>
                        </m:r>
                      </m:num>
                      <m:den>
                        <m:r>
                          <a:rPr lang="en-US" sz="1600" i="1">
                            <a:latin typeface="Cambria Math" panose="02040503050406030204" pitchFamily="18" charset="0"/>
                            <a:cs typeface="Times New Roman" panose="02020603050405020304" pitchFamily="18" charset="0"/>
                          </a:rPr>
                          <m:t>𝜕</m:t>
                        </m:r>
                        <m:r>
                          <a:rPr lang="en-US" sz="1600" i="1">
                            <a:latin typeface="Cambria Math" panose="02040503050406030204" pitchFamily="18" charset="0"/>
                            <a:cs typeface="Times New Roman" panose="02020603050405020304" pitchFamily="18" charset="0"/>
                          </a:rPr>
                          <m:t>𝑎</m:t>
                        </m:r>
                      </m:den>
                    </m:f>
                    <m:r>
                      <a:rPr lang="en-US" sz="1600" i="1">
                        <a:latin typeface="Cambria Math" panose="02040503050406030204" pitchFamily="18" charset="0"/>
                        <a:cs typeface="Times New Roman" panose="02020603050405020304" pitchFamily="18" charset="0"/>
                      </a:rPr>
                      <m:t>=−2</m:t>
                    </m:r>
                    <m:nary>
                      <m:naryPr>
                        <m:chr m:val="∑"/>
                        <m:ctrlPr>
                          <a:rPr lang="en-US" sz="1600" i="1">
                            <a:latin typeface="Cambria Math" panose="02040503050406030204" pitchFamily="18" charset="0"/>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𝑖</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𝑛</m:t>
                        </m:r>
                      </m:sup>
                      <m:e>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𝑎</m:t>
                                </m:r>
                                <m:r>
                                  <a:rPr lang="en-US" sz="1600" i="1">
                                    <a:latin typeface="Cambria Math" panose="02040503050406030204" pitchFamily="18" charset="0"/>
                                  </a:rPr>
                                  <m:t>−</m:t>
                                </m:r>
                                <m:r>
                                  <a:rPr lang="en-US" sz="1800" i="1">
                                    <a:latin typeface="Cambria Math" panose="02040503050406030204" pitchFamily="18" charset="0"/>
                                  </a:rPr>
                                  <m:t>𝑏</m:t>
                                </m:r>
                                <m:r>
                                  <a:rPr lang="en-US" sz="1800" i="1">
                                    <a:latin typeface="Cambria Math"/>
                                  </a:rPr>
                                  <m:t>𝑥</m:t>
                                </m:r>
                                <m:r>
                                  <a:rPr lang="en-US" sz="1800" i="1" baseline="-25000">
                                    <a:latin typeface="Cambria Math"/>
                                  </a:rPr>
                                  <m:t>𝑖</m:t>
                                </m:r>
                              </m:e>
                            </m:d>
                          </m:e>
                          <m:sup/>
                        </m:sSup>
                      </m:e>
                    </m:nary>
                  </m:oMath>
                </a14:m>
                <a:endParaRPr lang="en-US" sz="1800" i="1" dirty="0">
                  <a:latin typeface="Cambria Math" panose="02040503050406030204" pitchFamily="18" charset="0"/>
                  <a:cs typeface="Times New Roman" panose="02020603050405020304" pitchFamily="18" charset="0"/>
                </a:endParaRPr>
              </a:p>
              <a:p>
                <a:pPr marL="0" indent="0">
                  <a:buNone/>
                </a:pPr>
                <a:endParaRPr lang="en-US" sz="1800" i="1" dirty="0">
                  <a:latin typeface="Cambria Math" panose="02040503050406030204" pitchFamily="18" charset="0"/>
                  <a:cs typeface="Times New Roman" panose="02020603050405020304" pitchFamily="18" charset="0"/>
                </a:endParaRPr>
              </a:p>
              <a:p>
                <a:pPr marL="0" indent="0">
                  <a:buNone/>
                </a:pPr>
                <a:r>
                  <a:rPr lang="en-US" sz="1800" dirty="0">
                    <a:cs typeface="Times New Roman" panose="02020603050405020304" pitchFamily="18" charset="0"/>
                  </a:rPr>
                  <a:t>		</a:t>
                </a:r>
                <a14:m>
                  <m:oMath xmlns:m="http://schemas.openxmlformats.org/officeDocument/2006/math">
                    <m:f>
                      <m:fPr>
                        <m:ctrlPr>
                          <a:rPr lang="en-US" sz="1600" i="1">
                            <a:latin typeface="Cambria Math" panose="02040503050406030204" pitchFamily="18" charset="0"/>
                            <a:cs typeface="Times New Roman" panose="02020603050405020304" pitchFamily="18" charset="0"/>
                          </a:rPr>
                        </m:ctrlPr>
                      </m:fPr>
                      <m:num>
                        <m:r>
                          <a:rPr lang="en-US" sz="1600" i="1">
                            <a:latin typeface="Cambria Math" panose="02040503050406030204" pitchFamily="18" charset="0"/>
                            <a:cs typeface="Times New Roman" panose="02020603050405020304" pitchFamily="18" charset="0"/>
                          </a:rPr>
                          <m:t>𝜕</m:t>
                        </m:r>
                        <m:r>
                          <a:rPr lang="en-US" sz="1600" i="1">
                            <a:latin typeface="Cambria Math" panose="02040503050406030204" pitchFamily="18" charset="0"/>
                            <a:cs typeface="Times New Roman" panose="02020603050405020304" pitchFamily="18" charset="0"/>
                          </a:rPr>
                          <m:t>(</m:t>
                        </m:r>
                        <m:r>
                          <a:rPr lang="en-US" sz="1600" i="1">
                            <a:latin typeface="Cambria Math" panose="02040503050406030204" pitchFamily="18" charset="0"/>
                            <a:cs typeface="Times New Roman" panose="02020603050405020304" pitchFamily="18" charset="0"/>
                          </a:rPr>
                          <m:t>𝑆𝑆𝐸</m:t>
                        </m:r>
                        <m:r>
                          <a:rPr lang="en-US" sz="1600" i="1">
                            <a:latin typeface="Cambria Math" panose="02040503050406030204" pitchFamily="18" charset="0"/>
                            <a:cs typeface="Times New Roman" panose="02020603050405020304" pitchFamily="18" charset="0"/>
                          </a:rPr>
                          <m:t>)</m:t>
                        </m:r>
                      </m:num>
                      <m:den>
                        <m:r>
                          <a:rPr lang="en-US" sz="1600" i="1">
                            <a:latin typeface="Cambria Math" panose="02040503050406030204" pitchFamily="18" charset="0"/>
                            <a:cs typeface="Times New Roman" panose="02020603050405020304" pitchFamily="18" charset="0"/>
                          </a:rPr>
                          <m:t>𝜕</m:t>
                        </m:r>
                        <m:r>
                          <a:rPr lang="en-US" sz="1600" i="1">
                            <a:latin typeface="Cambria Math"/>
                            <a:cs typeface="Times New Roman" panose="02020603050405020304" pitchFamily="18" charset="0"/>
                          </a:rPr>
                          <m:t>𝑏</m:t>
                        </m:r>
                      </m:den>
                    </m:f>
                    <m:r>
                      <a:rPr lang="en-US" sz="1600" i="1">
                        <a:latin typeface="Cambria Math" panose="02040503050406030204" pitchFamily="18" charset="0"/>
                        <a:cs typeface="Times New Roman" panose="02020603050405020304" pitchFamily="18" charset="0"/>
                      </a:rPr>
                      <m:t>=−2</m:t>
                    </m:r>
                    <m:nary>
                      <m:naryPr>
                        <m:chr m:val="∑"/>
                        <m:ctrlPr>
                          <a:rPr lang="en-US" sz="1600" i="1">
                            <a:latin typeface="Cambria Math" panose="02040503050406030204" pitchFamily="18" charset="0"/>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𝑖</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𝑛</m:t>
                        </m:r>
                      </m:sup>
                      <m:e>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𝑎</m:t>
                            </m:r>
                            <m:r>
                              <a:rPr lang="en-US" sz="1600" i="1">
                                <a:latin typeface="Cambria Math" panose="02040503050406030204" pitchFamily="18" charset="0"/>
                              </a:rPr>
                              <m:t>−</m:t>
                            </m:r>
                            <m:r>
                              <a:rPr lang="en-US" sz="1800" i="1">
                                <a:latin typeface="Cambria Math" panose="02040503050406030204" pitchFamily="18" charset="0"/>
                              </a:rPr>
                              <m:t>𝑏</m:t>
                            </m:r>
                            <m:r>
                              <a:rPr lang="en-US" sz="1800" i="1">
                                <a:latin typeface="Cambria Math"/>
                              </a:rPr>
                              <m:t>𝑥</m:t>
                            </m:r>
                            <m:r>
                              <a:rPr lang="en-US" sz="1800" i="1" baseline="-25000">
                                <a:latin typeface="Cambria Math"/>
                              </a:rPr>
                              <m:t>𝑖</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e>
                    </m:nary>
                  </m:oMath>
                </a14:m>
                <a:endParaRPr lang="en-US" sz="1800" dirty="0">
                  <a:latin typeface="Times New Roman" panose="02020603050405020304" pitchFamily="18" charset="0"/>
                  <a:cs typeface="Times New Roman" panose="02020603050405020304" pitchFamily="18" charset="0"/>
                </a:endParaRPr>
              </a:p>
              <a:p>
                <a:pPr marL="0" indent="0">
                  <a:buNone/>
                </a:pPr>
                <a:endParaRPr lang="en-US" sz="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For minimum value of SSE,      </a:t>
                </a:r>
                <a14:m>
                  <m:oMath xmlns:m="http://schemas.openxmlformats.org/officeDocument/2006/math">
                    <m:f>
                      <m:fPr>
                        <m:ctrlPr>
                          <a:rPr lang="en-US" sz="1800" i="1">
                            <a:latin typeface="Cambria Math" panose="02040503050406030204" pitchFamily="18" charset="0"/>
                            <a:cs typeface="Times New Roman" panose="02020603050405020304" pitchFamily="18" charset="0"/>
                          </a:rPr>
                        </m:ctrlPr>
                      </m:fPr>
                      <m:num>
                        <m:r>
                          <a:rPr lang="en-US" sz="1800" i="1">
                            <a:latin typeface="Cambria Math" panose="02040503050406030204" pitchFamily="18" charset="0"/>
                            <a:cs typeface="Times New Roman" panose="02020603050405020304" pitchFamily="18" charset="0"/>
                          </a:rPr>
                          <m:t>𝜕</m:t>
                        </m:r>
                        <m:r>
                          <a:rPr lang="en-US" sz="1800" i="1">
                            <a:latin typeface="Cambria Math" panose="02040503050406030204" pitchFamily="18" charset="0"/>
                            <a:cs typeface="Times New Roman" panose="02020603050405020304" pitchFamily="18" charset="0"/>
                          </a:rPr>
                          <m:t>(</m:t>
                        </m:r>
                        <m:r>
                          <a:rPr lang="en-US" sz="1800" i="1">
                            <a:latin typeface="Cambria Math" panose="02040503050406030204" pitchFamily="18" charset="0"/>
                            <a:cs typeface="Times New Roman" panose="02020603050405020304" pitchFamily="18" charset="0"/>
                          </a:rPr>
                          <m:t>𝑆𝑆𝐸</m:t>
                        </m:r>
                        <m:r>
                          <a:rPr lang="en-US" sz="1800" i="1">
                            <a:latin typeface="Cambria Math" panose="02040503050406030204" pitchFamily="18" charset="0"/>
                            <a:cs typeface="Times New Roman" panose="02020603050405020304" pitchFamily="18" charset="0"/>
                          </a:rPr>
                          <m:t>)</m:t>
                        </m:r>
                      </m:num>
                      <m:den>
                        <m:r>
                          <a:rPr lang="en-US" sz="1800" i="1">
                            <a:latin typeface="Cambria Math" panose="02040503050406030204" pitchFamily="18" charset="0"/>
                            <a:cs typeface="Times New Roman" panose="02020603050405020304" pitchFamily="18" charset="0"/>
                          </a:rPr>
                          <m:t>𝜕</m:t>
                        </m:r>
                        <m:r>
                          <a:rPr lang="en-US" sz="1800" i="1">
                            <a:latin typeface="Cambria Math" panose="02040503050406030204" pitchFamily="18" charset="0"/>
                            <a:cs typeface="Times New Roman" panose="02020603050405020304" pitchFamily="18" charset="0"/>
                          </a:rPr>
                          <m:t>𝑎</m:t>
                        </m:r>
                      </m:den>
                    </m:f>
                    <m:r>
                      <a:rPr lang="en-US" sz="1800" i="1">
                        <a:latin typeface="Cambria Math" panose="02040503050406030204" pitchFamily="18" charset="0"/>
                        <a:cs typeface="Times New Roman" panose="02020603050405020304" pitchFamily="18" charset="0"/>
                      </a:rPr>
                      <m:t>=</m:t>
                    </m:r>
                  </m:oMath>
                </a14:m>
                <a:r>
                  <a:rPr lang="en-US" sz="1800" dirty="0">
                    <a:latin typeface="Times New Roman" panose="02020603050405020304" pitchFamily="18" charset="0"/>
                    <a:cs typeface="Times New Roman" panose="02020603050405020304" pitchFamily="18" charset="0"/>
                  </a:rPr>
                  <a:t> 0</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		        </a:t>
                </a:r>
                <a:r>
                  <a:rPr lang="en-US" sz="1800" dirty="0">
                    <a:cs typeface="Times New Roman" panose="02020603050405020304" pitchFamily="18" charset="0"/>
                  </a:rPr>
                  <a:t>          </a:t>
                </a:r>
                <a14:m>
                  <m:oMath xmlns:m="http://schemas.openxmlformats.org/officeDocument/2006/math">
                    <m:f>
                      <m:fPr>
                        <m:ctrlPr>
                          <a:rPr lang="en-US" sz="1800" i="1">
                            <a:latin typeface="Cambria Math" panose="02040503050406030204" pitchFamily="18" charset="0"/>
                            <a:cs typeface="Times New Roman" panose="02020603050405020304" pitchFamily="18" charset="0"/>
                          </a:rPr>
                        </m:ctrlPr>
                      </m:fPr>
                      <m:num>
                        <m:r>
                          <a:rPr lang="en-US" sz="1800" i="1">
                            <a:latin typeface="Cambria Math" panose="02040503050406030204" pitchFamily="18" charset="0"/>
                            <a:cs typeface="Times New Roman" panose="02020603050405020304" pitchFamily="18" charset="0"/>
                          </a:rPr>
                          <m:t>𝜕</m:t>
                        </m:r>
                        <m:r>
                          <a:rPr lang="en-US" sz="1800" i="1">
                            <a:latin typeface="Cambria Math" panose="02040503050406030204" pitchFamily="18" charset="0"/>
                            <a:cs typeface="Times New Roman" panose="02020603050405020304" pitchFamily="18" charset="0"/>
                          </a:rPr>
                          <m:t>(</m:t>
                        </m:r>
                        <m:r>
                          <a:rPr lang="en-US" sz="1800" i="1">
                            <a:latin typeface="Cambria Math" panose="02040503050406030204" pitchFamily="18" charset="0"/>
                            <a:cs typeface="Times New Roman" panose="02020603050405020304" pitchFamily="18" charset="0"/>
                          </a:rPr>
                          <m:t>𝑆𝑆𝐸</m:t>
                        </m:r>
                        <m:r>
                          <a:rPr lang="en-US" sz="1800" i="1">
                            <a:latin typeface="Cambria Math" panose="02040503050406030204" pitchFamily="18" charset="0"/>
                            <a:cs typeface="Times New Roman" panose="02020603050405020304" pitchFamily="18" charset="0"/>
                          </a:rPr>
                          <m:t>)</m:t>
                        </m:r>
                      </m:num>
                      <m:den>
                        <m:r>
                          <a:rPr lang="en-US" sz="1800" i="1">
                            <a:latin typeface="Cambria Math" panose="02040503050406030204" pitchFamily="18" charset="0"/>
                            <a:cs typeface="Times New Roman" panose="02020603050405020304" pitchFamily="18" charset="0"/>
                          </a:rPr>
                          <m:t>𝜕</m:t>
                        </m:r>
                        <m:r>
                          <a:rPr lang="en-US" sz="1800" i="1">
                            <a:latin typeface="Cambria Math" panose="02040503050406030204" pitchFamily="18" charset="0"/>
                            <a:cs typeface="Times New Roman" panose="02020603050405020304" pitchFamily="18" charset="0"/>
                          </a:rPr>
                          <m:t>𝑏</m:t>
                        </m:r>
                      </m:den>
                    </m:f>
                    <m:r>
                      <a:rPr lang="en-US" sz="1800" i="1">
                        <a:latin typeface="Cambria Math" panose="02040503050406030204" pitchFamily="18" charset="0"/>
                        <a:cs typeface="Times New Roman" panose="02020603050405020304" pitchFamily="18" charset="0"/>
                      </a:rPr>
                      <m:t>=</m:t>
                    </m:r>
                  </m:oMath>
                </a14:m>
                <a:r>
                  <a:rPr lang="en-US" sz="1800" dirty="0">
                    <a:latin typeface="Times New Roman" panose="02020603050405020304" pitchFamily="18" charset="0"/>
                    <a:cs typeface="Times New Roman" panose="02020603050405020304" pitchFamily="18" charset="0"/>
                  </a:rPr>
                  <a:t> 0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17415" y="958533"/>
                <a:ext cx="8562711" cy="5259387"/>
              </a:xfrm>
              <a:blipFill>
                <a:blip r:embed="rId2"/>
                <a:stretch>
                  <a:fillRect l="-296" t="-120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10</a:t>
            </a:fld>
            <a:endParaRPr lang="en-IN" dirty="0">
              <a:solidFill>
                <a:srgbClr val="04617B">
                  <a:shade val="90000"/>
                </a:srgbClr>
              </a:solidFill>
            </a:endParaRPr>
          </a:p>
        </p:txBody>
      </p:sp>
      <p:sp>
        <p:nvSpPr>
          <p:cNvPr id="6" name="Footer Placeholder 5">
            <a:extLst>
              <a:ext uri="{FF2B5EF4-FFF2-40B4-BE49-F238E27FC236}">
                <a16:creationId xmlns:a16="http://schemas.microsoft.com/office/drawing/2014/main" id="{FB5F2548-2EAD-F340-9BDA-5132BAF3A370}"/>
              </a:ext>
            </a:extLst>
          </p:cNvPr>
          <p:cNvSpPr>
            <a:spLocks noGrp="1"/>
          </p:cNvSpPr>
          <p:nvPr>
            <p:ph type="ftr" sz="quarter" idx="11"/>
          </p:nvPr>
        </p:nvSpPr>
        <p:spPr/>
        <p:txBody>
          <a:bodyPr/>
          <a:lstStyle/>
          <a:p>
            <a:pPr algn="ctr"/>
            <a:r>
              <a:rPr lang="en-IN"/>
              <a:t>IIITS: Data Analytics</a:t>
            </a:r>
            <a:endParaRPr lang="en-IN" dirty="0"/>
          </a:p>
        </p:txBody>
      </p:sp>
    </p:spTree>
    <p:extLst>
      <p:ext uri="{BB962C8B-B14F-4D97-AF65-F5344CB8AC3E}">
        <p14:creationId xmlns:p14="http://schemas.microsoft.com/office/powerpoint/2010/main" val="2518293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itle 1"/>
              <p:cNvSpPr>
                <a:spLocks noGrp="1"/>
              </p:cNvSpPr>
              <p:nvPr>
                <p:ph type="title"/>
              </p:nvPr>
            </p:nvSpPr>
            <p:spPr>
              <a:xfrm>
                <a:off x="1429546" y="306106"/>
                <a:ext cx="9347199" cy="643467"/>
              </a:xfrm>
            </p:spPr>
            <p:txBody>
              <a:bodyPr>
                <a:noAutofit/>
              </a:bodyPr>
              <a:lstStyle/>
              <a:p>
                <a:pPr algn="ctr"/>
                <a:r>
                  <a:rPr lang="en-US" sz="2800" dirty="0">
                    <a:solidFill>
                      <a:srgbClr val="A50021"/>
                    </a:solidFill>
                    <a:latin typeface="Times New Roman" pitchFamily="18" charset="0"/>
                    <a:cs typeface="Times New Roman" pitchFamily="18" charset="0"/>
                  </a:rPr>
                  <a:t>Least Square method to estimate </a:t>
                </a:r>
                <a14:m>
                  <m:oMath xmlns:m="http://schemas.openxmlformats.org/officeDocument/2006/math">
                    <m:r>
                      <a:rPr lang="en-US" sz="2800" i="1">
                        <a:solidFill>
                          <a:srgbClr val="A50021"/>
                        </a:solidFill>
                        <a:latin typeface="Cambria Math" panose="02040503050406030204" pitchFamily="18" charset="0"/>
                        <a:ea typeface="Cambria Math" panose="02040503050406030204" pitchFamily="18" charset="0"/>
                        <a:cs typeface="Times New Roman" pitchFamily="18" charset="0"/>
                      </a:rPr>
                      <m:t>𝛼</m:t>
                    </m:r>
                    <m:r>
                      <a:rPr lang="en-US" sz="2800" i="1">
                        <a:solidFill>
                          <a:srgbClr val="A50021"/>
                        </a:solidFill>
                        <a:latin typeface="Cambria Math" panose="02040503050406030204" pitchFamily="18" charset="0"/>
                        <a:ea typeface="Cambria Math" panose="02040503050406030204" pitchFamily="18" charset="0"/>
                        <a:cs typeface="Times New Roman" pitchFamily="18" charset="0"/>
                      </a:rPr>
                      <m:t> </m:t>
                    </m:r>
                    <m:r>
                      <m:rPr>
                        <m:sty m:val="p"/>
                      </m:rPr>
                      <a:rPr lang="en-US" sz="2800">
                        <a:solidFill>
                          <a:srgbClr val="A50021"/>
                        </a:solidFill>
                        <a:latin typeface="Cambria Math" panose="02040503050406030204" pitchFamily="18" charset="0"/>
                        <a:ea typeface="Cambria Math" panose="02040503050406030204" pitchFamily="18" charset="0"/>
                        <a:cs typeface="Times New Roman" pitchFamily="18" charset="0"/>
                      </a:rPr>
                      <m:t>and</m:t>
                    </m:r>
                    <m:r>
                      <a:rPr lang="en-US" sz="2800" i="1">
                        <a:solidFill>
                          <a:srgbClr val="A50021"/>
                        </a:solidFill>
                        <a:latin typeface="Cambria Math" panose="02040503050406030204" pitchFamily="18" charset="0"/>
                        <a:ea typeface="Cambria Math" panose="02040503050406030204" pitchFamily="18" charset="0"/>
                        <a:cs typeface="Times New Roman" pitchFamily="18" charset="0"/>
                      </a:rPr>
                      <m:t> </m:t>
                    </m:r>
                    <m:r>
                      <a:rPr lang="en-US" sz="2800" i="1">
                        <a:solidFill>
                          <a:srgbClr val="A50021"/>
                        </a:solidFill>
                        <a:latin typeface="Cambria Math" panose="02040503050406030204" pitchFamily="18" charset="0"/>
                        <a:ea typeface="Cambria Math" panose="02040503050406030204" pitchFamily="18" charset="0"/>
                        <a:cs typeface="Times New Roman" pitchFamily="18" charset="0"/>
                      </a:rPr>
                      <m:t>𝛽</m:t>
                    </m:r>
                  </m:oMath>
                </a14:m>
                <a:endParaRPr lang="en-IN" sz="2800" dirty="0">
                  <a:solidFill>
                    <a:srgbClr val="A50021"/>
                  </a:solidFill>
                  <a:latin typeface="Times New Roman" pitchFamily="18" charset="0"/>
                  <a:cs typeface="Times New Roman" pitchFamily="18" charset="0"/>
                </a:endParaRPr>
              </a:p>
            </p:txBody>
          </p:sp>
        </mc:Choice>
        <mc:Fallback xmlns="">
          <p:sp>
            <p:nvSpPr>
              <p:cNvPr id="7" name="Title 1"/>
              <p:cNvSpPr>
                <a:spLocks noGrp="1" noRot="1" noChangeAspect="1" noMove="1" noResize="1" noEditPoints="1" noAdjustHandles="1" noChangeArrowheads="1" noChangeShapeType="1" noTextEdit="1"/>
              </p:cNvSpPr>
              <p:nvPr>
                <p:ph type="title"/>
              </p:nvPr>
            </p:nvSpPr>
            <p:spPr>
              <a:xfrm>
                <a:off x="1429546" y="306106"/>
                <a:ext cx="9347199" cy="643467"/>
              </a:xfrm>
              <a:blipFill>
                <a:blip r:embed="rId2"/>
                <a:stretch>
                  <a:fillRect t="-3922" b="-137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00479" y="1277470"/>
                <a:ext cx="8425339" cy="3019697"/>
              </a:xfrm>
            </p:spPr>
            <p:txBody>
              <a:bodyPr>
                <a:normAutofit/>
              </a:bodyPr>
              <a:lstStyle/>
              <a:p>
                <a:pPr marL="0" indent="0">
                  <a:buNone/>
                </a:pPr>
                <a:r>
                  <a:rPr lang="en-US" sz="1800" dirty="0">
                    <a:latin typeface="Times New Roman" panose="02020603050405020304" pitchFamily="18" charset="0"/>
                    <a:cs typeface="Times New Roman" panose="02020603050405020304" pitchFamily="18" charset="0"/>
                  </a:rPr>
                  <a:t>Thus we set</a:t>
                </a:r>
              </a:p>
              <a:p>
                <a:pPr marL="0" indent="0" algn="ctr">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cs typeface="Times New Roman" panose="02020603050405020304" pitchFamily="18" charset="0"/>
                        </a:rPr>
                        <m:t>𝑛𝑎</m:t>
                      </m:r>
                      <m:r>
                        <a:rPr lang="en-US" sz="1800" i="1">
                          <a:latin typeface="Cambria Math" panose="02040503050406030204" pitchFamily="18" charset="0"/>
                          <a:cs typeface="Times New Roman" panose="02020603050405020304" pitchFamily="18" charset="0"/>
                        </a:rPr>
                        <m:t>+</m:t>
                      </m:r>
                      <m:r>
                        <a:rPr lang="en-US" sz="1800" i="1">
                          <a:latin typeface="Cambria Math" panose="02040503050406030204" pitchFamily="18" charset="0"/>
                          <a:cs typeface="Times New Roman" panose="02020603050405020304" pitchFamily="18" charset="0"/>
                        </a:rPr>
                        <m:t>𝑏</m:t>
                      </m:r>
                      <m:nary>
                        <m:naryPr>
                          <m:chr m:val="∑"/>
                          <m:ctrlPr>
                            <a:rPr lang="en-US" sz="1800" i="1">
                              <a:latin typeface="Cambria Math" panose="02040503050406030204" pitchFamily="18" charset="0"/>
                              <a:cs typeface="Times New Roman" panose="02020603050405020304" pitchFamily="18" charset="0"/>
                            </a:rPr>
                          </m:ctrlPr>
                        </m:naryPr>
                        <m:sub>
                          <m:r>
                            <m:rPr>
                              <m:brk m:alnAt="23"/>
                            </m:rPr>
                            <a:rPr lang="en-US" sz="1800" i="1">
                              <a:latin typeface="Cambria Math" panose="02040503050406030204" pitchFamily="18" charset="0"/>
                              <a:cs typeface="Times New Roman" panose="02020603050405020304" pitchFamily="18" charset="0"/>
                            </a:rPr>
                            <m:t>𝑖</m:t>
                          </m:r>
                          <m:r>
                            <a:rPr lang="en-US" sz="1800" i="1">
                              <a:latin typeface="Cambria Math" panose="02040503050406030204" pitchFamily="18" charset="0"/>
                              <a:cs typeface="Times New Roman" panose="02020603050405020304" pitchFamily="18" charset="0"/>
                            </a:rPr>
                            <m:t>=1</m:t>
                          </m:r>
                        </m:sub>
                        <m:sup>
                          <m:r>
                            <a:rPr lang="en-US" sz="1800" i="1">
                              <a:latin typeface="Cambria Math" panose="02040503050406030204" pitchFamily="18" charset="0"/>
                              <a:cs typeface="Times New Roman" panose="02020603050405020304" pitchFamily="18" charset="0"/>
                            </a:rPr>
                            <m:t>𝑛</m:t>
                          </m:r>
                        </m:sup>
                        <m:e>
                          <m:sSub>
                            <m:sSubPr>
                              <m:ctrlPr>
                                <a:rPr lang="en-US" sz="1800" i="1">
                                  <a:latin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cs typeface="Times New Roman" panose="02020603050405020304" pitchFamily="18" charset="0"/>
                                </a:rPr>
                                <m:t>𝑥</m:t>
                              </m:r>
                            </m:e>
                            <m:sub>
                              <m:r>
                                <a:rPr lang="en-US" sz="1800" i="1">
                                  <a:latin typeface="Cambria Math" panose="02040503050406030204" pitchFamily="18" charset="0"/>
                                  <a:cs typeface="Times New Roman" panose="02020603050405020304" pitchFamily="18" charset="0"/>
                                </a:rPr>
                                <m:t>𝑖</m:t>
                              </m:r>
                            </m:sub>
                          </m:sSub>
                        </m:e>
                      </m:nary>
                      <m:r>
                        <a:rPr lang="en-US" sz="1800" i="1">
                          <a:latin typeface="Cambria Math" panose="02040503050406030204" pitchFamily="18" charset="0"/>
                          <a:cs typeface="Times New Roman" panose="02020603050405020304" pitchFamily="18" charset="0"/>
                        </a:rPr>
                        <m:t>=</m:t>
                      </m:r>
                      <m:nary>
                        <m:naryPr>
                          <m:chr m:val="∑"/>
                          <m:ctrlPr>
                            <a:rPr lang="en-US" sz="1800" i="1">
                              <a:latin typeface="Cambria Math" panose="02040503050406030204" pitchFamily="18" charset="0"/>
                              <a:cs typeface="Times New Roman" panose="02020603050405020304" pitchFamily="18" charset="0"/>
                            </a:rPr>
                          </m:ctrlPr>
                        </m:naryPr>
                        <m:sub>
                          <m:r>
                            <m:rPr>
                              <m:brk m:alnAt="23"/>
                            </m:rPr>
                            <a:rPr lang="en-US" sz="1800" i="1">
                              <a:latin typeface="Cambria Math" panose="02040503050406030204" pitchFamily="18" charset="0"/>
                              <a:cs typeface="Times New Roman" panose="02020603050405020304" pitchFamily="18" charset="0"/>
                            </a:rPr>
                            <m:t>𝑖</m:t>
                          </m:r>
                          <m:r>
                            <a:rPr lang="en-US" sz="1800" i="1">
                              <a:latin typeface="Cambria Math" panose="02040503050406030204" pitchFamily="18" charset="0"/>
                              <a:cs typeface="Times New Roman" panose="02020603050405020304" pitchFamily="18" charset="0"/>
                            </a:rPr>
                            <m:t>=1</m:t>
                          </m:r>
                        </m:sub>
                        <m:sup>
                          <m:r>
                            <a:rPr lang="en-US" sz="1800" i="1">
                              <a:latin typeface="Cambria Math" panose="02040503050406030204" pitchFamily="18" charset="0"/>
                              <a:cs typeface="Times New Roman" panose="02020603050405020304" pitchFamily="18" charset="0"/>
                            </a:rPr>
                            <m:t>𝑛</m:t>
                          </m:r>
                        </m:sup>
                        <m:e>
                          <m:sSub>
                            <m:sSubPr>
                              <m:ctrlPr>
                                <a:rPr lang="en-US" sz="1800" i="1">
                                  <a:latin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cs typeface="Times New Roman" panose="02020603050405020304" pitchFamily="18" charset="0"/>
                                </a:rPr>
                                <m:t>𝑦</m:t>
                              </m:r>
                            </m:e>
                            <m:sub>
                              <m:r>
                                <a:rPr lang="en-US" sz="1800" i="1">
                                  <a:latin typeface="Cambria Math" panose="02040503050406030204" pitchFamily="18" charset="0"/>
                                  <a:cs typeface="Times New Roman" panose="02020603050405020304" pitchFamily="18" charset="0"/>
                                </a:rPr>
                                <m:t>𝑖</m:t>
                              </m:r>
                            </m:sub>
                          </m:sSub>
                        </m:e>
                      </m:nary>
                    </m:oMath>
                  </m:oMathPara>
                </a14:m>
                <a:endParaRPr lang="en-US" sz="1800" i="1" dirty="0">
                  <a:latin typeface="Cambria Math" panose="02040503050406030204" pitchFamily="18" charset="0"/>
                  <a:cs typeface="Times New Roman" panose="02020603050405020304" pitchFamily="18" charset="0"/>
                </a:endParaRPr>
              </a:p>
              <a:p>
                <a:pPr marL="0" indent="0" algn="ctr">
                  <a:buNone/>
                </a:pPr>
                <a:endParaRPr lang="en-US" sz="1800" i="1" dirty="0">
                  <a:latin typeface="Cambria Math" panose="02040503050406030204" pitchFamily="18" charset="0"/>
                  <a:cs typeface="Times New Roman" panose="02020603050405020304" pitchFamily="18" charset="0"/>
                </a:endParaRPr>
              </a:p>
              <a:p>
                <a:pPr marL="0" indent="0" algn="ctr">
                  <a:buNone/>
                </a:pPr>
                <a14:m>
                  <m:oMath xmlns:m="http://schemas.openxmlformats.org/officeDocument/2006/math">
                    <m:r>
                      <a:rPr lang="en-US" sz="1800" i="1">
                        <a:latin typeface="Cambria Math" panose="02040503050406030204" pitchFamily="18" charset="0"/>
                        <a:cs typeface="Times New Roman" panose="02020603050405020304" pitchFamily="18" charset="0"/>
                      </a:rPr>
                      <m:t>𝑎</m:t>
                    </m:r>
                    <m:nary>
                      <m:naryPr>
                        <m:chr m:val="∑"/>
                        <m:ctrlPr>
                          <a:rPr lang="en-US" sz="1800" i="1">
                            <a:latin typeface="Cambria Math" panose="02040503050406030204" pitchFamily="18" charset="0"/>
                            <a:cs typeface="Times New Roman" panose="02020603050405020304" pitchFamily="18" charset="0"/>
                          </a:rPr>
                        </m:ctrlPr>
                      </m:naryPr>
                      <m:sub>
                        <m:r>
                          <m:rPr>
                            <m:brk m:alnAt="23"/>
                          </m:rPr>
                          <a:rPr lang="en-US" sz="1800" i="1">
                            <a:latin typeface="Cambria Math" panose="02040503050406030204" pitchFamily="18" charset="0"/>
                            <a:cs typeface="Times New Roman" panose="02020603050405020304" pitchFamily="18" charset="0"/>
                          </a:rPr>
                          <m:t>𝑖</m:t>
                        </m:r>
                        <m:r>
                          <a:rPr lang="en-US" sz="1800" i="1">
                            <a:latin typeface="Cambria Math" panose="02040503050406030204" pitchFamily="18" charset="0"/>
                            <a:cs typeface="Times New Roman" panose="02020603050405020304" pitchFamily="18" charset="0"/>
                          </a:rPr>
                          <m:t>=1</m:t>
                        </m:r>
                      </m:sub>
                      <m:sup>
                        <m:r>
                          <a:rPr lang="en-US" sz="1800" i="1">
                            <a:latin typeface="Cambria Math" panose="02040503050406030204" pitchFamily="18" charset="0"/>
                            <a:cs typeface="Times New Roman" panose="02020603050405020304" pitchFamily="18" charset="0"/>
                          </a:rPr>
                          <m:t>𝑛</m:t>
                        </m:r>
                      </m:sup>
                      <m:e>
                        <m:sSub>
                          <m:sSubPr>
                            <m:ctrlPr>
                              <a:rPr lang="en-US" sz="1800" i="1">
                                <a:latin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cs typeface="Times New Roman" panose="02020603050405020304" pitchFamily="18" charset="0"/>
                              </a:rPr>
                              <m:t>𝑥</m:t>
                            </m:r>
                          </m:e>
                          <m:sub>
                            <m:r>
                              <a:rPr lang="en-US" sz="1800" i="1">
                                <a:latin typeface="Cambria Math" panose="02040503050406030204" pitchFamily="18" charset="0"/>
                                <a:cs typeface="Times New Roman" panose="02020603050405020304" pitchFamily="18" charset="0"/>
                              </a:rPr>
                              <m:t>𝑖</m:t>
                            </m:r>
                          </m:sub>
                        </m:sSub>
                      </m:e>
                    </m:nary>
                  </m:oMath>
                </a14:m>
                <a:r>
                  <a:rPr lang="en-US" sz="1800" dirty="0">
                    <a:latin typeface="Times New Roman" panose="02020603050405020304" pitchFamily="18" charset="0"/>
                    <a:cs typeface="Times New Roman" panose="02020603050405020304" pitchFamily="18" charset="0"/>
                  </a:rPr>
                  <a:t>+b</a:t>
                </a:r>
                <a14:m>
                  <m:oMath xmlns:m="http://schemas.openxmlformats.org/officeDocument/2006/math">
                    <m:nary>
                      <m:naryPr>
                        <m:chr m:val="∑"/>
                        <m:ctrlPr>
                          <a:rPr lang="en-US" sz="1800" i="1">
                            <a:latin typeface="Cambria Math" panose="02040503050406030204" pitchFamily="18" charset="0"/>
                            <a:cs typeface="Times New Roman" panose="02020603050405020304" pitchFamily="18" charset="0"/>
                          </a:rPr>
                        </m:ctrlPr>
                      </m:naryPr>
                      <m:sub>
                        <m:r>
                          <m:rPr>
                            <m:brk m:alnAt="23"/>
                          </m:rPr>
                          <a:rPr lang="en-US" sz="1800" i="1">
                            <a:latin typeface="Cambria Math" panose="02040503050406030204" pitchFamily="18" charset="0"/>
                            <a:cs typeface="Times New Roman" panose="02020603050405020304" pitchFamily="18" charset="0"/>
                          </a:rPr>
                          <m:t>𝑖</m:t>
                        </m:r>
                        <m:r>
                          <a:rPr lang="en-US" sz="1800" i="1">
                            <a:latin typeface="Cambria Math" panose="02040503050406030204" pitchFamily="18" charset="0"/>
                            <a:cs typeface="Times New Roman" panose="02020603050405020304" pitchFamily="18" charset="0"/>
                          </a:rPr>
                          <m:t>=1</m:t>
                        </m:r>
                      </m:sub>
                      <m:sup>
                        <m:r>
                          <a:rPr lang="en-US" sz="1800" i="1">
                            <a:latin typeface="Cambria Math" panose="02040503050406030204" pitchFamily="18" charset="0"/>
                            <a:cs typeface="Times New Roman" panose="02020603050405020304" pitchFamily="18" charset="0"/>
                          </a:rPr>
                          <m:t>𝑛</m:t>
                        </m:r>
                      </m:sup>
                      <m:e>
                        <m:sSup>
                          <m:sSupPr>
                            <m:ctrlPr>
                              <a:rPr lang="en-US" sz="1800" i="1">
                                <a:latin typeface="Cambria Math" panose="02040503050406030204" pitchFamily="18" charset="0"/>
                                <a:cs typeface="Times New Roman" panose="02020603050405020304" pitchFamily="18" charset="0"/>
                              </a:rPr>
                            </m:ctrlPr>
                          </m:sSupPr>
                          <m:e>
                            <m:sSub>
                              <m:sSubPr>
                                <m:ctrlPr>
                                  <a:rPr lang="en-US" sz="1800" i="1">
                                    <a:latin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cs typeface="Times New Roman" panose="02020603050405020304" pitchFamily="18" charset="0"/>
                                  </a:rPr>
                                  <m:t>𝑥</m:t>
                                </m:r>
                              </m:e>
                              <m:sub>
                                <m:r>
                                  <a:rPr lang="en-US" sz="1800" i="1">
                                    <a:latin typeface="Cambria Math" panose="02040503050406030204" pitchFamily="18" charset="0"/>
                                    <a:cs typeface="Times New Roman" panose="02020603050405020304" pitchFamily="18" charset="0"/>
                                  </a:rPr>
                                  <m:t>𝑖</m:t>
                                </m:r>
                              </m:sub>
                            </m:sSub>
                          </m:e>
                          <m:sup>
                            <m:r>
                              <a:rPr lang="en-US" sz="1800" i="1">
                                <a:latin typeface="Cambria Math" panose="02040503050406030204" pitchFamily="18" charset="0"/>
                                <a:cs typeface="Times New Roman" panose="02020603050405020304" pitchFamily="18" charset="0"/>
                              </a:rPr>
                              <m:t>2</m:t>
                            </m:r>
                          </m:sup>
                        </m:sSup>
                      </m:e>
                    </m:nary>
                  </m:oMath>
                </a14:m>
                <a:r>
                  <a:rPr lang="en-US" sz="1800" dirty="0">
                    <a:latin typeface="Times New Roman" panose="02020603050405020304" pitchFamily="18" charset="0"/>
                    <a:cs typeface="Times New Roman" panose="02020603050405020304" pitchFamily="18" charset="0"/>
                  </a:rPr>
                  <a:t>=</a:t>
                </a:r>
                <a14:m>
                  <m:oMath xmlns:m="http://schemas.openxmlformats.org/officeDocument/2006/math">
                    <m:nary>
                      <m:naryPr>
                        <m:chr m:val="∑"/>
                        <m:ctrlPr>
                          <a:rPr lang="en-US" sz="1800" i="1">
                            <a:latin typeface="Cambria Math" panose="02040503050406030204" pitchFamily="18" charset="0"/>
                            <a:cs typeface="Times New Roman" panose="02020603050405020304" pitchFamily="18" charset="0"/>
                          </a:rPr>
                        </m:ctrlPr>
                      </m:naryPr>
                      <m:sub>
                        <m:r>
                          <m:rPr>
                            <m:brk m:alnAt="23"/>
                          </m:rPr>
                          <a:rPr lang="en-US" sz="1800" i="1">
                            <a:latin typeface="Cambria Math" panose="02040503050406030204" pitchFamily="18" charset="0"/>
                            <a:cs typeface="Times New Roman" panose="02020603050405020304" pitchFamily="18" charset="0"/>
                          </a:rPr>
                          <m:t>𝑖</m:t>
                        </m:r>
                        <m:r>
                          <a:rPr lang="en-US" sz="1800" i="1">
                            <a:latin typeface="Cambria Math" panose="02040503050406030204" pitchFamily="18" charset="0"/>
                            <a:cs typeface="Times New Roman" panose="02020603050405020304" pitchFamily="18" charset="0"/>
                          </a:rPr>
                          <m:t>=1</m:t>
                        </m:r>
                      </m:sub>
                      <m:sup>
                        <m:r>
                          <a:rPr lang="en-US" sz="1800" i="1">
                            <a:latin typeface="Cambria Math" panose="02040503050406030204" pitchFamily="18" charset="0"/>
                            <a:cs typeface="Times New Roman" panose="02020603050405020304" pitchFamily="18" charset="0"/>
                          </a:rPr>
                          <m:t>𝑛</m:t>
                        </m:r>
                      </m:sup>
                      <m:e>
                        <m:sSub>
                          <m:sSubPr>
                            <m:ctrlPr>
                              <a:rPr lang="en-US" sz="1800" i="1">
                                <a:latin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cs typeface="Times New Roman" panose="02020603050405020304" pitchFamily="18" charset="0"/>
                              </a:rPr>
                              <m:t>𝑥</m:t>
                            </m:r>
                          </m:e>
                          <m:sub>
                            <m:r>
                              <a:rPr lang="en-US" sz="1800" i="1">
                                <a:latin typeface="Cambria Math" panose="02040503050406030204" pitchFamily="18" charset="0"/>
                                <a:cs typeface="Times New Roman" panose="02020603050405020304" pitchFamily="18" charset="0"/>
                              </a:rPr>
                              <m:t>𝑖</m:t>
                            </m:r>
                          </m:sub>
                        </m:sSub>
                        <m:sSub>
                          <m:sSubPr>
                            <m:ctrlPr>
                              <a:rPr lang="en-US" sz="1800" i="1">
                                <a:latin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cs typeface="Times New Roman" panose="02020603050405020304" pitchFamily="18" charset="0"/>
                              </a:rPr>
                              <m:t>𝑦</m:t>
                            </m:r>
                          </m:e>
                          <m:sub>
                            <m:r>
                              <a:rPr lang="en-US" sz="1800" i="1">
                                <a:latin typeface="Cambria Math" panose="02040503050406030204" pitchFamily="18" charset="0"/>
                                <a:cs typeface="Times New Roman" panose="02020603050405020304" pitchFamily="18" charset="0"/>
                              </a:rPr>
                              <m:t>𝑖</m:t>
                            </m:r>
                          </m:sub>
                        </m:sSub>
                      </m:e>
                    </m:nary>
                  </m:oMath>
                </a14:m>
                <a:endParaRPr lang="en-US" sz="1800" dirty="0">
                  <a:latin typeface="Times New Roman" panose="02020603050405020304" pitchFamily="18" charset="0"/>
                  <a:cs typeface="Times New Roman" panose="02020603050405020304" pitchFamily="18" charset="0"/>
                </a:endParaRPr>
              </a:p>
              <a:p>
                <a:pPr marL="0" indent="0" algn="ctr">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These two equations can be solved to determine the values of </a:t>
                </a:r>
                <a14:m>
                  <m:oMath xmlns:m="http://schemas.openxmlformats.org/officeDocument/2006/math">
                    <m:r>
                      <a:rPr lang="en-US" sz="1800" i="1" dirty="0">
                        <a:latin typeface="Cambria Math" panose="02040503050406030204" pitchFamily="18" charset="0"/>
                        <a:cs typeface="Times New Roman" panose="02020603050405020304" pitchFamily="18" charset="0"/>
                      </a:rPr>
                      <m:t>𝑎</m:t>
                    </m:r>
                  </m:oMath>
                </a14:m>
                <a:r>
                  <a:rPr lang="en-US" sz="1800" dirty="0">
                    <a:latin typeface="Times New Roman" panose="02020603050405020304" pitchFamily="18" charset="0"/>
                    <a:cs typeface="Times New Roman" panose="02020603050405020304" pitchFamily="18" charset="0"/>
                  </a:rPr>
                  <a:t> and </a:t>
                </a:r>
                <a:r>
                  <a:rPr lang="en-US" sz="1800" i="1" dirty="0">
                    <a:latin typeface="Times New Roman" pitchFamily="18" charset="0"/>
                    <a:cs typeface="Times New Roman" pitchFamily="18" charset="0"/>
                  </a:rPr>
                  <a:t>b</a:t>
                </a:r>
                <a:r>
                  <a:rPr lang="en-US" sz="1800" dirty="0">
                    <a:latin typeface="Times New Roman" pitchFamily="18" charset="0"/>
                    <a:cs typeface="Times New Roman" pitchFamily="18" charset="0"/>
                  </a:rPr>
                  <a:t>, and it can be calculated that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00479" y="1277470"/>
                <a:ext cx="8425339" cy="3019697"/>
              </a:xfrm>
              <a:blipFill>
                <a:blip r:embed="rId3"/>
                <a:stretch>
                  <a:fillRect l="-602" t="-2184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11</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6" name="TextBox 5"/>
              <p:cNvSpPr txBox="1"/>
              <p:nvPr/>
            </p:nvSpPr>
            <p:spPr>
              <a:xfrm>
                <a:off x="3758407" y="4625064"/>
                <a:ext cx="4075611" cy="15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Times New Roman" panose="02020603050405020304" pitchFamily="18" charset="0"/>
                        </a:rPr>
                        <m:t>𝑏</m:t>
                      </m:r>
                      <m:r>
                        <a:rPr lang="en-US" i="1">
                          <a:latin typeface="Cambria Math" panose="02040503050406030204" pitchFamily="18" charset="0"/>
                          <a:cs typeface="Times New Roman" panose="02020603050405020304" pitchFamily="18" charset="0"/>
                        </a:rPr>
                        <m:t>=</m:t>
                      </m:r>
                      <m:f>
                        <m:fPr>
                          <m:ctrlPr>
                            <a:rPr lang="en-US" i="1">
                              <a:latin typeface="Cambria Math" panose="02040503050406030204" pitchFamily="18" charset="0"/>
                              <a:cs typeface="Times New Roman" panose="02020603050405020304" pitchFamily="18" charset="0"/>
                            </a:rPr>
                          </m:ctrlPr>
                        </m:fPr>
                        <m:num>
                          <m:nary>
                            <m:naryPr>
                              <m:chr m:val="∑"/>
                              <m:ctrlPr>
                                <a:rPr lang="en-US" i="1">
                                  <a:latin typeface="Cambria Math" panose="02040503050406030204" pitchFamily="18" charset="0"/>
                                  <a:cs typeface="Times New Roman" panose="02020603050405020304" pitchFamily="18" charset="0"/>
                                </a:rPr>
                              </m:ctrlPr>
                            </m:naryPr>
                            <m:sub>
                              <m:r>
                                <m:rPr>
                                  <m:brk m:alnAt="23"/>
                                </m:rP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=1</m:t>
                              </m:r>
                            </m:sub>
                            <m:sup>
                              <m:r>
                                <a:rPr lang="en-US" i="1">
                                  <a:latin typeface="Cambria Math" panose="02040503050406030204" pitchFamily="18" charset="0"/>
                                  <a:cs typeface="Times New Roman" panose="02020603050405020304" pitchFamily="18" charset="0"/>
                                </a:rPr>
                                <m:t>𝑛</m:t>
                              </m:r>
                            </m:sup>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𝑥</m:t>
                                  </m:r>
                                </m:e>
                                <m:sub>
                                  <m:r>
                                    <a:rPr lang="en-US" i="1">
                                      <a:latin typeface="Cambria Math" panose="02040503050406030204" pitchFamily="18" charset="0"/>
                                      <a:cs typeface="Times New Roman" panose="02020603050405020304" pitchFamily="18" charset="0"/>
                                    </a:rPr>
                                    <m:t>𝑖</m:t>
                                  </m:r>
                                </m:sub>
                              </m:sSub>
                              <m:r>
                                <a:rPr lang="en-US" i="1">
                                  <a:latin typeface="Cambria Math" panose="02040503050406030204" pitchFamily="18" charset="0"/>
                                  <a:cs typeface="Times New Roman" panose="02020603050405020304" pitchFamily="18" charset="0"/>
                                </a:rPr>
                                <m:t>−</m:t>
                              </m:r>
                              <m:bar>
                                <m:barPr>
                                  <m:pos m:val="top"/>
                                  <m:ctrlPr>
                                    <a:rPr lang="en-US" i="1">
                                      <a:latin typeface="Cambria Math" panose="02040503050406030204" pitchFamily="18" charset="0"/>
                                      <a:cs typeface="Times New Roman" panose="02020603050405020304" pitchFamily="18" charset="0"/>
                                    </a:rPr>
                                  </m:ctrlPr>
                                </m:barPr>
                                <m:e>
                                  <m:r>
                                    <a:rPr lang="en-US" i="1">
                                      <a:latin typeface="Cambria Math" panose="02040503050406030204" pitchFamily="18" charset="0"/>
                                      <a:cs typeface="Times New Roman" panose="02020603050405020304" pitchFamily="18" charset="0"/>
                                    </a:rPr>
                                    <m:t>𝑥</m:t>
                                  </m:r>
                                </m:e>
                              </m:ba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𝑦</m:t>
                                  </m:r>
                                </m:e>
                                <m:sub>
                                  <m:r>
                                    <a:rPr lang="en-US" i="1">
                                      <a:latin typeface="Cambria Math" panose="02040503050406030204" pitchFamily="18" charset="0"/>
                                      <a:cs typeface="Times New Roman" panose="02020603050405020304" pitchFamily="18" charset="0"/>
                                    </a:rPr>
                                    <m:t>𝑖</m:t>
                                  </m:r>
                                </m:sub>
                              </m:sSub>
                              <m:r>
                                <a:rPr lang="en-US" i="1">
                                  <a:latin typeface="Cambria Math" panose="02040503050406030204" pitchFamily="18" charset="0"/>
                                  <a:cs typeface="Times New Roman" panose="02020603050405020304" pitchFamily="18" charset="0"/>
                                </a:rPr>
                                <m:t>−</m:t>
                              </m:r>
                              <m:bar>
                                <m:barPr>
                                  <m:pos m:val="top"/>
                                  <m:ctrlPr>
                                    <a:rPr lang="en-US" i="1">
                                      <a:latin typeface="Cambria Math" panose="02040503050406030204" pitchFamily="18" charset="0"/>
                                      <a:cs typeface="Times New Roman" panose="02020603050405020304" pitchFamily="18" charset="0"/>
                                    </a:rPr>
                                  </m:ctrlPr>
                                </m:barPr>
                                <m:e>
                                  <m:r>
                                    <a:rPr lang="en-US" i="1">
                                      <a:latin typeface="Cambria Math" panose="02040503050406030204" pitchFamily="18" charset="0"/>
                                      <a:cs typeface="Times New Roman" panose="02020603050405020304" pitchFamily="18" charset="0"/>
                                    </a:rPr>
                                    <m:t>𝑦</m:t>
                                  </m:r>
                                </m:e>
                              </m:bar>
                              <m:r>
                                <a:rPr lang="en-US" i="1">
                                  <a:latin typeface="Cambria Math" panose="02040503050406030204" pitchFamily="18" charset="0"/>
                                  <a:cs typeface="Times New Roman" panose="02020603050405020304" pitchFamily="18" charset="0"/>
                                </a:rPr>
                                <m:t>)</m:t>
                              </m:r>
                            </m:e>
                          </m:nary>
                        </m:num>
                        <m:den>
                          <m:nary>
                            <m:naryPr>
                              <m:chr m:val="∑"/>
                              <m:ctrlPr>
                                <a:rPr lang="en-US" i="1">
                                  <a:latin typeface="Cambria Math" panose="02040503050406030204" pitchFamily="18" charset="0"/>
                                  <a:cs typeface="Times New Roman" panose="02020603050405020304" pitchFamily="18" charset="0"/>
                                </a:rPr>
                              </m:ctrlPr>
                            </m:naryPr>
                            <m:sub>
                              <m:r>
                                <m:rPr>
                                  <m:brk m:alnAt="23"/>
                                </m:rP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=1</m:t>
                              </m:r>
                            </m:sub>
                            <m:sup>
                              <m:r>
                                <a:rPr lang="en-US" i="1">
                                  <a:latin typeface="Cambria Math" panose="02040503050406030204" pitchFamily="18" charset="0"/>
                                  <a:cs typeface="Times New Roman" panose="02020603050405020304" pitchFamily="18" charset="0"/>
                                </a:rPr>
                                <m:t>𝑛</m:t>
                              </m:r>
                            </m:sup>
                            <m:e>
                              <m:sSup>
                                <m:sSupPr>
                                  <m:ctrlPr>
                                    <a:rPr lang="en-US" i="1">
                                      <a:latin typeface="Cambria Math" panose="02040503050406030204" pitchFamily="18" charset="0"/>
                                      <a:cs typeface="Times New Roman" panose="02020603050405020304" pitchFamily="18" charset="0"/>
                                    </a:rPr>
                                  </m:ctrlPr>
                                </m:sSupP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𝑥</m:t>
                                      </m:r>
                                    </m:e>
                                    <m:sub>
                                      <m:r>
                                        <a:rPr lang="en-US" i="1">
                                          <a:latin typeface="Cambria Math" panose="02040503050406030204" pitchFamily="18" charset="0"/>
                                          <a:cs typeface="Times New Roman" panose="02020603050405020304" pitchFamily="18" charset="0"/>
                                        </a:rPr>
                                        <m:t>𝑖</m:t>
                                      </m:r>
                                    </m:sub>
                                  </m:sSub>
                                  <m:r>
                                    <a:rPr lang="en-US" i="1">
                                      <a:latin typeface="Cambria Math" panose="02040503050406030204" pitchFamily="18" charset="0"/>
                                      <a:cs typeface="Times New Roman" panose="02020603050405020304" pitchFamily="18" charset="0"/>
                                    </a:rPr>
                                    <m:t>−</m:t>
                                  </m:r>
                                  <m:bar>
                                    <m:barPr>
                                      <m:pos m:val="top"/>
                                      <m:ctrlPr>
                                        <a:rPr lang="en-US" i="1">
                                          <a:latin typeface="Cambria Math" panose="02040503050406030204" pitchFamily="18" charset="0"/>
                                          <a:cs typeface="Times New Roman" panose="02020603050405020304" pitchFamily="18" charset="0"/>
                                        </a:rPr>
                                      </m:ctrlPr>
                                    </m:barPr>
                                    <m:e>
                                      <m:r>
                                        <a:rPr lang="en-US" i="1">
                                          <a:latin typeface="Cambria Math" panose="02040503050406030204" pitchFamily="18" charset="0"/>
                                          <a:cs typeface="Times New Roman" panose="02020603050405020304" pitchFamily="18" charset="0"/>
                                        </a:rPr>
                                        <m:t>𝑥</m:t>
                                      </m:r>
                                    </m:e>
                                  </m:bar>
                                  <m:r>
                                    <a:rPr lang="en-US" i="1">
                                      <a:latin typeface="Cambria Math" panose="02040503050406030204" pitchFamily="18" charset="0"/>
                                      <a:cs typeface="Times New Roman" panose="02020603050405020304" pitchFamily="18" charset="0"/>
                                    </a:rPr>
                                    <m:t>)</m:t>
                                  </m:r>
                                </m:e>
                                <m:sup>
                                  <m:r>
                                    <a:rPr lang="en-US" i="1">
                                      <a:latin typeface="Cambria Math" panose="02040503050406030204" pitchFamily="18" charset="0"/>
                                      <a:cs typeface="Times New Roman" panose="02020603050405020304" pitchFamily="18" charset="0"/>
                                    </a:rPr>
                                    <m:t>2</m:t>
                                  </m:r>
                                </m:sup>
                              </m:sSup>
                            </m:e>
                          </m:nary>
                        </m:den>
                      </m:f>
                    </m:oMath>
                  </m:oMathPara>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Times New Roman" panose="02020603050405020304" pitchFamily="18" charset="0"/>
                        </a:rPr>
                        <m:t>𝑎</m:t>
                      </m:r>
                      <m:r>
                        <a:rPr lang="en-US" i="1">
                          <a:latin typeface="Cambria Math" panose="02040503050406030204" pitchFamily="18" charset="0"/>
                          <a:cs typeface="Times New Roman" panose="02020603050405020304" pitchFamily="18" charset="0"/>
                        </a:rPr>
                        <m:t>=</m:t>
                      </m:r>
                      <m:bar>
                        <m:barPr>
                          <m:pos m:val="top"/>
                          <m:ctrlPr>
                            <a:rPr lang="en-US" i="1">
                              <a:latin typeface="Cambria Math" panose="02040503050406030204" pitchFamily="18" charset="0"/>
                              <a:cs typeface="Times New Roman" panose="02020603050405020304" pitchFamily="18" charset="0"/>
                            </a:rPr>
                          </m:ctrlPr>
                        </m:barPr>
                        <m:e>
                          <m:r>
                            <a:rPr lang="en-US" i="1">
                              <a:latin typeface="Cambria Math" panose="02040503050406030204" pitchFamily="18" charset="0"/>
                              <a:cs typeface="Times New Roman" panose="02020603050405020304" pitchFamily="18" charset="0"/>
                            </a:rPr>
                            <m:t>𝑦</m:t>
                          </m:r>
                        </m:e>
                      </m:ba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𝑏</m:t>
                      </m:r>
                      <m:bar>
                        <m:barPr>
                          <m:pos m:val="top"/>
                          <m:ctrlPr>
                            <a:rPr lang="en-US" i="1">
                              <a:latin typeface="Cambria Math" panose="02040503050406030204" pitchFamily="18" charset="0"/>
                              <a:cs typeface="Times New Roman" panose="02020603050405020304" pitchFamily="18" charset="0"/>
                            </a:rPr>
                          </m:ctrlPr>
                        </m:barPr>
                        <m:e>
                          <m:r>
                            <a:rPr lang="en-US" i="1">
                              <a:latin typeface="Cambria Math" panose="02040503050406030204" pitchFamily="18" charset="0"/>
                              <a:cs typeface="Times New Roman" panose="02020603050405020304" pitchFamily="18" charset="0"/>
                            </a:rPr>
                            <m:t>𝑥</m:t>
                          </m:r>
                        </m:e>
                      </m:bar>
                    </m:oMath>
                  </m:oMathPara>
                </a14:m>
                <a:endParaRPr lang="en-US" i="1" dirty="0">
                  <a:latin typeface="Cambria Math" panose="02040503050406030204" pitchFamily="18" charset="0"/>
                  <a:cs typeface="Times New Roman" panose="02020603050405020304" pitchFamily="18" charset="0"/>
                </a:endParaRPr>
              </a:p>
              <a:p>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3758407" y="4625064"/>
                <a:ext cx="4075611" cy="1530997"/>
              </a:xfrm>
              <a:prstGeom prst="rect">
                <a:avLst/>
              </a:prstGeom>
              <a:blipFill>
                <a:blip r:embed="rId4"/>
                <a:stretch>
                  <a:fillRect t="-26829"/>
                </a:stretch>
              </a:blipFill>
            </p:spPr>
            <p:txBody>
              <a:bodyPr/>
              <a:lstStyle/>
              <a:p>
                <a:r>
                  <a:rPr lang="en-US">
                    <a:noFill/>
                  </a:rPr>
                  <a:t> </a:t>
                </a:r>
              </a:p>
            </p:txBody>
          </p:sp>
        </mc:Fallback>
      </mc:AlternateContent>
      <p:sp>
        <p:nvSpPr>
          <p:cNvPr id="8" name="Footer Placeholder 7">
            <a:extLst>
              <a:ext uri="{FF2B5EF4-FFF2-40B4-BE49-F238E27FC236}">
                <a16:creationId xmlns:a16="http://schemas.microsoft.com/office/drawing/2014/main" id="{DC37A3A3-0AC6-204E-8DF1-B3DE3021E62E}"/>
              </a:ext>
            </a:extLst>
          </p:cNvPr>
          <p:cNvSpPr>
            <a:spLocks noGrp="1"/>
          </p:cNvSpPr>
          <p:nvPr>
            <p:ph type="ftr" sz="quarter" idx="11"/>
          </p:nvPr>
        </p:nvSpPr>
        <p:spPr/>
        <p:txBody>
          <a:bodyPr/>
          <a:lstStyle/>
          <a:p>
            <a:pPr algn="ctr"/>
            <a:r>
              <a:rPr lang="en-IN"/>
              <a:t>IIITS: Data Analytics</a:t>
            </a:r>
            <a:endParaRPr lang="en-IN" dirty="0"/>
          </a:p>
        </p:txBody>
      </p:sp>
    </p:spTree>
    <p:extLst>
      <p:ext uri="{BB962C8B-B14F-4D97-AF65-F5344CB8AC3E}">
        <p14:creationId xmlns:p14="http://schemas.microsoft.com/office/powerpoint/2010/main" val="794752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itle 1"/>
              <p:cNvSpPr>
                <a:spLocks noGrp="1"/>
              </p:cNvSpPr>
              <p:nvPr>
                <p:ph type="title"/>
              </p:nvPr>
            </p:nvSpPr>
            <p:spPr>
              <a:xfrm>
                <a:off x="1937771" y="395554"/>
                <a:ext cx="8335736" cy="643467"/>
              </a:xfrm>
            </p:spPr>
            <p:txBody>
              <a:bodyPr>
                <a:noAutofit/>
              </a:bodyPr>
              <a:lstStyle/>
              <a:p>
                <a14:m>
                  <m:oMath xmlns:m="http://schemas.openxmlformats.org/officeDocument/2006/math">
                    <m:sSup>
                      <m:sSupPr>
                        <m:ctrlPr>
                          <a:rPr lang="en-US" sz="3200" i="1">
                            <a:solidFill>
                              <a:srgbClr val="A50021"/>
                            </a:solidFill>
                            <a:latin typeface="Cambria Math" panose="02040503050406030204" pitchFamily="18" charset="0"/>
                            <a:cs typeface="Times New Roman" pitchFamily="18" charset="0"/>
                          </a:rPr>
                        </m:ctrlPr>
                      </m:sSupPr>
                      <m:e>
                        <m:r>
                          <a:rPr lang="en-US" sz="3200" i="1">
                            <a:solidFill>
                              <a:srgbClr val="A50021"/>
                            </a:solidFill>
                            <a:latin typeface="Cambria Math" panose="02040503050406030204" pitchFamily="18" charset="0"/>
                            <a:cs typeface="Times New Roman" pitchFamily="18" charset="0"/>
                          </a:rPr>
                          <m:t>𝑅</m:t>
                        </m:r>
                      </m:e>
                      <m:sup>
                        <m:r>
                          <a:rPr lang="en-US" sz="3200" i="1">
                            <a:solidFill>
                              <a:srgbClr val="A50021"/>
                            </a:solidFill>
                            <a:latin typeface="Cambria Math" panose="02040503050406030204" pitchFamily="18" charset="0"/>
                            <a:cs typeface="Times New Roman" pitchFamily="18" charset="0"/>
                          </a:rPr>
                          <m:t>2</m:t>
                        </m:r>
                      </m:sup>
                    </m:sSup>
                    <m:r>
                      <a:rPr lang="en-US" sz="3200" i="1">
                        <a:solidFill>
                          <a:srgbClr val="A50021"/>
                        </a:solidFill>
                        <a:latin typeface="Cambria Math"/>
                        <a:cs typeface="Times New Roman" pitchFamily="18" charset="0"/>
                      </a:rPr>
                      <m:t> </m:t>
                    </m:r>
                  </m:oMath>
                </a14:m>
                <a:r>
                  <a:rPr lang="en-US" sz="3200" dirty="0">
                    <a:solidFill>
                      <a:srgbClr val="A50021"/>
                    </a:solidFill>
                    <a:latin typeface="Times New Roman" pitchFamily="18" charset="0"/>
                    <a:cs typeface="Times New Roman" pitchFamily="18" charset="0"/>
                  </a:rPr>
                  <a:t>: Measure of Quality of Fit</a:t>
                </a:r>
                <a:endParaRPr lang="en-IN" sz="3200" dirty="0">
                  <a:solidFill>
                    <a:srgbClr val="A50021"/>
                  </a:solidFill>
                  <a:latin typeface="Times New Roman" pitchFamily="18" charset="0"/>
                  <a:cs typeface="Times New Roman" pitchFamily="18" charset="0"/>
                </a:endParaRPr>
              </a:p>
            </p:txBody>
          </p:sp>
        </mc:Choice>
        <mc:Fallback xmlns="">
          <p:sp>
            <p:nvSpPr>
              <p:cNvPr id="9" name="Title 1"/>
              <p:cNvSpPr>
                <a:spLocks noGrp="1" noRot="1" noChangeAspect="1" noMove="1" noResize="1" noEditPoints="1" noAdjustHandles="1" noChangeArrowheads="1" noChangeShapeType="1" noTextEdit="1"/>
              </p:cNvSpPr>
              <p:nvPr>
                <p:ph type="title"/>
              </p:nvPr>
            </p:nvSpPr>
            <p:spPr>
              <a:xfrm>
                <a:off x="1937771" y="395554"/>
                <a:ext cx="8335736" cy="643467"/>
              </a:xfrm>
              <a:blipFill>
                <a:blip r:embed="rId2"/>
                <a:stretch>
                  <a:fillRect l="-457" t="-9615"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58842" y="1244801"/>
                <a:ext cx="8425339" cy="4980005"/>
              </a:xfrm>
            </p:spPr>
            <p:txBody>
              <a:bodyPr>
                <a:normAutofit/>
              </a:bodyPr>
              <a:lstStyle/>
              <a:p>
                <a:r>
                  <a:rPr lang="en-US" sz="1800" dirty="0">
                    <a:latin typeface="Times New Roman" panose="02020603050405020304" pitchFamily="18" charset="0"/>
                    <a:cs typeface="Times New Roman" panose="02020603050405020304" pitchFamily="18" charset="0"/>
                  </a:rPr>
                  <a:t>A quantity </a:t>
                </a:r>
                <a14:m>
                  <m:oMath xmlns:m="http://schemas.openxmlformats.org/officeDocument/2006/math">
                    <m:sSup>
                      <m:sSupPr>
                        <m:ctrlPr>
                          <a:rPr lang="en-US" sz="1800" i="1">
                            <a:latin typeface="Cambria Math" panose="02040503050406030204" pitchFamily="18" charset="0"/>
                            <a:cs typeface="Times New Roman" panose="02020603050405020304" pitchFamily="18" charset="0"/>
                          </a:rPr>
                        </m:ctrlPr>
                      </m:sSupPr>
                      <m:e>
                        <m:r>
                          <a:rPr lang="en-US" sz="1800" i="1">
                            <a:latin typeface="Cambria Math" panose="02040503050406030204" pitchFamily="18" charset="0"/>
                            <a:cs typeface="Times New Roman" panose="02020603050405020304" pitchFamily="18" charset="0"/>
                          </a:rPr>
                          <m:t>𝑅</m:t>
                        </m:r>
                      </m:e>
                      <m:sup>
                        <m:r>
                          <a:rPr lang="en-US" sz="1800" i="1">
                            <a:latin typeface="Cambria Math" panose="02040503050406030204" pitchFamily="18" charset="0"/>
                            <a:cs typeface="Times New Roman" panose="02020603050405020304" pitchFamily="18" charset="0"/>
                          </a:rPr>
                          <m:t>2</m:t>
                        </m:r>
                      </m:sup>
                    </m:sSup>
                  </m:oMath>
                </a14:m>
                <a:r>
                  <a:rPr lang="en-US" sz="1800" dirty="0">
                    <a:latin typeface="Times New Roman" panose="02020603050405020304" pitchFamily="18" charset="0"/>
                    <a:cs typeface="Times New Roman" panose="02020603050405020304" pitchFamily="18" charset="0"/>
                  </a:rPr>
                  <a:t>, is called </a:t>
                </a:r>
                <a:r>
                  <a:rPr lang="en-US" sz="1800" b="1" dirty="0">
                    <a:solidFill>
                      <a:srgbClr val="A50021"/>
                    </a:solidFill>
                    <a:latin typeface="Times New Roman" panose="02020603050405020304" pitchFamily="18" charset="0"/>
                    <a:cs typeface="Times New Roman" panose="02020603050405020304" pitchFamily="18" charset="0"/>
                  </a:rPr>
                  <a:t>coefficient of determination </a:t>
                </a:r>
                <a:r>
                  <a:rPr lang="en-US" sz="1800" dirty="0">
                    <a:latin typeface="Times New Roman" panose="02020603050405020304" pitchFamily="18" charset="0"/>
                    <a:cs typeface="Times New Roman" panose="02020603050405020304" pitchFamily="18" charset="0"/>
                  </a:rPr>
                  <a:t>is used to measure the proportion of variability of the fitted model.</a:t>
                </a:r>
                <a:endParaRPr lang="en-US" sz="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We have </a:t>
                </a:r>
                <a14:m>
                  <m:oMath xmlns:m="http://schemas.openxmlformats.org/officeDocument/2006/math">
                    <m:r>
                      <a:rPr lang="en-US" sz="1800" i="1" dirty="0">
                        <a:latin typeface="Cambria Math" panose="02040503050406030204" pitchFamily="18" charset="0"/>
                        <a:cs typeface="Times New Roman" panose="02020603050405020304" pitchFamily="18" charset="0"/>
                      </a:rPr>
                      <m:t>𝑆𝑆𝐸</m:t>
                    </m:r>
                    <m:r>
                      <a:rPr lang="en-US" sz="1800" i="1" dirty="0">
                        <a:latin typeface="Cambria Math" panose="02040503050406030204" pitchFamily="18" charset="0"/>
                        <a:cs typeface="Times New Roman" panose="02020603050405020304" pitchFamily="18" charset="0"/>
                      </a:rPr>
                      <m:t>=</m:t>
                    </m:r>
                    <m:nary>
                      <m:naryPr>
                        <m:chr m:val="∑"/>
                        <m:ctrlPr>
                          <a:rPr lang="en-US" sz="1800" i="1">
                            <a:latin typeface="Cambria Math" panose="02040503050406030204" pitchFamily="18" charset="0"/>
                            <a:cs typeface="Times New Roman" panose="02020603050405020304" pitchFamily="18" charset="0"/>
                          </a:rPr>
                        </m:ctrlPr>
                      </m:naryPr>
                      <m:sub>
                        <m:r>
                          <m:rPr>
                            <m:brk m:alnAt="23"/>
                          </m:rPr>
                          <a:rPr lang="en-US" sz="1800" i="1">
                            <a:latin typeface="Cambria Math" panose="02040503050406030204" pitchFamily="18" charset="0"/>
                            <a:cs typeface="Times New Roman" panose="02020603050405020304" pitchFamily="18" charset="0"/>
                          </a:rPr>
                          <m:t>𝑖</m:t>
                        </m:r>
                        <m:r>
                          <a:rPr lang="en-US" sz="1800" i="1">
                            <a:latin typeface="Cambria Math" panose="02040503050406030204" pitchFamily="18" charset="0"/>
                            <a:cs typeface="Times New Roman" panose="02020603050405020304" pitchFamily="18" charset="0"/>
                          </a:rPr>
                          <m:t>=1</m:t>
                        </m:r>
                      </m:sub>
                      <m:sup>
                        <m:r>
                          <a:rPr lang="en-US" sz="1800" i="1">
                            <a:latin typeface="Cambria Math" panose="02040503050406030204" pitchFamily="18" charset="0"/>
                            <a:cs typeface="Times New Roman" panose="02020603050405020304" pitchFamily="18" charset="0"/>
                          </a:rPr>
                          <m:t>𝑛</m:t>
                        </m:r>
                      </m:sup>
                      <m:e>
                        <m:sSup>
                          <m:sSupPr>
                            <m:ctrlPr>
                              <a:rPr lang="en-US" sz="1800" i="1">
                                <a:latin typeface="Cambria Math" panose="02040503050406030204" pitchFamily="18" charset="0"/>
                                <a:cs typeface="Times New Roman" panose="02020603050405020304" pitchFamily="18" charset="0"/>
                              </a:rPr>
                            </m:ctrlPr>
                          </m:sSupPr>
                          <m:e>
                            <m:r>
                              <a:rPr lang="en-US" sz="1800" i="1">
                                <a:latin typeface="Cambria Math" panose="02040503050406030204" pitchFamily="18" charset="0"/>
                                <a:cs typeface="Times New Roman" panose="02020603050405020304" pitchFamily="18" charset="0"/>
                              </a:rPr>
                              <m:t>(</m:t>
                            </m:r>
                            <m:sSub>
                              <m:sSubPr>
                                <m:ctrlPr>
                                  <a:rPr lang="en-US" sz="1800" i="1">
                                    <a:latin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cs typeface="Times New Roman" panose="02020603050405020304" pitchFamily="18" charset="0"/>
                                  </a:rPr>
                                  <m:t>𝑦</m:t>
                                </m:r>
                              </m:e>
                              <m:sub>
                                <m:r>
                                  <a:rPr lang="en-US" sz="1800" i="1">
                                    <a:latin typeface="Cambria Math" panose="02040503050406030204" pitchFamily="18" charset="0"/>
                                    <a:cs typeface="Times New Roman" panose="02020603050405020304" pitchFamily="18" charset="0"/>
                                  </a:rPr>
                                  <m:t>𝑖</m:t>
                                </m:r>
                              </m:sub>
                            </m:sSub>
                            <m:r>
                              <a:rPr lang="en-US" sz="1800" i="1">
                                <a:latin typeface="Cambria Math" panose="02040503050406030204" pitchFamily="18" charset="0"/>
                                <a:cs typeface="Times New Roman" panose="02020603050405020304" pitchFamily="18" charset="0"/>
                              </a:rPr>
                              <m:t>−</m:t>
                            </m:r>
                            <m:acc>
                              <m:accPr>
                                <m:chr m:val="̂"/>
                                <m:ctrlPr>
                                  <a:rPr lang="en-US" sz="1800" i="1">
                                    <a:latin typeface="Cambria Math" panose="02040503050406030204" pitchFamily="18" charset="0"/>
                                    <a:cs typeface="Times New Roman" panose="02020603050405020304" pitchFamily="18" charset="0"/>
                                  </a:rPr>
                                </m:ctrlPr>
                              </m:accPr>
                              <m:e>
                                <m:r>
                                  <a:rPr lang="en-US" sz="1800" i="1">
                                    <a:latin typeface="Cambria Math"/>
                                    <a:cs typeface="Times New Roman" panose="02020603050405020304" pitchFamily="18" charset="0"/>
                                  </a:rPr>
                                  <m:t>𝑦</m:t>
                                </m:r>
                              </m:e>
                            </m:acc>
                            <m:r>
                              <a:rPr lang="en-US" sz="1800" i="1">
                                <a:latin typeface="Cambria Math" panose="02040503050406030204" pitchFamily="18" charset="0"/>
                                <a:cs typeface="Times New Roman" panose="02020603050405020304" pitchFamily="18" charset="0"/>
                              </a:rPr>
                              <m:t>)</m:t>
                            </m:r>
                          </m:e>
                          <m:sup>
                            <m:r>
                              <a:rPr lang="en-US" sz="1800" i="1">
                                <a:latin typeface="Cambria Math" panose="02040503050406030204" pitchFamily="18" charset="0"/>
                                <a:cs typeface="Times New Roman" panose="02020603050405020304" pitchFamily="18" charset="0"/>
                              </a:rPr>
                              <m:t>2</m:t>
                            </m:r>
                          </m:sup>
                        </m:sSup>
                      </m:e>
                    </m:nary>
                  </m:oMath>
                </a14:m>
                <a:endParaRPr lang="en-US" sz="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It signifies the </a:t>
                </a:r>
                <a:r>
                  <a:rPr lang="en-US" sz="1800" b="1" dirty="0">
                    <a:solidFill>
                      <a:srgbClr val="A50021"/>
                    </a:solidFill>
                    <a:latin typeface="Times New Roman" panose="02020603050405020304" pitchFamily="18" charset="0"/>
                    <a:cs typeface="Times New Roman" panose="02020603050405020304" pitchFamily="18" charset="0"/>
                  </a:rPr>
                  <a:t>variability due to error</a:t>
                </a:r>
                <a:r>
                  <a:rPr lang="en-US" sz="1800" dirty="0">
                    <a:latin typeface="Times New Roman" panose="02020603050405020304" pitchFamily="18" charset="0"/>
                    <a:cs typeface="Times New Roman" panose="02020603050405020304" pitchFamily="18" charset="0"/>
                  </a:rPr>
                  <a:t>.</a:t>
                </a:r>
                <a:endParaRPr lang="en-US" sz="6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Now, let us define the </a:t>
                </a:r>
                <a:r>
                  <a:rPr lang="en-US" sz="1800" dirty="0">
                    <a:solidFill>
                      <a:srgbClr val="0B5ED7"/>
                    </a:solidFill>
                    <a:latin typeface="Times New Roman" panose="02020603050405020304" pitchFamily="18" charset="0"/>
                    <a:cs typeface="Times New Roman" panose="02020603050405020304" pitchFamily="18" charset="0"/>
                  </a:rPr>
                  <a:t>total corrected sum of squares</a:t>
                </a:r>
                <a:r>
                  <a:rPr lang="en-US" sz="1800" dirty="0">
                    <a:latin typeface="Times New Roman" panose="02020603050405020304" pitchFamily="18" charset="0"/>
                    <a:cs typeface="Times New Roman" panose="02020603050405020304" pitchFamily="18" charset="0"/>
                  </a:rPr>
                  <a:t>, defined as</a:t>
                </a:r>
              </a:p>
              <a:p>
                <a:pPr marL="0" indent="0">
                  <a:buNone/>
                </a:pPr>
                <a14:m>
                  <m:oMathPara xmlns:m="http://schemas.openxmlformats.org/officeDocument/2006/math">
                    <m:oMathParaPr>
                      <m:jc m:val="centerGroup"/>
                    </m:oMathParaPr>
                    <m:oMath xmlns:m="http://schemas.openxmlformats.org/officeDocument/2006/math">
                      <m:r>
                        <m:rPr>
                          <m:sty m:val="p"/>
                        </m:rPr>
                        <a:rPr lang="en-US" sz="1800">
                          <a:latin typeface="Cambria Math" panose="02040503050406030204" pitchFamily="18" charset="0"/>
                          <a:cs typeface="Times New Roman" panose="02020603050405020304" pitchFamily="18" charset="0"/>
                        </a:rPr>
                        <m:t>SST</m:t>
                      </m:r>
                      <m:r>
                        <a:rPr lang="en-US" sz="1800">
                          <a:latin typeface="Cambria Math" panose="02040503050406030204" pitchFamily="18" charset="0"/>
                          <a:cs typeface="Times New Roman" panose="02020603050405020304" pitchFamily="18" charset="0"/>
                        </a:rPr>
                        <m:t>=</m:t>
                      </m:r>
                      <m:nary>
                        <m:naryPr>
                          <m:chr m:val="∑"/>
                          <m:ctrlPr>
                            <a:rPr lang="en-US" sz="1800" i="1">
                              <a:latin typeface="Cambria Math" panose="02040503050406030204" pitchFamily="18" charset="0"/>
                              <a:cs typeface="Times New Roman" panose="02020603050405020304" pitchFamily="18" charset="0"/>
                            </a:rPr>
                          </m:ctrlPr>
                        </m:naryPr>
                        <m:sub>
                          <m:r>
                            <m:rPr>
                              <m:brk m:alnAt="23"/>
                            </m:rPr>
                            <a:rPr lang="en-US" sz="1800" i="1">
                              <a:latin typeface="Cambria Math" panose="02040503050406030204" pitchFamily="18" charset="0"/>
                              <a:cs typeface="Times New Roman" panose="02020603050405020304" pitchFamily="18" charset="0"/>
                            </a:rPr>
                            <m:t>𝑖</m:t>
                          </m:r>
                          <m:r>
                            <a:rPr lang="en-US" sz="1800" i="1">
                              <a:latin typeface="Cambria Math" panose="02040503050406030204" pitchFamily="18" charset="0"/>
                              <a:cs typeface="Times New Roman" panose="02020603050405020304" pitchFamily="18" charset="0"/>
                            </a:rPr>
                            <m:t>=1</m:t>
                          </m:r>
                        </m:sub>
                        <m:sup>
                          <m:r>
                            <a:rPr lang="en-US" sz="1800" i="1">
                              <a:latin typeface="Cambria Math" panose="02040503050406030204" pitchFamily="18" charset="0"/>
                              <a:cs typeface="Times New Roman" panose="02020603050405020304" pitchFamily="18" charset="0"/>
                            </a:rPr>
                            <m:t>𝑛</m:t>
                          </m:r>
                        </m:sup>
                        <m:e>
                          <m:sSup>
                            <m:sSupPr>
                              <m:ctrlPr>
                                <a:rPr lang="en-US" sz="1800" i="1">
                                  <a:latin typeface="Cambria Math" panose="02040503050406030204" pitchFamily="18" charset="0"/>
                                  <a:cs typeface="Times New Roman" panose="02020603050405020304" pitchFamily="18" charset="0"/>
                                </a:rPr>
                              </m:ctrlPr>
                            </m:sSupPr>
                            <m:e>
                              <m:r>
                                <a:rPr lang="en-US" sz="1800" i="1">
                                  <a:latin typeface="Cambria Math" panose="02040503050406030204" pitchFamily="18" charset="0"/>
                                  <a:cs typeface="Times New Roman" panose="02020603050405020304" pitchFamily="18" charset="0"/>
                                </a:rPr>
                                <m:t>(</m:t>
                              </m:r>
                              <m:sSub>
                                <m:sSubPr>
                                  <m:ctrlPr>
                                    <a:rPr lang="en-US" sz="1800" i="1">
                                      <a:latin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cs typeface="Times New Roman" panose="02020603050405020304" pitchFamily="18" charset="0"/>
                                    </a:rPr>
                                    <m:t>𝑦</m:t>
                                  </m:r>
                                </m:e>
                                <m:sub>
                                  <m:r>
                                    <a:rPr lang="en-US" sz="1800" i="1">
                                      <a:latin typeface="Cambria Math" panose="02040503050406030204" pitchFamily="18" charset="0"/>
                                      <a:cs typeface="Times New Roman" panose="02020603050405020304" pitchFamily="18" charset="0"/>
                                    </a:rPr>
                                    <m:t>𝑖</m:t>
                                  </m:r>
                                </m:sub>
                              </m:sSub>
                              <m:r>
                                <a:rPr lang="en-US" sz="1800" i="1">
                                  <a:latin typeface="Cambria Math" panose="02040503050406030204" pitchFamily="18" charset="0"/>
                                  <a:cs typeface="Times New Roman" panose="02020603050405020304" pitchFamily="18" charset="0"/>
                                </a:rPr>
                                <m:t>−</m:t>
                              </m:r>
                              <m:bar>
                                <m:barPr>
                                  <m:pos m:val="top"/>
                                  <m:ctrlPr>
                                    <a:rPr lang="en-US" sz="1800" i="1">
                                      <a:latin typeface="Cambria Math" panose="02040503050406030204" pitchFamily="18" charset="0"/>
                                      <a:cs typeface="Times New Roman" panose="02020603050405020304" pitchFamily="18" charset="0"/>
                                    </a:rPr>
                                  </m:ctrlPr>
                                </m:barPr>
                                <m:e>
                                  <m:r>
                                    <a:rPr lang="en-US" sz="1800" i="1">
                                      <a:latin typeface="Cambria Math" panose="02040503050406030204" pitchFamily="18" charset="0"/>
                                      <a:cs typeface="Times New Roman" panose="02020603050405020304" pitchFamily="18" charset="0"/>
                                    </a:rPr>
                                    <m:t>𝑦</m:t>
                                  </m:r>
                                </m:e>
                              </m:bar>
                              <m:r>
                                <a:rPr lang="en-US" sz="1800" i="1">
                                  <a:latin typeface="Cambria Math" panose="02040503050406030204" pitchFamily="18" charset="0"/>
                                  <a:cs typeface="Times New Roman" panose="02020603050405020304" pitchFamily="18" charset="0"/>
                                </a:rPr>
                                <m:t>)</m:t>
                              </m:r>
                            </m:e>
                            <m:sup>
                              <m:r>
                                <a:rPr lang="en-US" sz="1800" i="1">
                                  <a:latin typeface="Cambria Math" panose="02040503050406030204" pitchFamily="18" charset="0"/>
                                  <a:cs typeface="Times New Roman" panose="02020603050405020304" pitchFamily="18" charset="0"/>
                                </a:rPr>
                                <m:t>2</m:t>
                              </m:r>
                            </m:sup>
                          </m:sSup>
                        </m:e>
                      </m:nary>
                    </m:oMath>
                  </m:oMathPara>
                </a14:m>
                <a:endParaRPr lang="en-US" sz="1800" i="1"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SST represents the variation in the response values. The </a:t>
                </a:r>
                <a14:m>
                  <m:oMath xmlns:m="http://schemas.openxmlformats.org/officeDocument/2006/math">
                    <m:sSup>
                      <m:sSupPr>
                        <m:ctrlPr>
                          <a:rPr lang="en-US" sz="1800" i="1">
                            <a:latin typeface="Cambria Math" panose="02040503050406030204" pitchFamily="18" charset="0"/>
                            <a:cs typeface="Times New Roman" panose="02020603050405020304" pitchFamily="18" charset="0"/>
                          </a:rPr>
                        </m:ctrlPr>
                      </m:sSupPr>
                      <m:e>
                        <m:r>
                          <a:rPr lang="en-US" sz="1800" i="1">
                            <a:latin typeface="Cambria Math" panose="02040503050406030204" pitchFamily="18" charset="0"/>
                            <a:cs typeface="Times New Roman" panose="02020603050405020304" pitchFamily="18" charset="0"/>
                          </a:rPr>
                          <m:t>𝑅</m:t>
                        </m:r>
                      </m:e>
                      <m:sup>
                        <m:r>
                          <a:rPr lang="en-US" sz="1800" i="1">
                            <a:latin typeface="Cambria Math" panose="02040503050406030204" pitchFamily="18" charset="0"/>
                            <a:cs typeface="Times New Roman" panose="02020603050405020304" pitchFamily="18" charset="0"/>
                          </a:rPr>
                          <m:t>2</m:t>
                        </m:r>
                      </m:sup>
                    </m:sSup>
                  </m:oMath>
                </a14:m>
                <a:r>
                  <a:rPr lang="en-US" sz="1800" dirty="0">
                    <a:latin typeface="Times New Roman" panose="02020603050405020304" pitchFamily="18" charset="0"/>
                    <a:cs typeface="Times New Roman" panose="02020603050405020304" pitchFamily="18" charset="0"/>
                  </a:rPr>
                  <a:t> is </a:t>
                </a:r>
              </a:p>
              <a:p>
                <a:pPr lvl="7"/>
                <a:endParaRPr lang="en-US" sz="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sz="2000" i="1">
                            <a:latin typeface="Cambria Math" panose="02040503050406030204" pitchFamily="18" charset="0"/>
                            <a:cs typeface="Times New Roman" panose="02020603050405020304" pitchFamily="18" charset="0"/>
                          </a:rPr>
                        </m:ctrlPr>
                      </m:sSupPr>
                      <m:e>
                        <m:r>
                          <a:rPr lang="en-US" sz="2000" i="1">
                            <a:latin typeface="Cambria Math" panose="02040503050406030204" pitchFamily="18" charset="0"/>
                            <a:cs typeface="Times New Roman" panose="02020603050405020304" pitchFamily="18" charset="0"/>
                          </a:rPr>
                          <m:t>𝑅</m:t>
                        </m:r>
                      </m:e>
                      <m:sup>
                        <m:r>
                          <a:rPr lang="en-US" sz="2000" i="1">
                            <a:latin typeface="Cambria Math" panose="02040503050406030204" pitchFamily="18" charset="0"/>
                            <a:cs typeface="Times New Roman" panose="02020603050405020304" pitchFamily="18" charset="0"/>
                          </a:rPr>
                          <m:t>2</m:t>
                        </m:r>
                      </m:sup>
                    </m:sSup>
                    <m:r>
                      <a:rPr lang="en-US" sz="2000" i="1">
                        <a:latin typeface="Cambria Math" panose="02040503050406030204" pitchFamily="18" charset="0"/>
                        <a:cs typeface="Times New Roman" panose="02020603050405020304" pitchFamily="18" charset="0"/>
                      </a:rPr>
                      <m:t>=1−</m:t>
                    </m:r>
                    <m:f>
                      <m:fPr>
                        <m:ctrlPr>
                          <a:rPr lang="en-US" sz="2000" i="1">
                            <a:latin typeface="Cambria Math" panose="02040503050406030204" pitchFamily="18" charset="0"/>
                            <a:cs typeface="Times New Roman" panose="02020603050405020304" pitchFamily="18" charset="0"/>
                          </a:rPr>
                        </m:ctrlPr>
                      </m:fPr>
                      <m:num>
                        <m:r>
                          <a:rPr lang="en-US" sz="2000" i="1">
                            <a:latin typeface="Cambria Math" panose="02040503050406030204" pitchFamily="18" charset="0"/>
                            <a:cs typeface="Times New Roman" panose="02020603050405020304" pitchFamily="18" charset="0"/>
                          </a:rPr>
                          <m:t>𝑆𝑆𝐸</m:t>
                        </m:r>
                      </m:num>
                      <m:den>
                        <m:r>
                          <a:rPr lang="en-US" sz="2000" i="1">
                            <a:latin typeface="Cambria Math" panose="02040503050406030204" pitchFamily="18" charset="0"/>
                            <a:cs typeface="Times New Roman" panose="02020603050405020304" pitchFamily="18" charset="0"/>
                          </a:rPr>
                          <m:t>𝑆𝑆𝑇</m:t>
                        </m:r>
                      </m:den>
                    </m:f>
                  </m:oMath>
                </a14:m>
                <a:endParaRPr lang="en-US" sz="1600" dirty="0">
                  <a:latin typeface="Times New Roman" panose="02020603050405020304" pitchFamily="18" charset="0"/>
                  <a:cs typeface="Times New Roman" panose="02020603050405020304" pitchFamily="18" charset="0"/>
                </a:endParaRPr>
              </a:p>
              <a:p>
                <a:pPr marL="0" indent="0">
                  <a:buNone/>
                </a:pPr>
                <a:r>
                  <a:rPr lang="en-US" sz="1800" b="1" dirty="0">
                    <a:solidFill>
                      <a:srgbClr val="0B5ED7"/>
                    </a:solidFill>
                    <a:latin typeface="Times New Roman" panose="02020603050405020304" pitchFamily="18" charset="0"/>
                    <a:cs typeface="Times New Roman" panose="02020603050405020304" pitchFamily="18" charset="0"/>
                  </a:rPr>
                  <a:t>Note: </a:t>
                </a:r>
              </a:p>
              <a:p>
                <a:r>
                  <a:rPr lang="en-US" sz="1800" dirty="0">
                    <a:solidFill>
                      <a:srgbClr val="0B5ED7"/>
                    </a:solidFill>
                    <a:latin typeface="Times New Roman" panose="02020603050405020304" pitchFamily="18" charset="0"/>
                    <a:cs typeface="Times New Roman" panose="02020603050405020304" pitchFamily="18" charset="0"/>
                  </a:rPr>
                  <a:t>If fit is perfect, all residuals are zero and thus </a:t>
                </a:r>
                <a14:m>
                  <m:oMath xmlns:m="http://schemas.openxmlformats.org/officeDocument/2006/math">
                    <m:sSup>
                      <m:sSupPr>
                        <m:ctrlPr>
                          <a:rPr lang="en-US" sz="1800" i="1">
                            <a:solidFill>
                              <a:srgbClr val="A50021"/>
                            </a:solidFill>
                            <a:latin typeface="Cambria Math" panose="02040503050406030204" pitchFamily="18" charset="0"/>
                            <a:cs typeface="Times New Roman" panose="02020603050405020304" pitchFamily="18" charset="0"/>
                          </a:rPr>
                        </m:ctrlPr>
                      </m:sSupPr>
                      <m:e>
                        <m:r>
                          <a:rPr lang="en-US" sz="1800" i="1">
                            <a:solidFill>
                              <a:srgbClr val="A50021"/>
                            </a:solidFill>
                            <a:latin typeface="Cambria Math" panose="02040503050406030204" pitchFamily="18" charset="0"/>
                            <a:cs typeface="Times New Roman" panose="02020603050405020304" pitchFamily="18" charset="0"/>
                          </a:rPr>
                          <m:t>𝑅</m:t>
                        </m:r>
                      </m:e>
                      <m:sup>
                        <m:r>
                          <a:rPr lang="en-US" sz="1800" i="1">
                            <a:solidFill>
                              <a:srgbClr val="A50021"/>
                            </a:solidFill>
                            <a:latin typeface="Cambria Math" panose="02040503050406030204" pitchFamily="18" charset="0"/>
                            <a:cs typeface="Times New Roman" panose="02020603050405020304" pitchFamily="18" charset="0"/>
                          </a:rPr>
                          <m:t>2</m:t>
                        </m:r>
                      </m:sup>
                    </m:sSup>
                  </m:oMath>
                </a14:m>
                <a:r>
                  <a:rPr lang="en-US" sz="1800" dirty="0">
                    <a:solidFill>
                      <a:srgbClr val="A50021"/>
                    </a:solidFill>
                    <a:latin typeface="Times New Roman" panose="02020603050405020304" pitchFamily="18" charset="0"/>
                    <a:cs typeface="Times New Roman" panose="02020603050405020304" pitchFamily="18" charset="0"/>
                  </a:rPr>
                  <a:t> = 1.0 (very good fit)</a:t>
                </a:r>
              </a:p>
              <a:p>
                <a:pPr lvl="8"/>
                <a:endParaRPr lang="en-US" sz="600" dirty="0">
                  <a:solidFill>
                    <a:srgbClr val="0B5ED7"/>
                  </a:solidFill>
                  <a:latin typeface="Times New Roman" panose="02020603050405020304" pitchFamily="18" charset="0"/>
                  <a:cs typeface="Times New Roman" panose="02020603050405020304" pitchFamily="18" charset="0"/>
                </a:endParaRPr>
              </a:p>
              <a:p>
                <a:r>
                  <a:rPr lang="en-US" sz="1800" dirty="0">
                    <a:solidFill>
                      <a:srgbClr val="0B5ED7"/>
                    </a:solidFill>
                    <a:latin typeface="Times New Roman" panose="02020603050405020304" pitchFamily="18" charset="0"/>
                    <a:cs typeface="Times New Roman" panose="02020603050405020304" pitchFamily="18" charset="0"/>
                  </a:rPr>
                  <a:t>If SSE is only slightly smaller than SST, then </a:t>
                </a:r>
                <a14:m>
                  <m:oMath xmlns:m="http://schemas.openxmlformats.org/officeDocument/2006/math">
                    <m:sSup>
                      <m:sSupPr>
                        <m:ctrlPr>
                          <a:rPr lang="en-US" sz="1800" i="1">
                            <a:solidFill>
                              <a:srgbClr val="A50021"/>
                            </a:solidFill>
                            <a:latin typeface="Cambria Math" panose="02040503050406030204" pitchFamily="18" charset="0"/>
                            <a:cs typeface="Times New Roman" panose="02020603050405020304" pitchFamily="18" charset="0"/>
                          </a:rPr>
                        </m:ctrlPr>
                      </m:sSupPr>
                      <m:e>
                        <m:r>
                          <a:rPr lang="en-US" sz="1800" i="1">
                            <a:solidFill>
                              <a:srgbClr val="A50021"/>
                            </a:solidFill>
                            <a:latin typeface="Cambria Math" panose="02040503050406030204" pitchFamily="18" charset="0"/>
                            <a:cs typeface="Times New Roman" panose="02020603050405020304" pitchFamily="18" charset="0"/>
                          </a:rPr>
                          <m:t>𝑅</m:t>
                        </m:r>
                      </m:e>
                      <m:sup>
                        <m:r>
                          <a:rPr lang="en-US" sz="1800" i="1">
                            <a:solidFill>
                              <a:srgbClr val="A50021"/>
                            </a:solidFill>
                            <a:latin typeface="Cambria Math" panose="02040503050406030204" pitchFamily="18" charset="0"/>
                            <a:cs typeface="Times New Roman" panose="02020603050405020304" pitchFamily="18" charset="0"/>
                          </a:rPr>
                          <m:t>2</m:t>
                        </m:r>
                      </m:sup>
                    </m:sSup>
                    <m:r>
                      <a:rPr lang="en-US" sz="1800" i="1">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≈0</m:t>
                    </m:r>
                  </m:oMath>
                </a14:m>
                <a:r>
                  <a:rPr lang="en-US" sz="1800" dirty="0">
                    <a:solidFill>
                      <a:srgbClr val="A50021"/>
                    </a:solidFill>
                    <a:latin typeface="Times New Roman" panose="02020603050405020304" pitchFamily="18" charset="0"/>
                    <a:cs typeface="Times New Roman" panose="02020603050405020304" pitchFamily="18" charset="0"/>
                  </a:rPr>
                  <a:t> (very poor fit)</a:t>
                </a:r>
              </a:p>
              <a:p>
                <a:endParaRPr lang="en-US" sz="1800" dirty="0">
                  <a:solidFill>
                    <a:srgbClr val="A50021"/>
                  </a:solidFill>
                  <a:latin typeface="Times New Roman" panose="02020603050405020304" pitchFamily="18" charset="0"/>
                  <a:cs typeface="Times New Roman" panose="02020603050405020304" pitchFamily="18" charset="0"/>
                </a:endParaRPr>
              </a:p>
              <a:p>
                <a:endParaRPr lang="en-US" sz="1800" dirty="0">
                  <a:solidFill>
                    <a:srgbClr val="A50021"/>
                  </a:solidFill>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58842" y="1244801"/>
                <a:ext cx="8425339" cy="4980005"/>
              </a:xfrm>
              <a:blipFill>
                <a:blip r:embed="rId3"/>
                <a:stretch>
                  <a:fillRect l="-451" t="-763" r="-90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12</a:t>
            </a:fld>
            <a:endParaRPr lang="en-IN" dirty="0">
              <a:solidFill>
                <a:srgbClr val="04617B">
                  <a:shade val="90000"/>
                </a:srgbClr>
              </a:solidFill>
            </a:endParaRPr>
          </a:p>
        </p:txBody>
      </p:sp>
      <p:sp>
        <p:nvSpPr>
          <p:cNvPr id="6" name="Footer Placeholder 5">
            <a:extLst>
              <a:ext uri="{FF2B5EF4-FFF2-40B4-BE49-F238E27FC236}">
                <a16:creationId xmlns:a16="http://schemas.microsoft.com/office/drawing/2014/main" id="{E03E1D7D-24DB-A842-BC34-FC50051034F0}"/>
              </a:ext>
            </a:extLst>
          </p:cNvPr>
          <p:cNvSpPr>
            <a:spLocks noGrp="1"/>
          </p:cNvSpPr>
          <p:nvPr>
            <p:ph type="ftr" sz="quarter" idx="11"/>
          </p:nvPr>
        </p:nvSpPr>
        <p:spPr/>
        <p:txBody>
          <a:bodyPr/>
          <a:lstStyle/>
          <a:p>
            <a:pPr algn="ctr"/>
            <a:r>
              <a:rPr lang="en-IN"/>
              <a:t>IIITS: Data Analytics</a:t>
            </a:r>
            <a:endParaRPr lang="en-IN" dirty="0"/>
          </a:p>
        </p:txBody>
      </p:sp>
    </p:spTree>
    <p:extLst>
      <p:ext uri="{BB962C8B-B14F-4D97-AF65-F5344CB8AC3E}">
        <p14:creationId xmlns:p14="http://schemas.microsoft.com/office/powerpoint/2010/main" val="2522932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itle 1"/>
              <p:cNvSpPr>
                <a:spLocks noGrp="1"/>
              </p:cNvSpPr>
              <p:nvPr>
                <p:ph type="title"/>
              </p:nvPr>
            </p:nvSpPr>
            <p:spPr>
              <a:xfrm>
                <a:off x="1937771" y="395554"/>
                <a:ext cx="8335736" cy="643467"/>
              </a:xfrm>
            </p:spPr>
            <p:txBody>
              <a:bodyPr>
                <a:noAutofit/>
              </a:bodyPr>
              <a:lstStyle/>
              <a:p>
                <a14:m>
                  <m:oMath xmlns:m="http://schemas.openxmlformats.org/officeDocument/2006/math">
                    <m:sSup>
                      <m:sSupPr>
                        <m:ctrlPr>
                          <a:rPr lang="en-US" sz="3200" i="1">
                            <a:solidFill>
                              <a:srgbClr val="A50021"/>
                            </a:solidFill>
                            <a:latin typeface="Cambria Math" panose="02040503050406030204" pitchFamily="18" charset="0"/>
                            <a:cs typeface="Times New Roman" pitchFamily="18" charset="0"/>
                          </a:rPr>
                        </m:ctrlPr>
                      </m:sSupPr>
                      <m:e>
                        <m:r>
                          <a:rPr lang="en-US" sz="3200" i="1">
                            <a:solidFill>
                              <a:srgbClr val="A50021"/>
                            </a:solidFill>
                            <a:latin typeface="Cambria Math" panose="02040503050406030204" pitchFamily="18" charset="0"/>
                            <a:cs typeface="Times New Roman" pitchFamily="18" charset="0"/>
                          </a:rPr>
                          <m:t>𝑅</m:t>
                        </m:r>
                      </m:e>
                      <m:sup>
                        <m:r>
                          <a:rPr lang="en-US" sz="3200" i="1">
                            <a:solidFill>
                              <a:srgbClr val="A50021"/>
                            </a:solidFill>
                            <a:latin typeface="Cambria Math" panose="02040503050406030204" pitchFamily="18" charset="0"/>
                            <a:cs typeface="Times New Roman" pitchFamily="18" charset="0"/>
                          </a:rPr>
                          <m:t>2</m:t>
                        </m:r>
                      </m:sup>
                    </m:sSup>
                    <m:r>
                      <a:rPr lang="en-US" sz="3200" i="1">
                        <a:solidFill>
                          <a:srgbClr val="A50021"/>
                        </a:solidFill>
                        <a:latin typeface="Cambria Math"/>
                        <a:cs typeface="Times New Roman" pitchFamily="18" charset="0"/>
                      </a:rPr>
                      <m:t> </m:t>
                    </m:r>
                  </m:oMath>
                </a14:m>
                <a:r>
                  <a:rPr lang="en-US" sz="3200" dirty="0">
                    <a:solidFill>
                      <a:srgbClr val="A50021"/>
                    </a:solidFill>
                    <a:latin typeface="Times New Roman" pitchFamily="18" charset="0"/>
                    <a:cs typeface="Times New Roman" pitchFamily="18" charset="0"/>
                  </a:rPr>
                  <a:t>: Measure of Quality of Fit</a:t>
                </a:r>
                <a:endParaRPr lang="en-IN" sz="3200" dirty="0">
                  <a:solidFill>
                    <a:srgbClr val="A50021"/>
                  </a:solidFill>
                  <a:latin typeface="Times New Roman" pitchFamily="18" charset="0"/>
                  <a:cs typeface="Times New Roman" pitchFamily="18" charset="0"/>
                </a:endParaRPr>
              </a:p>
            </p:txBody>
          </p:sp>
        </mc:Choice>
        <mc:Fallback xmlns="">
          <p:sp>
            <p:nvSpPr>
              <p:cNvPr id="9" name="Title 1"/>
              <p:cNvSpPr>
                <a:spLocks noGrp="1" noRot="1" noChangeAspect="1" noMove="1" noResize="1" noEditPoints="1" noAdjustHandles="1" noChangeArrowheads="1" noChangeShapeType="1" noTextEdit="1"/>
              </p:cNvSpPr>
              <p:nvPr>
                <p:ph type="title"/>
              </p:nvPr>
            </p:nvSpPr>
            <p:spPr>
              <a:xfrm>
                <a:off x="1937771" y="395554"/>
                <a:ext cx="8335736" cy="643467"/>
              </a:xfrm>
              <a:blipFill>
                <a:blip r:embed="rId3"/>
                <a:stretch>
                  <a:fillRect l="-457" t="-9615" b="-19231"/>
                </a:stretch>
              </a:blipFill>
            </p:spPr>
            <p:txBody>
              <a:bodyPr/>
              <a:lstStyle/>
              <a:p>
                <a:r>
                  <a:rPr lang="en-US">
                    <a:noFill/>
                  </a:rPr>
                  <a:t> </a:t>
                </a:r>
              </a:p>
            </p:txBody>
          </p:sp>
        </mc:Fallback>
      </mc:AlternateContent>
      <p:sp>
        <p:nvSpPr>
          <p:cNvPr id="3" name="Content Placeholder 2"/>
          <p:cNvSpPr>
            <a:spLocks noGrp="1"/>
          </p:cNvSpPr>
          <p:nvPr>
            <p:ph idx="1"/>
          </p:nvPr>
        </p:nvSpPr>
        <p:spPr>
          <a:xfrm>
            <a:off x="1883335" y="1151465"/>
            <a:ext cx="8425339" cy="4980005"/>
          </a:xfrm>
        </p:spPr>
        <p:txBody>
          <a:bodyPr>
            <a:normAutofit/>
          </a:bodyPr>
          <a:lstStyle/>
          <a:p>
            <a:pPr marL="0" indent="0">
              <a:buNone/>
            </a:pPr>
            <a:r>
              <a:rPr lang="en-US" sz="1600" dirty="0">
                <a:latin typeface="Times New Roman" panose="02020603050405020304" pitchFamily="18" charset="0"/>
                <a:cs typeface="Times New Roman" panose="02020603050405020304" pitchFamily="18" charset="0"/>
              </a:rPr>
              <a:t> </a:t>
            </a: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13</a:t>
            </a:fld>
            <a:endParaRPr lang="en-IN" dirty="0">
              <a:solidFill>
                <a:srgbClr val="04617B">
                  <a:shade val="90000"/>
                </a:srgbClr>
              </a:solidFill>
            </a:endParaRPr>
          </a:p>
        </p:txBody>
      </p:sp>
      <p:graphicFrame>
        <p:nvGraphicFramePr>
          <p:cNvPr id="7" name="Object 6"/>
          <p:cNvGraphicFramePr>
            <a:graphicFrameLocks noChangeAspect="1"/>
          </p:cNvGraphicFramePr>
          <p:nvPr/>
        </p:nvGraphicFramePr>
        <p:xfrm>
          <a:off x="2041463" y="2526351"/>
          <a:ext cx="3537000" cy="2135457"/>
        </p:xfrm>
        <a:graphic>
          <a:graphicData uri="http://schemas.openxmlformats.org/presentationml/2006/ole">
            <mc:AlternateContent xmlns:mc="http://schemas.openxmlformats.org/markup-compatibility/2006">
              <mc:Choice xmlns:v="urn:schemas-microsoft-com:vml" Requires="v">
                <p:oleObj spid="_x0000_s5141" name="Visio" r:id="rId4" imgW="5845137" imgH="3529440" progId="Visio.Drawing.11">
                  <p:embed/>
                </p:oleObj>
              </mc:Choice>
              <mc:Fallback>
                <p:oleObj name="Visio" r:id="rId4" imgW="5845137" imgH="3529440" progId="Visio.Drawing.11">
                  <p:embed/>
                  <p:pic>
                    <p:nvPicPr>
                      <p:cNvPr id="7" name="Object 6"/>
                      <p:cNvPicPr/>
                      <p:nvPr/>
                    </p:nvPicPr>
                    <p:blipFill>
                      <a:blip r:embed="rId5"/>
                      <a:stretch>
                        <a:fillRect/>
                      </a:stretch>
                    </p:blipFill>
                    <p:spPr>
                      <a:xfrm>
                        <a:off x="2041463" y="2526351"/>
                        <a:ext cx="3537000" cy="2135457"/>
                      </a:xfrm>
                      <a:prstGeom prst="rect">
                        <a:avLst/>
                      </a:prstGeom>
                    </p:spPr>
                  </p:pic>
                </p:oleObj>
              </mc:Fallback>
            </mc:AlternateContent>
          </a:graphicData>
        </a:graphic>
      </p:graphicFrame>
      <p:graphicFrame>
        <p:nvGraphicFramePr>
          <p:cNvPr id="8" name="Object 7"/>
          <p:cNvGraphicFramePr>
            <a:graphicFrameLocks noChangeAspect="1"/>
          </p:cNvGraphicFramePr>
          <p:nvPr/>
        </p:nvGraphicFramePr>
        <p:xfrm>
          <a:off x="6261571" y="2588080"/>
          <a:ext cx="4081799" cy="2069670"/>
        </p:xfrm>
        <a:graphic>
          <a:graphicData uri="http://schemas.openxmlformats.org/presentationml/2006/ole">
            <mc:AlternateContent xmlns:mc="http://schemas.openxmlformats.org/markup-compatibility/2006">
              <mc:Choice xmlns:v="urn:schemas-microsoft-com:vml" Requires="v">
                <p:oleObj spid="_x0000_s5142" name="Visio" r:id="rId6" imgW="7094772" imgH="3598020" progId="Visio.Drawing.11">
                  <p:embed/>
                </p:oleObj>
              </mc:Choice>
              <mc:Fallback>
                <p:oleObj name="Visio" r:id="rId6" imgW="7094772" imgH="3598020" progId="Visio.Drawing.11">
                  <p:embed/>
                  <p:pic>
                    <p:nvPicPr>
                      <p:cNvPr id="8" name="Object 7"/>
                      <p:cNvPicPr/>
                      <p:nvPr/>
                    </p:nvPicPr>
                    <p:blipFill>
                      <a:blip r:embed="rId7"/>
                      <a:stretch>
                        <a:fillRect/>
                      </a:stretch>
                    </p:blipFill>
                    <p:spPr>
                      <a:xfrm>
                        <a:off x="6261571" y="2588080"/>
                        <a:ext cx="4081799" cy="206967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2" name="Rectangle 1"/>
              <p:cNvSpPr/>
              <p:nvPr/>
            </p:nvSpPr>
            <p:spPr>
              <a:xfrm>
                <a:off x="7295563" y="4371006"/>
                <a:ext cx="76200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400" i="1">
                              <a:latin typeface="Cambria Math" panose="02040503050406030204" pitchFamily="18" charset="0"/>
                              <a:cs typeface="Times New Roman" panose="02020603050405020304" pitchFamily="18" charset="0"/>
                            </a:rPr>
                          </m:ctrlPr>
                        </m:sSupPr>
                        <m:e>
                          <m:r>
                            <a:rPr lang="en-US" sz="1400" i="1">
                              <a:latin typeface="Cambria Math" panose="02040503050406030204" pitchFamily="18" charset="0"/>
                              <a:cs typeface="Times New Roman" panose="02020603050405020304" pitchFamily="18" charset="0"/>
                            </a:rPr>
                            <m:t>𝑅</m:t>
                          </m:r>
                        </m:e>
                        <m:sup>
                          <m:r>
                            <a:rPr lang="en-US" sz="1400" i="1">
                              <a:latin typeface="Cambria Math" panose="02040503050406030204" pitchFamily="18" charset="0"/>
                              <a:cs typeface="Times New Roman" panose="02020603050405020304" pitchFamily="18" charset="0"/>
                            </a:rPr>
                            <m:t>2</m:t>
                          </m:r>
                        </m:sup>
                      </m:sSup>
                      <m:r>
                        <a:rPr lang="en-US" sz="1400" i="1">
                          <a:latin typeface="Cambria Math" panose="02040503050406030204" pitchFamily="18" charset="0"/>
                          <a:ea typeface="Cambria Math" panose="02040503050406030204" pitchFamily="18" charset="0"/>
                          <a:cs typeface="Times New Roman" panose="02020603050405020304" pitchFamily="18" charset="0"/>
                        </a:rPr>
                        <m:t>≈0</m:t>
                      </m:r>
                    </m:oMath>
                  </m:oMathPara>
                </a14:m>
                <a:endParaRPr lang="en-IN" sz="1400" dirty="0"/>
              </a:p>
            </p:txBody>
          </p:sp>
        </mc:Choice>
        <mc:Fallback xmlns="">
          <p:sp>
            <p:nvSpPr>
              <p:cNvPr id="2" name="Rectangle 1"/>
              <p:cNvSpPr>
                <a:spLocks noRot="1" noChangeAspect="1" noMove="1" noResize="1" noEditPoints="1" noAdjustHandles="1" noChangeArrowheads="1" noChangeShapeType="1" noTextEdit="1"/>
              </p:cNvSpPr>
              <p:nvPr/>
            </p:nvSpPr>
            <p:spPr>
              <a:xfrm>
                <a:off x="7295563" y="4371006"/>
                <a:ext cx="762003" cy="307777"/>
              </a:xfrm>
              <a:prstGeom prst="rect">
                <a:avLst/>
              </a:prstGeom>
              <a:blipFill>
                <a:blip r:embed="rId8"/>
                <a:stretch>
                  <a:fillRect/>
                </a:stretch>
              </a:blipFill>
            </p:spPr>
            <p:txBody>
              <a:bodyPr/>
              <a:lstStyle/>
              <a:p>
                <a:r>
                  <a:rPr lang="en-US">
                    <a:noFill/>
                  </a:rPr>
                  <a:t> </a:t>
                </a:r>
              </a:p>
            </p:txBody>
          </p:sp>
        </mc:Fallback>
      </mc:AlternateContent>
      <p:sp>
        <p:nvSpPr>
          <p:cNvPr id="10" name="Footer Placeholder 9">
            <a:extLst>
              <a:ext uri="{FF2B5EF4-FFF2-40B4-BE49-F238E27FC236}">
                <a16:creationId xmlns:a16="http://schemas.microsoft.com/office/drawing/2014/main" id="{A7FD0206-985D-C245-B05F-1D3D24DE4538}"/>
              </a:ext>
            </a:extLst>
          </p:cNvPr>
          <p:cNvSpPr>
            <a:spLocks noGrp="1"/>
          </p:cNvSpPr>
          <p:nvPr>
            <p:ph type="ftr" sz="quarter" idx="11"/>
          </p:nvPr>
        </p:nvSpPr>
        <p:spPr/>
        <p:txBody>
          <a:bodyPr/>
          <a:lstStyle/>
          <a:p>
            <a:pPr algn="ctr"/>
            <a:r>
              <a:rPr lang="en-IN"/>
              <a:t>IIITS: Data Analytics</a:t>
            </a:r>
            <a:endParaRPr lang="en-IN" dirty="0"/>
          </a:p>
        </p:txBody>
      </p:sp>
    </p:spTree>
    <p:extLst>
      <p:ext uri="{BB962C8B-B14F-4D97-AF65-F5344CB8AC3E}">
        <p14:creationId xmlns:p14="http://schemas.microsoft.com/office/powerpoint/2010/main" val="3065796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90015" y="3040380"/>
            <a:ext cx="8425339" cy="762000"/>
          </a:xfrm>
        </p:spPr>
        <p:txBody>
          <a:bodyPr>
            <a:noAutofit/>
          </a:bodyPr>
          <a:lstStyle/>
          <a:p>
            <a:pPr marL="0" indent="0" algn="ctr">
              <a:buNone/>
            </a:pPr>
            <a:r>
              <a:rPr lang="en-US" sz="6000" dirty="0">
                <a:solidFill>
                  <a:srgbClr val="0B5ED7"/>
                </a:solidFill>
              </a:rPr>
              <a:t>Bayesian Classifier</a:t>
            </a:r>
            <a:endParaRPr lang="en-IN" sz="6000" dirty="0">
              <a:solidFill>
                <a:srgbClr val="0B5ED7"/>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14</a:t>
            </a:fld>
            <a:endParaRPr lang="en-IN" dirty="0">
              <a:solidFill>
                <a:srgbClr val="04617B">
                  <a:shade val="90000"/>
                </a:srgbClr>
              </a:solidFill>
            </a:endParaRPr>
          </a:p>
        </p:txBody>
      </p:sp>
      <p:sp>
        <p:nvSpPr>
          <p:cNvPr id="2" name="Footer Placeholder 1">
            <a:extLst>
              <a:ext uri="{FF2B5EF4-FFF2-40B4-BE49-F238E27FC236}">
                <a16:creationId xmlns:a16="http://schemas.microsoft.com/office/drawing/2014/main" id="{63E30BC5-9A79-2640-8EBF-C2BE5BA997EA}"/>
              </a:ext>
            </a:extLst>
          </p:cNvPr>
          <p:cNvSpPr>
            <a:spLocks noGrp="1"/>
          </p:cNvSpPr>
          <p:nvPr>
            <p:ph type="ftr" sz="quarter" idx="11"/>
          </p:nvPr>
        </p:nvSpPr>
        <p:spPr/>
        <p:txBody>
          <a:bodyPr/>
          <a:lstStyle/>
          <a:p>
            <a:pPr algn="ctr"/>
            <a:r>
              <a:rPr lang="en-IN"/>
              <a:t>IIITS: Data Analytics</a:t>
            </a:r>
            <a:endParaRPr lang="en-IN" dirty="0"/>
          </a:p>
        </p:txBody>
      </p:sp>
    </p:spTree>
    <p:extLst>
      <p:ext uri="{BB962C8B-B14F-4D97-AF65-F5344CB8AC3E}">
        <p14:creationId xmlns:p14="http://schemas.microsoft.com/office/powerpoint/2010/main" val="1727959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5" y="260648"/>
            <a:ext cx="8425339" cy="1143000"/>
          </a:xfrm>
        </p:spPr>
        <p:txBody>
          <a:bodyPr>
            <a:normAutofit/>
          </a:bodyPr>
          <a:lstStyle/>
          <a:p>
            <a:pPr algn="l"/>
            <a:r>
              <a:rPr lang="en-US" sz="4000" dirty="0">
                <a:solidFill>
                  <a:srgbClr val="A50021"/>
                </a:solidFill>
                <a:latin typeface="Times New Roman" pitchFamily="18" charset="0"/>
                <a:cs typeface="Times New Roman" pitchFamily="18" charset="0"/>
              </a:rPr>
              <a:t>Bayesian Classifier</a:t>
            </a:r>
            <a:endParaRPr lang="en-IN" sz="4000" dirty="0">
              <a:solidFill>
                <a:srgbClr val="A50021"/>
              </a:solidFill>
              <a:latin typeface="Times New Roman" pitchFamily="18" charset="0"/>
              <a:cs typeface="Times New Roman" pitchFamily="18" charset="0"/>
            </a:endParaRPr>
          </a:p>
        </p:txBody>
      </p:sp>
      <p:sp>
        <p:nvSpPr>
          <p:cNvPr id="7" name="Content Placeholder 4"/>
          <p:cNvSpPr>
            <a:spLocks noGrp="1"/>
          </p:cNvSpPr>
          <p:nvPr>
            <p:ph idx="1"/>
          </p:nvPr>
        </p:nvSpPr>
        <p:spPr>
          <a:xfrm>
            <a:off x="1883334" y="1592580"/>
            <a:ext cx="8630202" cy="5023373"/>
          </a:xfrm>
        </p:spPr>
        <p:txBody>
          <a:bodyPr>
            <a:normAutofit/>
          </a:bodyPr>
          <a:lstStyle/>
          <a:p>
            <a:r>
              <a:rPr lang="en-US" sz="2000" dirty="0"/>
              <a:t>Principle</a:t>
            </a:r>
          </a:p>
          <a:p>
            <a:pPr lvl="1"/>
            <a:r>
              <a:rPr lang="en-US" sz="1800" dirty="0"/>
              <a:t>If it walks like a duck, quacks like a duck, then it is </a:t>
            </a:r>
            <a:r>
              <a:rPr lang="en-US" sz="1800" dirty="0">
                <a:solidFill>
                  <a:srgbClr val="0B5ED7"/>
                </a:solidFill>
              </a:rPr>
              <a:t>probably</a:t>
            </a:r>
            <a:r>
              <a:rPr lang="en-US" sz="1800" dirty="0"/>
              <a:t> a duck</a:t>
            </a:r>
            <a:endParaRPr lang="en-IN" sz="1800" dirty="0"/>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15</a:t>
            </a:fld>
            <a:endParaRPr lang="en-IN" dirty="0">
              <a:solidFill>
                <a:srgbClr val="04617B">
                  <a:shade val="90000"/>
                </a:srgbClr>
              </a:solidFill>
            </a:endParaRPr>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3896" y="2512695"/>
            <a:ext cx="8522335" cy="4011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ooter Placeholder 2">
            <a:extLst>
              <a:ext uri="{FF2B5EF4-FFF2-40B4-BE49-F238E27FC236}">
                <a16:creationId xmlns:a16="http://schemas.microsoft.com/office/drawing/2014/main" id="{C8B85443-2551-F745-A815-F4647EB12B36}"/>
              </a:ext>
            </a:extLst>
          </p:cNvPr>
          <p:cNvSpPr>
            <a:spLocks noGrp="1"/>
          </p:cNvSpPr>
          <p:nvPr>
            <p:ph type="ftr" sz="quarter" idx="11"/>
          </p:nvPr>
        </p:nvSpPr>
        <p:spPr/>
        <p:txBody>
          <a:bodyPr/>
          <a:lstStyle/>
          <a:p>
            <a:pPr algn="ctr"/>
            <a:r>
              <a:rPr lang="en-IN"/>
              <a:t>IIITS: Data Analytics</a:t>
            </a:r>
            <a:endParaRPr lang="en-IN" dirty="0"/>
          </a:p>
        </p:txBody>
      </p:sp>
    </p:spTree>
    <p:extLst>
      <p:ext uri="{BB962C8B-B14F-4D97-AF65-F5344CB8AC3E}">
        <p14:creationId xmlns:p14="http://schemas.microsoft.com/office/powerpoint/2010/main" val="3450384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820205" y="260648"/>
            <a:ext cx="8425339" cy="973792"/>
          </a:xfrm>
        </p:spPr>
        <p:txBody>
          <a:bodyPr>
            <a:normAutofit/>
          </a:bodyPr>
          <a:lstStyle/>
          <a:p>
            <a:pPr algn="l"/>
            <a:r>
              <a:rPr lang="en-US" sz="4000" dirty="0">
                <a:solidFill>
                  <a:srgbClr val="A50021"/>
                </a:solidFill>
                <a:latin typeface="Times New Roman" pitchFamily="18" charset="0"/>
                <a:cs typeface="Times New Roman" pitchFamily="18" charset="0"/>
              </a:rPr>
              <a:t>Bayesian Classifier</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1852857" y="1531620"/>
            <a:ext cx="8425339" cy="4602480"/>
          </a:xfrm>
        </p:spPr>
        <p:txBody>
          <a:bodyPr>
            <a:normAutofit fontScale="70000" lnSpcReduction="20000"/>
          </a:bodyPr>
          <a:lstStyle/>
          <a:p>
            <a:pPr>
              <a:lnSpc>
                <a:spcPct val="90000"/>
              </a:lnSpc>
            </a:pPr>
            <a:r>
              <a:rPr lang="en-US" altLang="zh-TW" dirty="0">
                <a:ea typeface="新細明體" charset="-120"/>
              </a:rPr>
              <a:t>A statistical classifier </a:t>
            </a:r>
          </a:p>
          <a:p>
            <a:pPr lvl="8">
              <a:lnSpc>
                <a:spcPct val="90000"/>
              </a:lnSpc>
            </a:pPr>
            <a:endParaRPr lang="en-US" altLang="zh-TW" dirty="0">
              <a:ea typeface="新細明體" charset="-120"/>
            </a:endParaRPr>
          </a:p>
          <a:p>
            <a:pPr lvl="1">
              <a:lnSpc>
                <a:spcPct val="90000"/>
              </a:lnSpc>
            </a:pPr>
            <a:r>
              <a:rPr lang="en-US" altLang="zh-TW" sz="2600" dirty="0">
                <a:ea typeface="新細明體" charset="-120"/>
              </a:rPr>
              <a:t>Performs </a:t>
            </a:r>
            <a:r>
              <a:rPr lang="en-US" altLang="zh-TW" sz="2600" i="1" dirty="0">
                <a:solidFill>
                  <a:srgbClr val="0B5ED7"/>
                </a:solidFill>
                <a:ea typeface="新細明體" charset="-120"/>
              </a:rPr>
              <a:t>probabilistic prediction</a:t>
            </a:r>
            <a:r>
              <a:rPr lang="en-US" altLang="zh-TW" sz="2600" i="1" dirty="0">
                <a:ea typeface="新細明體" charset="-120"/>
              </a:rPr>
              <a:t>, i.e.,</a:t>
            </a:r>
            <a:r>
              <a:rPr lang="en-US" altLang="zh-TW" sz="2600" dirty="0">
                <a:ea typeface="新細明體" charset="-120"/>
              </a:rPr>
              <a:t> predicts class membership probabilities</a:t>
            </a:r>
          </a:p>
          <a:p>
            <a:pPr lvl="1">
              <a:lnSpc>
                <a:spcPct val="90000"/>
              </a:lnSpc>
            </a:pPr>
            <a:endParaRPr lang="en-US" altLang="zh-TW" dirty="0">
              <a:ea typeface="新細明體" charset="-120"/>
            </a:endParaRPr>
          </a:p>
          <a:p>
            <a:pPr>
              <a:lnSpc>
                <a:spcPct val="90000"/>
              </a:lnSpc>
            </a:pPr>
            <a:r>
              <a:rPr lang="en-US" altLang="zh-TW" dirty="0">
                <a:ea typeface="新細明體" charset="-120"/>
              </a:rPr>
              <a:t>Foundation</a:t>
            </a:r>
          </a:p>
          <a:p>
            <a:pPr lvl="6">
              <a:lnSpc>
                <a:spcPct val="90000"/>
              </a:lnSpc>
            </a:pPr>
            <a:endParaRPr lang="en-US" altLang="zh-TW" dirty="0">
              <a:ea typeface="新細明體" charset="-120"/>
            </a:endParaRPr>
          </a:p>
          <a:p>
            <a:pPr lvl="1">
              <a:lnSpc>
                <a:spcPct val="90000"/>
              </a:lnSpc>
            </a:pPr>
            <a:r>
              <a:rPr lang="en-US" altLang="zh-TW" sz="2600" dirty="0">
                <a:ea typeface="新細明體" charset="-120"/>
              </a:rPr>
              <a:t>Based on Bayes’ Theorem. </a:t>
            </a:r>
          </a:p>
          <a:p>
            <a:pPr>
              <a:lnSpc>
                <a:spcPct val="90000"/>
              </a:lnSpc>
            </a:pPr>
            <a:endParaRPr lang="en-US" altLang="zh-TW" dirty="0">
              <a:ea typeface="新細明體" charset="-120"/>
            </a:endParaRPr>
          </a:p>
          <a:p>
            <a:pPr>
              <a:lnSpc>
                <a:spcPct val="90000"/>
              </a:lnSpc>
            </a:pPr>
            <a:r>
              <a:rPr lang="en-US" altLang="zh-TW" dirty="0">
                <a:ea typeface="新細明體" charset="-120"/>
              </a:rPr>
              <a:t>Assumptions</a:t>
            </a:r>
          </a:p>
          <a:p>
            <a:pPr lvl="1">
              <a:spcBef>
                <a:spcPct val="50000"/>
              </a:spcBef>
              <a:buFontTx/>
              <a:buAutoNum type="arabicPeriod"/>
            </a:pPr>
            <a:r>
              <a:rPr lang="en-US" sz="2600" dirty="0"/>
              <a:t>The classes are mutually exclusive and exhaustive.</a:t>
            </a:r>
          </a:p>
          <a:p>
            <a:pPr lvl="1">
              <a:spcBef>
                <a:spcPct val="50000"/>
              </a:spcBef>
              <a:buFontTx/>
              <a:buAutoNum type="arabicPeriod"/>
            </a:pPr>
            <a:r>
              <a:rPr lang="en-US" sz="2600" dirty="0"/>
              <a:t>The attributes are independent given the class.</a:t>
            </a:r>
          </a:p>
          <a:p>
            <a:pPr lvl="8">
              <a:spcBef>
                <a:spcPct val="50000"/>
              </a:spcBef>
              <a:buFontTx/>
              <a:buAutoNum type="arabicPeriod"/>
            </a:pPr>
            <a:endParaRPr lang="en-US" dirty="0"/>
          </a:p>
          <a:p>
            <a:pPr lvl="5">
              <a:spcBef>
                <a:spcPct val="50000"/>
              </a:spcBef>
              <a:buFontTx/>
              <a:buAutoNum type="arabicPeriod"/>
            </a:pPr>
            <a:endParaRPr lang="en-US" sz="1000" dirty="0"/>
          </a:p>
          <a:p>
            <a:pPr>
              <a:spcBef>
                <a:spcPct val="50000"/>
              </a:spcBef>
            </a:pPr>
            <a:r>
              <a:rPr lang="en-US" dirty="0"/>
              <a:t>Called “Naïve” classifier because of these assumptions.</a:t>
            </a:r>
          </a:p>
          <a:p>
            <a:pPr lvl="1">
              <a:spcBef>
                <a:spcPct val="50000"/>
              </a:spcBef>
            </a:pPr>
            <a:r>
              <a:rPr lang="en-US" sz="2700" dirty="0"/>
              <a:t>Empirically proven to be useful.</a:t>
            </a:r>
          </a:p>
          <a:p>
            <a:pPr lvl="1">
              <a:spcBef>
                <a:spcPct val="50000"/>
              </a:spcBef>
            </a:pPr>
            <a:r>
              <a:rPr lang="en-US" sz="2700" dirty="0"/>
              <a:t>Scales  very well.</a:t>
            </a:r>
          </a:p>
          <a:p>
            <a:pPr>
              <a:spcBef>
                <a:spcPct val="50000"/>
              </a:spcBef>
              <a:buFontTx/>
              <a:buAutoNum type="arabicPeriod"/>
            </a:pPr>
            <a:endParaRPr lang="en-US" sz="1800" dirty="0"/>
          </a:p>
          <a:p>
            <a:endParaRPr lang="en-IN" dirty="0"/>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16</a:t>
            </a:fld>
            <a:endParaRPr lang="en-IN" dirty="0">
              <a:solidFill>
                <a:srgbClr val="04617B">
                  <a:shade val="90000"/>
                </a:srgbClr>
              </a:solidFill>
            </a:endParaRPr>
          </a:p>
        </p:txBody>
      </p:sp>
      <p:sp>
        <p:nvSpPr>
          <p:cNvPr id="2" name="Footer Placeholder 1">
            <a:extLst>
              <a:ext uri="{FF2B5EF4-FFF2-40B4-BE49-F238E27FC236}">
                <a16:creationId xmlns:a16="http://schemas.microsoft.com/office/drawing/2014/main" id="{4E4D9F0C-289C-374E-9AB6-FD1BE0CAEB47}"/>
              </a:ext>
            </a:extLst>
          </p:cNvPr>
          <p:cNvSpPr>
            <a:spLocks noGrp="1"/>
          </p:cNvSpPr>
          <p:nvPr>
            <p:ph type="ftr" sz="quarter" idx="11"/>
          </p:nvPr>
        </p:nvSpPr>
        <p:spPr/>
        <p:txBody>
          <a:bodyPr/>
          <a:lstStyle/>
          <a:p>
            <a:pPr algn="ctr"/>
            <a:r>
              <a:rPr lang="en-IN"/>
              <a:t>IIITS: Data Analytics</a:t>
            </a:r>
            <a:endParaRPr lang="en-IN" dirty="0"/>
          </a:p>
        </p:txBody>
      </p:sp>
    </p:spTree>
    <p:extLst>
      <p:ext uri="{BB962C8B-B14F-4D97-AF65-F5344CB8AC3E}">
        <p14:creationId xmlns:p14="http://schemas.microsoft.com/office/powerpoint/2010/main" val="1354785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5" y="260648"/>
            <a:ext cx="8425339" cy="1143000"/>
          </a:xfrm>
        </p:spPr>
        <p:txBody>
          <a:bodyPr>
            <a:normAutofit/>
          </a:bodyPr>
          <a:lstStyle/>
          <a:p>
            <a:r>
              <a:rPr lang="en-US" sz="4000" dirty="0">
                <a:solidFill>
                  <a:srgbClr val="A50021"/>
                </a:solidFill>
                <a:latin typeface="Times New Roman" pitchFamily="18" charset="0"/>
                <a:cs typeface="Times New Roman" pitchFamily="18" charset="0"/>
              </a:rPr>
              <a:t>Example: Bayesian Classification</a:t>
            </a:r>
            <a:endParaRPr lang="en-IN" sz="4000" dirty="0">
              <a:solidFill>
                <a:srgbClr val="A50021"/>
              </a:solidFill>
              <a:latin typeface="Times New Roman" pitchFamily="18" charset="0"/>
              <a:cs typeface="Times New Roman" pitchFamily="18" charset="0"/>
            </a:endParaRPr>
          </a:p>
        </p:txBody>
      </p:sp>
      <p:sp>
        <p:nvSpPr>
          <p:cNvPr id="5" name="Content Placeholder 4"/>
          <p:cNvSpPr>
            <a:spLocks noGrp="1"/>
          </p:cNvSpPr>
          <p:nvPr>
            <p:ph idx="1"/>
          </p:nvPr>
        </p:nvSpPr>
        <p:spPr>
          <a:xfrm>
            <a:off x="1643856" y="1592580"/>
            <a:ext cx="3916680" cy="4732020"/>
          </a:xfrm>
        </p:spPr>
        <p:txBody>
          <a:bodyPr>
            <a:normAutofit/>
          </a:bodyPr>
          <a:lstStyle/>
          <a:p>
            <a:pPr algn="just"/>
            <a:r>
              <a:rPr lang="en-US" sz="1800" b="1" dirty="0"/>
              <a:t>Example 8.2: </a:t>
            </a:r>
            <a:r>
              <a:rPr lang="en-US" sz="1800" dirty="0"/>
              <a:t>Air Traffic Data</a:t>
            </a:r>
          </a:p>
          <a:p>
            <a:pPr lvl="7" algn="just"/>
            <a:endParaRPr lang="en-US" sz="800" dirty="0"/>
          </a:p>
          <a:p>
            <a:pPr lvl="1" algn="just"/>
            <a:r>
              <a:rPr lang="en-US" sz="1800" dirty="0"/>
              <a:t>Let us consider a set observation recorded in a database </a:t>
            </a:r>
          </a:p>
          <a:p>
            <a:pPr lvl="8" algn="just"/>
            <a:endParaRPr lang="en-US" sz="800" dirty="0"/>
          </a:p>
          <a:p>
            <a:pPr lvl="2" algn="just"/>
            <a:r>
              <a:rPr lang="en-US" sz="1500" dirty="0"/>
              <a:t>Regarding the arrival of airplanes in the routes from any airport to New Delhi under certain conditions.</a:t>
            </a:r>
            <a:endParaRPr lang="en-IN" sz="1500" dirty="0"/>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17</a:t>
            </a:fld>
            <a:endParaRPr lang="en-IN" dirty="0">
              <a:solidFill>
                <a:srgbClr val="04617B">
                  <a:shade val="90000"/>
                </a:srgbClr>
              </a:solidFill>
            </a:endParaRPr>
          </a:p>
        </p:txBody>
      </p:sp>
      <p:pic>
        <p:nvPicPr>
          <p:cNvPr id="9218" name="Picture 2" descr="Image result for Image of flights rou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0907" y="1432243"/>
            <a:ext cx="4410075" cy="5334001"/>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A673AD3A-C6C8-4743-A224-23D3D1CC3A03}"/>
              </a:ext>
            </a:extLst>
          </p:cNvPr>
          <p:cNvSpPr>
            <a:spLocks noGrp="1"/>
          </p:cNvSpPr>
          <p:nvPr>
            <p:ph type="ftr" sz="quarter" idx="11"/>
          </p:nvPr>
        </p:nvSpPr>
        <p:spPr/>
        <p:txBody>
          <a:bodyPr/>
          <a:lstStyle/>
          <a:p>
            <a:pPr algn="ctr"/>
            <a:r>
              <a:rPr lang="en-IN"/>
              <a:t>IIITS: Data Analytics</a:t>
            </a:r>
            <a:endParaRPr lang="en-IN" dirty="0"/>
          </a:p>
        </p:txBody>
      </p:sp>
    </p:spTree>
    <p:extLst>
      <p:ext uri="{BB962C8B-B14F-4D97-AF65-F5344CB8AC3E}">
        <p14:creationId xmlns:p14="http://schemas.microsoft.com/office/powerpoint/2010/main" val="1239790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5" y="260648"/>
            <a:ext cx="8425339" cy="1143000"/>
          </a:xfrm>
        </p:spPr>
        <p:txBody>
          <a:bodyPr>
            <a:normAutofit/>
          </a:bodyPr>
          <a:lstStyle/>
          <a:p>
            <a:r>
              <a:rPr lang="en-US" sz="4000" dirty="0">
                <a:solidFill>
                  <a:srgbClr val="A50021"/>
                </a:solidFill>
                <a:latin typeface="Times New Roman" pitchFamily="18" charset="0"/>
                <a:cs typeface="Times New Roman" pitchFamily="18" charset="0"/>
              </a:rPr>
              <a:t>Air-Traffic Data</a:t>
            </a:r>
            <a:endParaRPr lang="en-IN" sz="4000" dirty="0">
              <a:solidFill>
                <a:srgbClr val="A50021"/>
              </a:solidFill>
              <a:latin typeface="Times New Roman" pitchFamily="18" charset="0"/>
              <a:cs typeface="Times New Roman" pitchFamily="18" charset="0"/>
            </a:endParaRPr>
          </a:p>
        </p:txBody>
      </p:sp>
      <p:graphicFrame>
        <p:nvGraphicFramePr>
          <p:cNvPr id="7" name="Content Placeholder 6"/>
          <p:cNvGraphicFramePr>
            <a:graphicFrameLocks noGrp="1"/>
          </p:cNvGraphicFramePr>
          <p:nvPr>
            <p:ph idx="1"/>
          </p:nvPr>
        </p:nvGraphicFramePr>
        <p:xfrm>
          <a:off x="1891189" y="1706563"/>
          <a:ext cx="8424860" cy="4079240"/>
        </p:xfrm>
        <a:graphic>
          <a:graphicData uri="http://schemas.openxmlformats.org/drawingml/2006/table">
            <a:tbl>
              <a:tblPr firstRow="1" bandRow="1">
                <a:tableStyleId>{5940675A-B579-460E-94D1-54222C63F5DA}</a:tableStyleId>
              </a:tblPr>
              <a:tblGrid>
                <a:gridCol w="1684972">
                  <a:extLst>
                    <a:ext uri="{9D8B030D-6E8A-4147-A177-3AD203B41FA5}">
                      <a16:colId xmlns:a16="http://schemas.microsoft.com/office/drawing/2014/main" val="20000"/>
                    </a:ext>
                  </a:extLst>
                </a:gridCol>
                <a:gridCol w="1684972">
                  <a:extLst>
                    <a:ext uri="{9D8B030D-6E8A-4147-A177-3AD203B41FA5}">
                      <a16:colId xmlns:a16="http://schemas.microsoft.com/office/drawing/2014/main" val="20001"/>
                    </a:ext>
                  </a:extLst>
                </a:gridCol>
                <a:gridCol w="1684972">
                  <a:extLst>
                    <a:ext uri="{9D8B030D-6E8A-4147-A177-3AD203B41FA5}">
                      <a16:colId xmlns:a16="http://schemas.microsoft.com/office/drawing/2014/main" val="20002"/>
                    </a:ext>
                  </a:extLst>
                </a:gridCol>
                <a:gridCol w="1684972">
                  <a:extLst>
                    <a:ext uri="{9D8B030D-6E8A-4147-A177-3AD203B41FA5}">
                      <a16:colId xmlns:a16="http://schemas.microsoft.com/office/drawing/2014/main" val="20003"/>
                    </a:ext>
                  </a:extLst>
                </a:gridCol>
                <a:gridCol w="1684972">
                  <a:extLst>
                    <a:ext uri="{9D8B030D-6E8A-4147-A177-3AD203B41FA5}">
                      <a16:colId xmlns:a16="http://schemas.microsoft.com/office/drawing/2014/main" val="20004"/>
                    </a:ext>
                  </a:extLst>
                </a:gridCol>
              </a:tblGrid>
              <a:tr h="370840">
                <a:tc>
                  <a:txBody>
                    <a:bodyPr/>
                    <a:lstStyle/>
                    <a:p>
                      <a:pPr algn="ctr"/>
                      <a:r>
                        <a:rPr lang="en-US" dirty="0">
                          <a:solidFill>
                            <a:schemeClr val="bg1"/>
                          </a:solidFill>
                        </a:rPr>
                        <a:t>Days</a:t>
                      </a:r>
                    </a:p>
                  </a:txBody>
                  <a:tcPr>
                    <a:solidFill>
                      <a:schemeClr val="tx1"/>
                    </a:solidFill>
                  </a:tcPr>
                </a:tc>
                <a:tc>
                  <a:txBody>
                    <a:bodyPr/>
                    <a:lstStyle/>
                    <a:p>
                      <a:pPr algn="ctr"/>
                      <a:r>
                        <a:rPr lang="en-US" dirty="0">
                          <a:solidFill>
                            <a:schemeClr val="bg1"/>
                          </a:solidFill>
                        </a:rPr>
                        <a:t>Season</a:t>
                      </a:r>
                    </a:p>
                  </a:txBody>
                  <a:tcPr>
                    <a:solidFill>
                      <a:schemeClr val="tx1"/>
                    </a:solidFill>
                  </a:tcPr>
                </a:tc>
                <a:tc>
                  <a:txBody>
                    <a:bodyPr/>
                    <a:lstStyle/>
                    <a:p>
                      <a:pPr algn="ctr"/>
                      <a:r>
                        <a:rPr lang="en-US" dirty="0">
                          <a:solidFill>
                            <a:schemeClr val="bg1"/>
                          </a:solidFill>
                        </a:rPr>
                        <a:t>Fog</a:t>
                      </a:r>
                    </a:p>
                  </a:txBody>
                  <a:tcPr>
                    <a:solidFill>
                      <a:schemeClr val="tx1"/>
                    </a:solidFill>
                  </a:tcPr>
                </a:tc>
                <a:tc>
                  <a:txBody>
                    <a:bodyPr/>
                    <a:lstStyle/>
                    <a:p>
                      <a:pPr algn="ctr"/>
                      <a:r>
                        <a:rPr lang="en-US" dirty="0">
                          <a:solidFill>
                            <a:schemeClr val="bg1"/>
                          </a:solidFill>
                        </a:rPr>
                        <a:t>Rain</a:t>
                      </a:r>
                    </a:p>
                  </a:txBody>
                  <a:tcPr>
                    <a:solidFill>
                      <a:schemeClr val="tx1"/>
                    </a:solidFill>
                  </a:tcPr>
                </a:tc>
                <a:tc>
                  <a:txBody>
                    <a:bodyPr/>
                    <a:lstStyle/>
                    <a:p>
                      <a:pPr algn="ctr"/>
                      <a:r>
                        <a:rPr lang="en-US" dirty="0">
                          <a:solidFill>
                            <a:schemeClr val="bg1"/>
                          </a:solidFill>
                        </a:rPr>
                        <a:t>Class</a:t>
                      </a:r>
                    </a:p>
                  </a:txBody>
                  <a:tcPr>
                    <a:solidFill>
                      <a:schemeClr val="tx1"/>
                    </a:solidFill>
                  </a:tcPr>
                </a:tc>
                <a:extLst>
                  <a:ext uri="{0D108BD9-81ED-4DB2-BD59-A6C34878D82A}">
                    <a16:rowId xmlns:a16="http://schemas.microsoft.com/office/drawing/2014/main" val="10000"/>
                  </a:ext>
                </a:extLst>
              </a:tr>
              <a:tr h="370840">
                <a:tc>
                  <a:txBody>
                    <a:bodyPr/>
                    <a:lstStyle/>
                    <a:p>
                      <a:pPr algn="ctr"/>
                      <a:r>
                        <a:rPr lang="en-US" dirty="0"/>
                        <a:t>Weekday</a:t>
                      </a:r>
                    </a:p>
                  </a:txBody>
                  <a:tcPr/>
                </a:tc>
                <a:tc>
                  <a:txBody>
                    <a:bodyPr/>
                    <a:lstStyle/>
                    <a:p>
                      <a:pPr algn="ctr"/>
                      <a:r>
                        <a:rPr lang="en-US" dirty="0"/>
                        <a:t>Spring</a:t>
                      </a:r>
                    </a:p>
                  </a:txBody>
                  <a:tcPr/>
                </a:tc>
                <a:tc>
                  <a:txBody>
                    <a:bodyPr/>
                    <a:lstStyle/>
                    <a:p>
                      <a:pPr algn="ctr"/>
                      <a:r>
                        <a:rPr lang="en-US" dirty="0"/>
                        <a:t>None</a:t>
                      </a:r>
                    </a:p>
                  </a:txBody>
                  <a:tcPr/>
                </a:tc>
                <a:tc>
                  <a:txBody>
                    <a:bodyPr/>
                    <a:lstStyle/>
                    <a:p>
                      <a:pPr algn="ctr"/>
                      <a:r>
                        <a:rPr lang="en-US" dirty="0"/>
                        <a:t>None</a:t>
                      </a:r>
                    </a:p>
                  </a:txBody>
                  <a:tcPr/>
                </a:tc>
                <a:tc>
                  <a:txBody>
                    <a:bodyPr/>
                    <a:lstStyle/>
                    <a:p>
                      <a:pPr algn="ctr"/>
                      <a:r>
                        <a:rPr lang="en-US" dirty="0"/>
                        <a:t>On</a:t>
                      </a:r>
                      <a:r>
                        <a:rPr lang="en-US" baseline="0" dirty="0"/>
                        <a:t> Time</a:t>
                      </a:r>
                      <a:endParaRPr lang="en-US" dirty="0"/>
                    </a:p>
                  </a:txBody>
                  <a:tcPr/>
                </a:tc>
                <a:extLst>
                  <a:ext uri="{0D108BD9-81ED-4DB2-BD59-A6C34878D82A}">
                    <a16:rowId xmlns:a16="http://schemas.microsoft.com/office/drawing/2014/main" val="10001"/>
                  </a:ext>
                </a:extLst>
              </a:tr>
              <a:tr h="370840">
                <a:tc>
                  <a:txBody>
                    <a:bodyPr/>
                    <a:lstStyle/>
                    <a:p>
                      <a:pPr algn="ctr"/>
                      <a:r>
                        <a:rPr lang="en-US" dirty="0"/>
                        <a:t>Weekday</a:t>
                      </a:r>
                    </a:p>
                  </a:txBody>
                  <a:tcPr/>
                </a:tc>
                <a:tc>
                  <a:txBody>
                    <a:bodyPr/>
                    <a:lstStyle/>
                    <a:p>
                      <a:pPr algn="ctr"/>
                      <a:r>
                        <a:rPr lang="en-US" dirty="0"/>
                        <a:t>Winter</a:t>
                      </a:r>
                    </a:p>
                  </a:txBody>
                  <a:tcPr/>
                </a:tc>
                <a:tc>
                  <a:txBody>
                    <a:bodyPr/>
                    <a:lstStyle/>
                    <a:p>
                      <a:pPr algn="ctr"/>
                      <a:r>
                        <a:rPr lang="en-US" dirty="0"/>
                        <a:t>None</a:t>
                      </a:r>
                    </a:p>
                  </a:txBody>
                  <a:tcPr/>
                </a:tc>
                <a:tc>
                  <a:txBody>
                    <a:bodyPr/>
                    <a:lstStyle/>
                    <a:p>
                      <a:pPr algn="ctr"/>
                      <a:r>
                        <a:rPr lang="en-US" dirty="0"/>
                        <a:t>Slight</a:t>
                      </a:r>
                    </a:p>
                  </a:txBody>
                  <a:tcPr/>
                </a:tc>
                <a:tc>
                  <a:txBody>
                    <a:bodyPr/>
                    <a:lstStyle/>
                    <a:p>
                      <a:pPr algn="ctr"/>
                      <a:r>
                        <a:rPr lang="en-US" dirty="0"/>
                        <a:t>On</a:t>
                      </a:r>
                      <a:r>
                        <a:rPr lang="en-US" baseline="0" dirty="0"/>
                        <a:t> Time</a:t>
                      </a:r>
                      <a:endParaRPr lang="en-US" dirty="0"/>
                    </a:p>
                  </a:txBody>
                  <a:tcPr/>
                </a:tc>
                <a:extLst>
                  <a:ext uri="{0D108BD9-81ED-4DB2-BD59-A6C34878D82A}">
                    <a16:rowId xmlns:a16="http://schemas.microsoft.com/office/drawing/2014/main" val="10002"/>
                  </a:ext>
                </a:extLst>
              </a:tr>
              <a:tr h="370840">
                <a:tc>
                  <a:txBody>
                    <a:bodyPr/>
                    <a:lstStyle/>
                    <a:p>
                      <a:pPr algn="ctr"/>
                      <a:r>
                        <a:rPr lang="en-US" dirty="0"/>
                        <a:t>Weekday</a:t>
                      </a:r>
                    </a:p>
                  </a:txBody>
                  <a:tcPr/>
                </a:tc>
                <a:tc>
                  <a:txBody>
                    <a:bodyPr/>
                    <a:lstStyle/>
                    <a:p>
                      <a:pPr algn="ctr"/>
                      <a:r>
                        <a:rPr lang="en-US" dirty="0"/>
                        <a:t>Winter</a:t>
                      </a:r>
                    </a:p>
                  </a:txBody>
                  <a:tcPr/>
                </a:tc>
                <a:tc>
                  <a:txBody>
                    <a:bodyPr/>
                    <a:lstStyle/>
                    <a:p>
                      <a:pPr algn="ctr"/>
                      <a:r>
                        <a:rPr lang="en-US" dirty="0"/>
                        <a:t>None</a:t>
                      </a:r>
                    </a:p>
                  </a:txBody>
                  <a:tcPr/>
                </a:tc>
                <a:tc>
                  <a:txBody>
                    <a:bodyPr/>
                    <a:lstStyle/>
                    <a:p>
                      <a:pPr algn="ctr"/>
                      <a:r>
                        <a:rPr lang="en-US" dirty="0"/>
                        <a:t>None</a:t>
                      </a:r>
                    </a:p>
                  </a:txBody>
                  <a:tcPr/>
                </a:tc>
                <a:tc>
                  <a:txBody>
                    <a:bodyPr/>
                    <a:lstStyle/>
                    <a:p>
                      <a:pPr algn="ctr"/>
                      <a:r>
                        <a:rPr lang="en-US" dirty="0"/>
                        <a:t>On</a:t>
                      </a:r>
                      <a:r>
                        <a:rPr lang="en-US" baseline="0" dirty="0"/>
                        <a:t> Time</a:t>
                      </a:r>
                      <a:endParaRPr lang="en-US" dirty="0"/>
                    </a:p>
                  </a:txBody>
                  <a:tcPr/>
                </a:tc>
                <a:extLst>
                  <a:ext uri="{0D108BD9-81ED-4DB2-BD59-A6C34878D82A}">
                    <a16:rowId xmlns:a16="http://schemas.microsoft.com/office/drawing/2014/main" val="10003"/>
                  </a:ext>
                </a:extLst>
              </a:tr>
              <a:tr h="370840">
                <a:tc>
                  <a:txBody>
                    <a:bodyPr/>
                    <a:lstStyle/>
                    <a:p>
                      <a:pPr algn="ctr"/>
                      <a:r>
                        <a:rPr lang="en-US" dirty="0"/>
                        <a:t>Holiday</a:t>
                      </a:r>
                    </a:p>
                  </a:txBody>
                  <a:tcPr/>
                </a:tc>
                <a:tc>
                  <a:txBody>
                    <a:bodyPr/>
                    <a:lstStyle/>
                    <a:p>
                      <a:pPr algn="ctr"/>
                      <a:r>
                        <a:rPr lang="en-US" dirty="0"/>
                        <a:t>Winter</a:t>
                      </a:r>
                    </a:p>
                  </a:txBody>
                  <a:tcPr/>
                </a:tc>
                <a:tc>
                  <a:txBody>
                    <a:bodyPr/>
                    <a:lstStyle/>
                    <a:p>
                      <a:pPr algn="ctr"/>
                      <a:r>
                        <a:rPr lang="en-US" dirty="0"/>
                        <a:t>High</a:t>
                      </a:r>
                    </a:p>
                  </a:txBody>
                  <a:tcPr/>
                </a:tc>
                <a:tc>
                  <a:txBody>
                    <a:bodyPr/>
                    <a:lstStyle/>
                    <a:p>
                      <a:pPr algn="ctr"/>
                      <a:r>
                        <a:rPr lang="en-US" dirty="0"/>
                        <a:t>Slight</a:t>
                      </a:r>
                    </a:p>
                  </a:txBody>
                  <a:tcPr/>
                </a:tc>
                <a:tc>
                  <a:txBody>
                    <a:bodyPr/>
                    <a:lstStyle/>
                    <a:p>
                      <a:pPr algn="ctr"/>
                      <a:r>
                        <a:rPr lang="en-US" dirty="0"/>
                        <a:t>Late</a:t>
                      </a:r>
                    </a:p>
                  </a:txBody>
                  <a:tcPr/>
                </a:tc>
                <a:extLst>
                  <a:ext uri="{0D108BD9-81ED-4DB2-BD59-A6C34878D82A}">
                    <a16:rowId xmlns:a16="http://schemas.microsoft.com/office/drawing/2014/main" val="10004"/>
                  </a:ext>
                </a:extLst>
              </a:tr>
              <a:tr h="370840">
                <a:tc>
                  <a:txBody>
                    <a:bodyPr/>
                    <a:lstStyle/>
                    <a:p>
                      <a:pPr algn="ctr"/>
                      <a:r>
                        <a:rPr lang="en-US" dirty="0"/>
                        <a:t>Saturday</a:t>
                      </a:r>
                    </a:p>
                  </a:txBody>
                  <a:tcPr/>
                </a:tc>
                <a:tc>
                  <a:txBody>
                    <a:bodyPr/>
                    <a:lstStyle/>
                    <a:p>
                      <a:pPr algn="ctr"/>
                      <a:r>
                        <a:rPr lang="en-US" dirty="0"/>
                        <a:t>Summer</a:t>
                      </a:r>
                    </a:p>
                  </a:txBody>
                  <a:tcPr/>
                </a:tc>
                <a:tc>
                  <a:txBody>
                    <a:bodyPr/>
                    <a:lstStyle/>
                    <a:p>
                      <a:pPr algn="ctr"/>
                      <a:r>
                        <a:rPr lang="en-US" dirty="0"/>
                        <a:t>Normal</a:t>
                      </a:r>
                    </a:p>
                  </a:txBody>
                  <a:tcPr/>
                </a:tc>
                <a:tc>
                  <a:txBody>
                    <a:bodyPr/>
                    <a:lstStyle/>
                    <a:p>
                      <a:pPr algn="ctr"/>
                      <a:r>
                        <a:rPr lang="en-US" dirty="0"/>
                        <a:t>None</a:t>
                      </a:r>
                    </a:p>
                  </a:txBody>
                  <a:tcPr/>
                </a:tc>
                <a:tc>
                  <a:txBody>
                    <a:bodyPr/>
                    <a:lstStyle/>
                    <a:p>
                      <a:pPr algn="ctr"/>
                      <a:r>
                        <a:rPr lang="en-US" dirty="0"/>
                        <a:t>On</a:t>
                      </a:r>
                      <a:r>
                        <a:rPr lang="en-US" baseline="0" dirty="0"/>
                        <a:t> Time</a:t>
                      </a:r>
                      <a:endParaRPr lang="en-US" dirty="0"/>
                    </a:p>
                  </a:txBody>
                  <a:tcPr/>
                </a:tc>
                <a:extLst>
                  <a:ext uri="{0D108BD9-81ED-4DB2-BD59-A6C34878D82A}">
                    <a16:rowId xmlns:a16="http://schemas.microsoft.com/office/drawing/2014/main" val="10005"/>
                  </a:ext>
                </a:extLst>
              </a:tr>
              <a:tr h="370840">
                <a:tc>
                  <a:txBody>
                    <a:bodyPr/>
                    <a:lstStyle/>
                    <a:p>
                      <a:pPr algn="ctr"/>
                      <a:r>
                        <a:rPr lang="en-US" dirty="0"/>
                        <a:t>Weekday</a:t>
                      </a:r>
                    </a:p>
                  </a:txBody>
                  <a:tcPr/>
                </a:tc>
                <a:tc>
                  <a:txBody>
                    <a:bodyPr/>
                    <a:lstStyle/>
                    <a:p>
                      <a:pPr algn="ctr"/>
                      <a:r>
                        <a:rPr lang="en-US" dirty="0"/>
                        <a:t>Autumn</a:t>
                      </a:r>
                    </a:p>
                  </a:txBody>
                  <a:tcPr/>
                </a:tc>
                <a:tc>
                  <a:txBody>
                    <a:bodyPr/>
                    <a:lstStyle/>
                    <a:p>
                      <a:pPr algn="ctr"/>
                      <a:r>
                        <a:rPr lang="en-US" dirty="0"/>
                        <a:t>Normal</a:t>
                      </a:r>
                    </a:p>
                  </a:txBody>
                  <a:tcPr/>
                </a:tc>
                <a:tc>
                  <a:txBody>
                    <a:bodyPr/>
                    <a:lstStyle/>
                    <a:p>
                      <a:pPr algn="ctr"/>
                      <a:r>
                        <a:rPr lang="en-US" dirty="0"/>
                        <a:t>None</a:t>
                      </a:r>
                    </a:p>
                  </a:txBody>
                  <a:tcPr/>
                </a:tc>
                <a:tc>
                  <a:txBody>
                    <a:bodyPr/>
                    <a:lstStyle/>
                    <a:p>
                      <a:pPr algn="ctr"/>
                      <a:r>
                        <a:rPr lang="en-US" dirty="0"/>
                        <a:t>Very Late</a:t>
                      </a:r>
                    </a:p>
                  </a:txBody>
                  <a:tcPr/>
                </a:tc>
                <a:extLst>
                  <a:ext uri="{0D108BD9-81ED-4DB2-BD59-A6C34878D82A}">
                    <a16:rowId xmlns:a16="http://schemas.microsoft.com/office/drawing/2014/main" val="10006"/>
                  </a:ext>
                </a:extLst>
              </a:tr>
              <a:tr h="370840">
                <a:tc>
                  <a:txBody>
                    <a:bodyPr/>
                    <a:lstStyle/>
                    <a:p>
                      <a:pPr algn="ctr"/>
                      <a:r>
                        <a:rPr lang="en-US" dirty="0"/>
                        <a:t>Holiday</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Summer</a:t>
                      </a:r>
                    </a:p>
                  </a:txBody>
                  <a:tcPr/>
                </a:tc>
                <a:tc>
                  <a:txBody>
                    <a:bodyPr/>
                    <a:lstStyle/>
                    <a:p>
                      <a:pPr algn="ctr"/>
                      <a:r>
                        <a:rPr lang="en-US" dirty="0"/>
                        <a:t>High</a:t>
                      </a:r>
                    </a:p>
                  </a:txBody>
                  <a:tcPr/>
                </a:tc>
                <a:tc>
                  <a:txBody>
                    <a:bodyPr/>
                    <a:lstStyle/>
                    <a:p>
                      <a:pPr algn="ctr"/>
                      <a:r>
                        <a:rPr lang="en-US" dirty="0"/>
                        <a:t>Slight</a:t>
                      </a:r>
                    </a:p>
                  </a:txBody>
                  <a:tcPr/>
                </a:tc>
                <a:tc>
                  <a:txBody>
                    <a:bodyPr/>
                    <a:lstStyle/>
                    <a:p>
                      <a:pPr algn="ctr"/>
                      <a:r>
                        <a:rPr lang="en-US" dirty="0"/>
                        <a:t>On</a:t>
                      </a:r>
                      <a:r>
                        <a:rPr lang="en-US" baseline="0" dirty="0"/>
                        <a:t> Time</a:t>
                      </a:r>
                      <a:endParaRPr lang="en-US" dirty="0"/>
                    </a:p>
                  </a:txBody>
                  <a:tcPr/>
                </a:tc>
                <a:extLst>
                  <a:ext uri="{0D108BD9-81ED-4DB2-BD59-A6C34878D82A}">
                    <a16:rowId xmlns:a16="http://schemas.microsoft.com/office/drawing/2014/main" val="10007"/>
                  </a:ext>
                </a:extLst>
              </a:tr>
              <a:tr h="370840">
                <a:tc>
                  <a:txBody>
                    <a:bodyPr/>
                    <a:lstStyle/>
                    <a:p>
                      <a:pPr algn="ctr"/>
                      <a:r>
                        <a:rPr lang="en-US" dirty="0"/>
                        <a:t>Sunday</a:t>
                      </a:r>
                    </a:p>
                  </a:txBody>
                  <a:tcPr/>
                </a:tc>
                <a:tc>
                  <a:txBody>
                    <a:bodyPr/>
                    <a:lstStyle/>
                    <a:p>
                      <a:pPr algn="ctr"/>
                      <a:r>
                        <a:rPr lang="en-US" dirty="0"/>
                        <a:t>Summer</a:t>
                      </a:r>
                    </a:p>
                  </a:txBody>
                  <a:tcPr/>
                </a:tc>
                <a:tc>
                  <a:txBody>
                    <a:bodyPr/>
                    <a:lstStyle/>
                    <a:p>
                      <a:pPr algn="ctr"/>
                      <a:r>
                        <a:rPr lang="en-US" dirty="0"/>
                        <a:t>Normal</a:t>
                      </a:r>
                    </a:p>
                  </a:txBody>
                  <a:tcPr/>
                </a:tc>
                <a:tc>
                  <a:txBody>
                    <a:bodyPr/>
                    <a:lstStyle/>
                    <a:p>
                      <a:pPr algn="ctr"/>
                      <a:r>
                        <a:rPr lang="en-US" dirty="0"/>
                        <a:t>None</a:t>
                      </a:r>
                    </a:p>
                  </a:txBody>
                  <a:tcPr/>
                </a:tc>
                <a:tc>
                  <a:txBody>
                    <a:bodyPr/>
                    <a:lstStyle/>
                    <a:p>
                      <a:pPr algn="ctr"/>
                      <a:r>
                        <a:rPr lang="en-US" dirty="0"/>
                        <a:t>On</a:t>
                      </a:r>
                      <a:r>
                        <a:rPr lang="en-US" baseline="0" dirty="0"/>
                        <a:t> Time</a:t>
                      </a:r>
                      <a:endParaRPr lang="en-US" dirty="0"/>
                    </a:p>
                  </a:txBody>
                  <a:tcPr/>
                </a:tc>
                <a:extLst>
                  <a:ext uri="{0D108BD9-81ED-4DB2-BD59-A6C34878D82A}">
                    <a16:rowId xmlns:a16="http://schemas.microsoft.com/office/drawing/2014/main" val="10008"/>
                  </a:ext>
                </a:extLst>
              </a:tr>
              <a:tr h="370840">
                <a:tc>
                  <a:txBody>
                    <a:bodyPr/>
                    <a:lstStyle/>
                    <a:p>
                      <a:pPr algn="ctr"/>
                      <a:r>
                        <a:rPr lang="en-US" dirty="0"/>
                        <a:t>Weekday</a:t>
                      </a:r>
                    </a:p>
                  </a:txBody>
                  <a:tcPr/>
                </a:tc>
                <a:tc>
                  <a:txBody>
                    <a:bodyPr/>
                    <a:lstStyle/>
                    <a:p>
                      <a:pPr algn="ctr"/>
                      <a:r>
                        <a:rPr lang="en-US" dirty="0"/>
                        <a:t>Winter</a:t>
                      </a:r>
                    </a:p>
                  </a:txBody>
                  <a:tcPr/>
                </a:tc>
                <a:tc>
                  <a:txBody>
                    <a:bodyPr/>
                    <a:lstStyle/>
                    <a:p>
                      <a:pPr algn="ctr"/>
                      <a:r>
                        <a:rPr lang="en-US" dirty="0"/>
                        <a:t>High</a:t>
                      </a:r>
                    </a:p>
                  </a:txBody>
                  <a:tcPr/>
                </a:tc>
                <a:tc>
                  <a:txBody>
                    <a:bodyPr/>
                    <a:lstStyle/>
                    <a:p>
                      <a:pPr algn="ctr"/>
                      <a:r>
                        <a:rPr lang="en-US" dirty="0"/>
                        <a:t>Heavy</a:t>
                      </a:r>
                    </a:p>
                  </a:txBody>
                  <a:tcPr/>
                </a:tc>
                <a:tc>
                  <a:txBody>
                    <a:bodyPr/>
                    <a:lstStyle/>
                    <a:p>
                      <a:pPr algn="ctr"/>
                      <a:r>
                        <a:rPr lang="en-US" dirty="0"/>
                        <a:t>Very Late</a:t>
                      </a:r>
                    </a:p>
                  </a:txBody>
                  <a:tcPr/>
                </a:tc>
                <a:extLst>
                  <a:ext uri="{0D108BD9-81ED-4DB2-BD59-A6C34878D82A}">
                    <a16:rowId xmlns:a16="http://schemas.microsoft.com/office/drawing/2014/main" val="10009"/>
                  </a:ext>
                </a:extLst>
              </a:tr>
              <a:tr h="370840">
                <a:tc>
                  <a:txBody>
                    <a:bodyPr/>
                    <a:lstStyle/>
                    <a:p>
                      <a:pPr algn="ctr"/>
                      <a:r>
                        <a:rPr lang="en-US" dirty="0"/>
                        <a:t>Weekday</a:t>
                      </a:r>
                    </a:p>
                  </a:txBody>
                  <a:tcPr/>
                </a:tc>
                <a:tc>
                  <a:txBody>
                    <a:bodyPr/>
                    <a:lstStyle/>
                    <a:p>
                      <a:pPr algn="ctr"/>
                      <a:r>
                        <a:rPr lang="en-US" dirty="0"/>
                        <a:t>Summer</a:t>
                      </a:r>
                    </a:p>
                  </a:txBody>
                  <a:tcPr/>
                </a:tc>
                <a:tc>
                  <a:txBody>
                    <a:bodyPr/>
                    <a:lstStyle/>
                    <a:p>
                      <a:pPr algn="ctr"/>
                      <a:r>
                        <a:rPr lang="en-US" dirty="0"/>
                        <a:t>None</a:t>
                      </a:r>
                    </a:p>
                  </a:txBody>
                  <a:tcPr/>
                </a:tc>
                <a:tc>
                  <a:txBody>
                    <a:bodyPr/>
                    <a:lstStyle/>
                    <a:p>
                      <a:pPr algn="ctr"/>
                      <a:r>
                        <a:rPr lang="en-US" dirty="0"/>
                        <a:t>Slight</a:t>
                      </a:r>
                    </a:p>
                  </a:txBody>
                  <a:tcPr/>
                </a:tc>
                <a:tc>
                  <a:txBody>
                    <a:bodyPr/>
                    <a:lstStyle/>
                    <a:p>
                      <a:pPr algn="ctr"/>
                      <a:r>
                        <a:rPr lang="en-US" dirty="0"/>
                        <a:t>On</a:t>
                      </a:r>
                      <a:r>
                        <a:rPr lang="en-US" baseline="0" dirty="0"/>
                        <a:t> Time</a:t>
                      </a:r>
                      <a:endParaRPr lang="en-US" dirty="0"/>
                    </a:p>
                  </a:txBody>
                  <a:tcPr/>
                </a:tc>
                <a:extLst>
                  <a:ext uri="{0D108BD9-81ED-4DB2-BD59-A6C34878D82A}">
                    <a16:rowId xmlns:a16="http://schemas.microsoft.com/office/drawing/2014/main" val="10010"/>
                  </a:ext>
                </a:extLst>
              </a:tr>
            </a:tbl>
          </a:graphicData>
        </a:graphic>
      </p:graphicFrame>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18</a:t>
            </a:fld>
            <a:endParaRPr lang="en-IN" dirty="0">
              <a:solidFill>
                <a:srgbClr val="04617B">
                  <a:shade val="90000"/>
                </a:srgbClr>
              </a:solidFill>
            </a:endParaRPr>
          </a:p>
        </p:txBody>
      </p:sp>
      <p:sp>
        <p:nvSpPr>
          <p:cNvPr id="3" name="Rectangle 2"/>
          <p:cNvSpPr/>
          <p:nvPr/>
        </p:nvSpPr>
        <p:spPr>
          <a:xfrm>
            <a:off x="7821697" y="5873234"/>
            <a:ext cx="2054922" cy="369332"/>
          </a:xfrm>
          <a:prstGeom prst="rect">
            <a:avLst/>
          </a:prstGeom>
        </p:spPr>
        <p:txBody>
          <a:bodyPr wrap="none">
            <a:spAutoFit/>
          </a:bodyPr>
          <a:lstStyle/>
          <a:p>
            <a:r>
              <a:rPr lang="en-US" i="1" dirty="0">
                <a:solidFill>
                  <a:srgbClr val="0B5ED7"/>
                </a:solidFill>
              </a:rPr>
              <a:t>Cond. to next slide…</a:t>
            </a:r>
            <a:endParaRPr lang="en-IN" i="1" dirty="0">
              <a:solidFill>
                <a:srgbClr val="0B5ED7"/>
              </a:solidFill>
            </a:endParaRPr>
          </a:p>
        </p:txBody>
      </p:sp>
      <p:sp>
        <p:nvSpPr>
          <p:cNvPr id="5" name="Footer Placeholder 4">
            <a:extLst>
              <a:ext uri="{FF2B5EF4-FFF2-40B4-BE49-F238E27FC236}">
                <a16:creationId xmlns:a16="http://schemas.microsoft.com/office/drawing/2014/main" id="{BA73A5B8-5514-0D4E-B1C6-93DDB57F5519}"/>
              </a:ext>
            </a:extLst>
          </p:cNvPr>
          <p:cNvSpPr>
            <a:spLocks noGrp="1"/>
          </p:cNvSpPr>
          <p:nvPr>
            <p:ph type="ftr" sz="quarter" idx="11"/>
          </p:nvPr>
        </p:nvSpPr>
        <p:spPr/>
        <p:txBody>
          <a:bodyPr/>
          <a:lstStyle/>
          <a:p>
            <a:pPr algn="ctr"/>
            <a:r>
              <a:rPr lang="en-IN"/>
              <a:t>IIITS: Data Analytics</a:t>
            </a:r>
            <a:endParaRPr lang="en-IN" dirty="0"/>
          </a:p>
        </p:txBody>
      </p:sp>
    </p:spTree>
    <p:extLst>
      <p:ext uri="{BB962C8B-B14F-4D97-AF65-F5344CB8AC3E}">
        <p14:creationId xmlns:p14="http://schemas.microsoft.com/office/powerpoint/2010/main" val="37604673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5" y="260648"/>
            <a:ext cx="8425339" cy="1143000"/>
          </a:xfrm>
        </p:spPr>
        <p:txBody>
          <a:bodyPr>
            <a:normAutofit/>
          </a:bodyPr>
          <a:lstStyle/>
          <a:p>
            <a:r>
              <a:rPr lang="en-US" sz="4000" dirty="0">
                <a:solidFill>
                  <a:srgbClr val="A50021"/>
                </a:solidFill>
                <a:latin typeface="Times New Roman" pitchFamily="18" charset="0"/>
                <a:cs typeface="Times New Roman" pitchFamily="18" charset="0"/>
              </a:rPr>
              <a:t>Air-Traffic Data</a:t>
            </a:r>
            <a:endParaRPr lang="en-IN" sz="4000" dirty="0">
              <a:solidFill>
                <a:srgbClr val="A50021"/>
              </a:solidFill>
              <a:latin typeface="Times New Roman" pitchFamily="18" charset="0"/>
              <a:cs typeface="Times New Roman" pitchFamily="18" charset="0"/>
            </a:endParaRPr>
          </a:p>
        </p:txBody>
      </p:sp>
      <p:graphicFrame>
        <p:nvGraphicFramePr>
          <p:cNvPr id="7" name="Content Placeholder 6"/>
          <p:cNvGraphicFramePr>
            <a:graphicFrameLocks noGrp="1"/>
          </p:cNvGraphicFramePr>
          <p:nvPr>
            <p:ph idx="1"/>
          </p:nvPr>
        </p:nvGraphicFramePr>
        <p:xfrm>
          <a:off x="1914049" y="1980883"/>
          <a:ext cx="8424860" cy="4079240"/>
        </p:xfrm>
        <a:graphic>
          <a:graphicData uri="http://schemas.openxmlformats.org/drawingml/2006/table">
            <a:tbl>
              <a:tblPr firstRow="1" bandRow="1">
                <a:tableStyleId>{5940675A-B579-460E-94D1-54222C63F5DA}</a:tableStyleId>
              </a:tblPr>
              <a:tblGrid>
                <a:gridCol w="1684972">
                  <a:extLst>
                    <a:ext uri="{9D8B030D-6E8A-4147-A177-3AD203B41FA5}">
                      <a16:colId xmlns:a16="http://schemas.microsoft.com/office/drawing/2014/main" val="20000"/>
                    </a:ext>
                  </a:extLst>
                </a:gridCol>
                <a:gridCol w="1684972">
                  <a:extLst>
                    <a:ext uri="{9D8B030D-6E8A-4147-A177-3AD203B41FA5}">
                      <a16:colId xmlns:a16="http://schemas.microsoft.com/office/drawing/2014/main" val="20001"/>
                    </a:ext>
                  </a:extLst>
                </a:gridCol>
                <a:gridCol w="1684972">
                  <a:extLst>
                    <a:ext uri="{9D8B030D-6E8A-4147-A177-3AD203B41FA5}">
                      <a16:colId xmlns:a16="http://schemas.microsoft.com/office/drawing/2014/main" val="20002"/>
                    </a:ext>
                  </a:extLst>
                </a:gridCol>
                <a:gridCol w="1684972">
                  <a:extLst>
                    <a:ext uri="{9D8B030D-6E8A-4147-A177-3AD203B41FA5}">
                      <a16:colId xmlns:a16="http://schemas.microsoft.com/office/drawing/2014/main" val="20003"/>
                    </a:ext>
                  </a:extLst>
                </a:gridCol>
                <a:gridCol w="1684972">
                  <a:extLst>
                    <a:ext uri="{9D8B030D-6E8A-4147-A177-3AD203B41FA5}">
                      <a16:colId xmlns:a16="http://schemas.microsoft.com/office/drawing/2014/main" val="20004"/>
                    </a:ext>
                  </a:extLst>
                </a:gridCol>
              </a:tblGrid>
              <a:tr h="370840">
                <a:tc>
                  <a:txBody>
                    <a:bodyPr/>
                    <a:lstStyle/>
                    <a:p>
                      <a:pPr algn="ctr"/>
                      <a:r>
                        <a:rPr lang="en-US" dirty="0">
                          <a:solidFill>
                            <a:schemeClr val="bg1"/>
                          </a:solidFill>
                        </a:rPr>
                        <a:t>Days</a:t>
                      </a:r>
                    </a:p>
                  </a:txBody>
                  <a:tcPr>
                    <a:solidFill>
                      <a:schemeClr val="tx1"/>
                    </a:solidFill>
                  </a:tcPr>
                </a:tc>
                <a:tc>
                  <a:txBody>
                    <a:bodyPr/>
                    <a:lstStyle/>
                    <a:p>
                      <a:pPr algn="ctr"/>
                      <a:r>
                        <a:rPr lang="en-US" dirty="0">
                          <a:solidFill>
                            <a:schemeClr val="bg1"/>
                          </a:solidFill>
                        </a:rPr>
                        <a:t>Season</a:t>
                      </a:r>
                    </a:p>
                  </a:txBody>
                  <a:tcPr>
                    <a:solidFill>
                      <a:schemeClr val="tx1"/>
                    </a:solidFill>
                  </a:tcPr>
                </a:tc>
                <a:tc>
                  <a:txBody>
                    <a:bodyPr/>
                    <a:lstStyle/>
                    <a:p>
                      <a:pPr algn="ctr"/>
                      <a:r>
                        <a:rPr lang="en-US" dirty="0">
                          <a:solidFill>
                            <a:schemeClr val="bg1"/>
                          </a:solidFill>
                        </a:rPr>
                        <a:t>Fog</a:t>
                      </a:r>
                    </a:p>
                  </a:txBody>
                  <a:tcPr>
                    <a:solidFill>
                      <a:schemeClr val="tx1"/>
                    </a:solidFill>
                  </a:tcPr>
                </a:tc>
                <a:tc>
                  <a:txBody>
                    <a:bodyPr/>
                    <a:lstStyle/>
                    <a:p>
                      <a:pPr algn="ctr"/>
                      <a:r>
                        <a:rPr lang="en-US" dirty="0">
                          <a:solidFill>
                            <a:schemeClr val="bg1"/>
                          </a:solidFill>
                        </a:rPr>
                        <a:t>Rain</a:t>
                      </a:r>
                    </a:p>
                  </a:txBody>
                  <a:tcPr>
                    <a:solidFill>
                      <a:schemeClr val="tx1"/>
                    </a:solidFill>
                  </a:tcPr>
                </a:tc>
                <a:tc>
                  <a:txBody>
                    <a:bodyPr/>
                    <a:lstStyle/>
                    <a:p>
                      <a:pPr algn="ctr"/>
                      <a:r>
                        <a:rPr lang="en-US" dirty="0">
                          <a:solidFill>
                            <a:schemeClr val="bg1"/>
                          </a:solidFill>
                        </a:rPr>
                        <a:t>Class</a:t>
                      </a:r>
                    </a:p>
                  </a:txBody>
                  <a:tcPr>
                    <a:solidFill>
                      <a:schemeClr val="tx1"/>
                    </a:solidFill>
                  </a:tcPr>
                </a:tc>
                <a:extLst>
                  <a:ext uri="{0D108BD9-81ED-4DB2-BD59-A6C34878D82A}">
                    <a16:rowId xmlns:a16="http://schemas.microsoft.com/office/drawing/2014/main" val="10000"/>
                  </a:ext>
                </a:extLst>
              </a:tr>
              <a:tr h="370840">
                <a:tc>
                  <a:txBody>
                    <a:bodyPr/>
                    <a:lstStyle/>
                    <a:p>
                      <a:pPr algn="ctr"/>
                      <a:r>
                        <a:rPr lang="en-US" dirty="0"/>
                        <a:t>Saturday</a:t>
                      </a:r>
                    </a:p>
                  </a:txBody>
                  <a:tcPr/>
                </a:tc>
                <a:tc>
                  <a:txBody>
                    <a:bodyPr/>
                    <a:lstStyle/>
                    <a:p>
                      <a:pPr algn="ctr"/>
                      <a:r>
                        <a:rPr lang="en-US" dirty="0"/>
                        <a:t>Spring</a:t>
                      </a:r>
                    </a:p>
                  </a:txBody>
                  <a:tcPr/>
                </a:tc>
                <a:tc>
                  <a:txBody>
                    <a:bodyPr/>
                    <a:lstStyle/>
                    <a:p>
                      <a:pPr algn="ctr"/>
                      <a:r>
                        <a:rPr lang="en-US" dirty="0"/>
                        <a:t>High</a:t>
                      </a:r>
                    </a:p>
                  </a:txBody>
                  <a:tcPr/>
                </a:tc>
                <a:tc>
                  <a:txBody>
                    <a:bodyPr/>
                    <a:lstStyle/>
                    <a:p>
                      <a:pPr algn="ctr"/>
                      <a:r>
                        <a:rPr lang="en-US" dirty="0"/>
                        <a:t>Heavy</a:t>
                      </a:r>
                    </a:p>
                  </a:txBody>
                  <a:tcPr/>
                </a:tc>
                <a:tc>
                  <a:txBody>
                    <a:bodyPr/>
                    <a:lstStyle/>
                    <a:p>
                      <a:pPr algn="ctr"/>
                      <a:r>
                        <a:rPr lang="en-US" dirty="0"/>
                        <a:t>Cancelled</a:t>
                      </a:r>
                    </a:p>
                  </a:txBody>
                  <a:tcPr/>
                </a:tc>
                <a:extLst>
                  <a:ext uri="{0D108BD9-81ED-4DB2-BD59-A6C34878D82A}">
                    <a16:rowId xmlns:a16="http://schemas.microsoft.com/office/drawing/2014/main" val="10001"/>
                  </a:ext>
                </a:extLst>
              </a:tr>
              <a:tr h="370840">
                <a:tc>
                  <a:txBody>
                    <a:bodyPr/>
                    <a:lstStyle/>
                    <a:p>
                      <a:pPr algn="ctr"/>
                      <a:r>
                        <a:rPr lang="en-US" dirty="0"/>
                        <a:t>Weekday</a:t>
                      </a:r>
                    </a:p>
                  </a:txBody>
                  <a:tcPr/>
                </a:tc>
                <a:tc>
                  <a:txBody>
                    <a:bodyPr/>
                    <a:lstStyle/>
                    <a:p>
                      <a:pPr algn="ctr"/>
                      <a:r>
                        <a:rPr lang="en-US" dirty="0"/>
                        <a:t>Summer</a:t>
                      </a:r>
                    </a:p>
                  </a:txBody>
                  <a:tcPr/>
                </a:tc>
                <a:tc>
                  <a:txBody>
                    <a:bodyPr/>
                    <a:lstStyle/>
                    <a:p>
                      <a:pPr algn="ctr"/>
                      <a:r>
                        <a:rPr lang="en-US" dirty="0"/>
                        <a:t>High</a:t>
                      </a:r>
                    </a:p>
                  </a:txBody>
                  <a:tcPr/>
                </a:tc>
                <a:tc>
                  <a:txBody>
                    <a:bodyPr/>
                    <a:lstStyle/>
                    <a:p>
                      <a:pPr algn="ctr"/>
                      <a:r>
                        <a:rPr lang="en-US" dirty="0"/>
                        <a:t>Slight</a:t>
                      </a:r>
                    </a:p>
                  </a:txBody>
                  <a:tcPr/>
                </a:tc>
                <a:tc>
                  <a:txBody>
                    <a:bodyPr/>
                    <a:lstStyle/>
                    <a:p>
                      <a:pPr algn="ctr"/>
                      <a:r>
                        <a:rPr lang="en-US" dirty="0"/>
                        <a:t>On Time</a:t>
                      </a:r>
                    </a:p>
                  </a:txBody>
                  <a:tcPr/>
                </a:tc>
                <a:extLst>
                  <a:ext uri="{0D108BD9-81ED-4DB2-BD59-A6C34878D82A}">
                    <a16:rowId xmlns:a16="http://schemas.microsoft.com/office/drawing/2014/main" val="10002"/>
                  </a:ext>
                </a:extLst>
              </a:tr>
              <a:tr h="370840">
                <a:tc>
                  <a:txBody>
                    <a:bodyPr/>
                    <a:lstStyle/>
                    <a:p>
                      <a:pPr algn="ctr"/>
                      <a:r>
                        <a:rPr lang="en-US" dirty="0"/>
                        <a:t>Weekday</a:t>
                      </a:r>
                    </a:p>
                  </a:txBody>
                  <a:tcPr/>
                </a:tc>
                <a:tc>
                  <a:txBody>
                    <a:bodyPr/>
                    <a:lstStyle/>
                    <a:p>
                      <a:pPr algn="ctr"/>
                      <a:r>
                        <a:rPr lang="en-US" dirty="0"/>
                        <a:t>Winter</a:t>
                      </a:r>
                    </a:p>
                  </a:txBody>
                  <a:tcPr/>
                </a:tc>
                <a:tc>
                  <a:txBody>
                    <a:bodyPr/>
                    <a:lstStyle/>
                    <a:p>
                      <a:pPr algn="ctr"/>
                      <a:r>
                        <a:rPr lang="en-US" dirty="0"/>
                        <a:t>Normal</a:t>
                      </a:r>
                    </a:p>
                  </a:txBody>
                  <a:tcPr/>
                </a:tc>
                <a:tc>
                  <a:txBody>
                    <a:bodyPr/>
                    <a:lstStyle/>
                    <a:p>
                      <a:pPr algn="ctr"/>
                      <a:r>
                        <a:rPr lang="en-US" dirty="0"/>
                        <a:t>None</a:t>
                      </a:r>
                    </a:p>
                  </a:txBody>
                  <a:tcPr/>
                </a:tc>
                <a:tc>
                  <a:txBody>
                    <a:bodyPr/>
                    <a:lstStyle/>
                    <a:p>
                      <a:pPr algn="ctr"/>
                      <a:r>
                        <a:rPr lang="en-US" dirty="0"/>
                        <a:t>Late</a:t>
                      </a:r>
                    </a:p>
                  </a:txBody>
                  <a:tcPr/>
                </a:tc>
                <a:extLst>
                  <a:ext uri="{0D108BD9-81ED-4DB2-BD59-A6C34878D82A}">
                    <a16:rowId xmlns:a16="http://schemas.microsoft.com/office/drawing/2014/main" val="10003"/>
                  </a:ext>
                </a:extLst>
              </a:tr>
              <a:tr h="370840">
                <a:tc>
                  <a:txBody>
                    <a:bodyPr/>
                    <a:lstStyle/>
                    <a:p>
                      <a:pPr algn="ctr"/>
                      <a:r>
                        <a:rPr lang="en-US" dirty="0"/>
                        <a:t>Weekday</a:t>
                      </a:r>
                    </a:p>
                  </a:txBody>
                  <a:tcPr/>
                </a:tc>
                <a:tc>
                  <a:txBody>
                    <a:bodyPr/>
                    <a:lstStyle/>
                    <a:p>
                      <a:pPr algn="ctr"/>
                      <a:r>
                        <a:rPr lang="en-US" dirty="0"/>
                        <a:t>Summer</a:t>
                      </a:r>
                    </a:p>
                  </a:txBody>
                  <a:tcPr/>
                </a:tc>
                <a:tc>
                  <a:txBody>
                    <a:bodyPr/>
                    <a:lstStyle/>
                    <a:p>
                      <a:pPr algn="ctr"/>
                      <a:r>
                        <a:rPr lang="en-US" dirty="0"/>
                        <a:t>High</a:t>
                      </a:r>
                    </a:p>
                  </a:txBody>
                  <a:tcPr/>
                </a:tc>
                <a:tc>
                  <a:txBody>
                    <a:bodyPr/>
                    <a:lstStyle/>
                    <a:p>
                      <a:pPr algn="ctr"/>
                      <a:r>
                        <a:rPr lang="en-US" dirty="0"/>
                        <a:t>None</a:t>
                      </a:r>
                    </a:p>
                  </a:txBody>
                  <a:tcPr/>
                </a:tc>
                <a:tc>
                  <a:txBody>
                    <a:bodyPr/>
                    <a:lstStyle/>
                    <a:p>
                      <a:pPr algn="ctr"/>
                      <a:r>
                        <a:rPr lang="en-US" dirty="0"/>
                        <a:t>On Time</a:t>
                      </a:r>
                    </a:p>
                  </a:txBody>
                  <a:tcPr/>
                </a:tc>
                <a:extLst>
                  <a:ext uri="{0D108BD9-81ED-4DB2-BD59-A6C34878D82A}">
                    <a16:rowId xmlns:a16="http://schemas.microsoft.com/office/drawing/2014/main" val="10004"/>
                  </a:ext>
                </a:extLst>
              </a:tr>
              <a:tr h="370840">
                <a:tc>
                  <a:txBody>
                    <a:bodyPr/>
                    <a:lstStyle/>
                    <a:p>
                      <a:pPr algn="ctr"/>
                      <a:r>
                        <a:rPr lang="en-US" dirty="0"/>
                        <a:t>Weekday</a:t>
                      </a:r>
                    </a:p>
                  </a:txBody>
                  <a:tcPr/>
                </a:tc>
                <a:tc>
                  <a:txBody>
                    <a:bodyPr/>
                    <a:lstStyle/>
                    <a:p>
                      <a:pPr algn="ctr"/>
                      <a:r>
                        <a:rPr lang="en-US" dirty="0"/>
                        <a:t>Winter</a:t>
                      </a:r>
                    </a:p>
                  </a:txBody>
                  <a:tcPr/>
                </a:tc>
                <a:tc>
                  <a:txBody>
                    <a:bodyPr/>
                    <a:lstStyle/>
                    <a:p>
                      <a:pPr algn="ctr"/>
                      <a:r>
                        <a:rPr lang="en-US" dirty="0"/>
                        <a:t>Normal</a:t>
                      </a:r>
                    </a:p>
                  </a:txBody>
                  <a:tcPr/>
                </a:tc>
                <a:tc>
                  <a:txBody>
                    <a:bodyPr/>
                    <a:lstStyle/>
                    <a:p>
                      <a:pPr algn="ctr"/>
                      <a:r>
                        <a:rPr lang="en-US" dirty="0"/>
                        <a:t>Heavy</a:t>
                      </a:r>
                    </a:p>
                  </a:txBody>
                  <a:tcPr/>
                </a:tc>
                <a:tc>
                  <a:txBody>
                    <a:bodyPr/>
                    <a:lstStyle/>
                    <a:p>
                      <a:pPr algn="ctr"/>
                      <a:r>
                        <a:rPr lang="en-US" dirty="0"/>
                        <a:t>Very Late</a:t>
                      </a:r>
                    </a:p>
                  </a:txBody>
                  <a:tcPr/>
                </a:tc>
                <a:extLst>
                  <a:ext uri="{0D108BD9-81ED-4DB2-BD59-A6C34878D82A}">
                    <a16:rowId xmlns:a16="http://schemas.microsoft.com/office/drawing/2014/main" val="10005"/>
                  </a:ext>
                </a:extLst>
              </a:tr>
              <a:tr h="370840">
                <a:tc>
                  <a:txBody>
                    <a:bodyPr/>
                    <a:lstStyle/>
                    <a:p>
                      <a:pPr algn="ctr"/>
                      <a:r>
                        <a:rPr lang="en-US" dirty="0"/>
                        <a:t>Saturday</a:t>
                      </a:r>
                    </a:p>
                  </a:txBody>
                  <a:tcPr/>
                </a:tc>
                <a:tc>
                  <a:txBody>
                    <a:bodyPr/>
                    <a:lstStyle/>
                    <a:p>
                      <a:pPr algn="ctr"/>
                      <a:r>
                        <a:rPr lang="en-US" dirty="0"/>
                        <a:t>Autumn</a:t>
                      </a:r>
                    </a:p>
                  </a:txBody>
                  <a:tcPr/>
                </a:tc>
                <a:tc>
                  <a:txBody>
                    <a:bodyPr/>
                    <a:lstStyle/>
                    <a:p>
                      <a:pPr algn="ctr"/>
                      <a:r>
                        <a:rPr lang="en-US" dirty="0"/>
                        <a:t>High</a:t>
                      </a:r>
                    </a:p>
                  </a:txBody>
                  <a:tcPr/>
                </a:tc>
                <a:tc>
                  <a:txBody>
                    <a:bodyPr/>
                    <a:lstStyle/>
                    <a:p>
                      <a:pPr algn="ctr"/>
                      <a:r>
                        <a:rPr lang="en-US" dirty="0"/>
                        <a:t>Slight</a:t>
                      </a:r>
                    </a:p>
                  </a:txBody>
                  <a:tcPr/>
                </a:tc>
                <a:tc>
                  <a:txBody>
                    <a:bodyPr/>
                    <a:lstStyle/>
                    <a:p>
                      <a:pPr algn="ctr"/>
                      <a:r>
                        <a:rPr lang="en-US" dirty="0"/>
                        <a:t>On Time</a:t>
                      </a:r>
                    </a:p>
                  </a:txBody>
                  <a:tcPr/>
                </a:tc>
                <a:extLst>
                  <a:ext uri="{0D108BD9-81ED-4DB2-BD59-A6C34878D82A}">
                    <a16:rowId xmlns:a16="http://schemas.microsoft.com/office/drawing/2014/main" val="10006"/>
                  </a:ext>
                </a:extLst>
              </a:tr>
              <a:tr h="370840">
                <a:tc>
                  <a:txBody>
                    <a:bodyPr/>
                    <a:lstStyle/>
                    <a:p>
                      <a:pPr algn="ctr"/>
                      <a:r>
                        <a:rPr lang="en-US" dirty="0"/>
                        <a:t>Weekday</a:t>
                      </a:r>
                    </a:p>
                  </a:txBody>
                  <a:tcPr/>
                </a:tc>
                <a:tc>
                  <a:txBody>
                    <a:bodyPr/>
                    <a:lstStyle/>
                    <a:p>
                      <a:pPr algn="ctr"/>
                      <a:r>
                        <a:rPr lang="en-US" dirty="0"/>
                        <a:t>Autumn</a:t>
                      </a:r>
                    </a:p>
                  </a:txBody>
                  <a:tcPr/>
                </a:tc>
                <a:tc>
                  <a:txBody>
                    <a:bodyPr/>
                    <a:lstStyle/>
                    <a:p>
                      <a:pPr algn="ctr"/>
                      <a:r>
                        <a:rPr lang="en-US" dirty="0"/>
                        <a:t>None</a:t>
                      </a:r>
                    </a:p>
                  </a:txBody>
                  <a:tcPr/>
                </a:tc>
                <a:tc>
                  <a:txBody>
                    <a:bodyPr/>
                    <a:lstStyle/>
                    <a:p>
                      <a:pPr algn="ctr"/>
                      <a:r>
                        <a:rPr lang="en-US" dirty="0"/>
                        <a:t>Heavy</a:t>
                      </a:r>
                    </a:p>
                  </a:txBody>
                  <a:tcPr/>
                </a:tc>
                <a:tc>
                  <a:txBody>
                    <a:bodyPr/>
                    <a:lstStyle/>
                    <a:p>
                      <a:pPr algn="ctr"/>
                      <a:r>
                        <a:rPr lang="en-US" dirty="0"/>
                        <a:t>On Time</a:t>
                      </a:r>
                    </a:p>
                  </a:txBody>
                  <a:tcPr/>
                </a:tc>
                <a:extLst>
                  <a:ext uri="{0D108BD9-81ED-4DB2-BD59-A6C34878D82A}">
                    <a16:rowId xmlns:a16="http://schemas.microsoft.com/office/drawing/2014/main" val="10007"/>
                  </a:ext>
                </a:extLst>
              </a:tr>
              <a:tr h="370840">
                <a:tc>
                  <a:txBody>
                    <a:bodyPr/>
                    <a:lstStyle/>
                    <a:p>
                      <a:pPr algn="ctr"/>
                      <a:r>
                        <a:rPr lang="en-US" dirty="0"/>
                        <a:t>Holiday</a:t>
                      </a:r>
                    </a:p>
                  </a:txBody>
                  <a:tcPr/>
                </a:tc>
                <a:tc>
                  <a:txBody>
                    <a:bodyPr/>
                    <a:lstStyle/>
                    <a:p>
                      <a:pPr algn="ctr"/>
                      <a:r>
                        <a:rPr lang="en-US" dirty="0"/>
                        <a:t>Spring</a:t>
                      </a:r>
                    </a:p>
                  </a:txBody>
                  <a:tcPr/>
                </a:tc>
                <a:tc>
                  <a:txBody>
                    <a:bodyPr/>
                    <a:lstStyle/>
                    <a:p>
                      <a:pPr algn="ctr"/>
                      <a:r>
                        <a:rPr lang="en-US" dirty="0"/>
                        <a:t>Normal</a:t>
                      </a:r>
                    </a:p>
                  </a:txBody>
                  <a:tcPr/>
                </a:tc>
                <a:tc>
                  <a:txBody>
                    <a:bodyPr/>
                    <a:lstStyle/>
                    <a:p>
                      <a:pPr algn="ctr"/>
                      <a:r>
                        <a:rPr lang="en-US" dirty="0"/>
                        <a:t>Slight</a:t>
                      </a:r>
                    </a:p>
                  </a:txBody>
                  <a:tcPr/>
                </a:tc>
                <a:tc>
                  <a:txBody>
                    <a:bodyPr/>
                    <a:lstStyle/>
                    <a:p>
                      <a:pPr algn="ctr"/>
                      <a:r>
                        <a:rPr lang="en-US" dirty="0"/>
                        <a:t>On Time</a:t>
                      </a:r>
                    </a:p>
                  </a:txBody>
                  <a:tcPr/>
                </a:tc>
                <a:extLst>
                  <a:ext uri="{0D108BD9-81ED-4DB2-BD59-A6C34878D82A}">
                    <a16:rowId xmlns:a16="http://schemas.microsoft.com/office/drawing/2014/main" val="10008"/>
                  </a:ext>
                </a:extLst>
              </a:tr>
              <a:tr h="370840">
                <a:tc>
                  <a:txBody>
                    <a:bodyPr/>
                    <a:lstStyle/>
                    <a:p>
                      <a:pPr algn="ctr"/>
                      <a:r>
                        <a:rPr lang="en-US" dirty="0"/>
                        <a:t>Weekday</a:t>
                      </a:r>
                    </a:p>
                  </a:txBody>
                  <a:tcPr/>
                </a:tc>
                <a:tc>
                  <a:txBody>
                    <a:bodyPr/>
                    <a:lstStyle/>
                    <a:p>
                      <a:pPr algn="ctr"/>
                      <a:r>
                        <a:rPr lang="en-US" dirty="0"/>
                        <a:t>Spring</a:t>
                      </a:r>
                    </a:p>
                  </a:txBody>
                  <a:tcPr/>
                </a:tc>
                <a:tc>
                  <a:txBody>
                    <a:bodyPr/>
                    <a:lstStyle/>
                    <a:p>
                      <a:pPr algn="ctr"/>
                      <a:r>
                        <a:rPr lang="en-US" dirty="0"/>
                        <a:t>Normal</a:t>
                      </a:r>
                    </a:p>
                  </a:txBody>
                  <a:tcPr/>
                </a:tc>
                <a:tc>
                  <a:txBody>
                    <a:bodyPr/>
                    <a:lstStyle/>
                    <a:p>
                      <a:pPr algn="ctr"/>
                      <a:r>
                        <a:rPr lang="en-US" dirty="0"/>
                        <a:t>None</a:t>
                      </a:r>
                    </a:p>
                  </a:txBody>
                  <a:tcPr/>
                </a:tc>
                <a:tc>
                  <a:txBody>
                    <a:bodyPr/>
                    <a:lstStyle/>
                    <a:p>
                      <a:pPr algn="ctr"/>
                      <a:r>
                        <a:rPr lang="en-US" dirty="0"/>
                        <a:t>On Time</a:t>
                      </a:r>
                    </a:p>
                  </a:txBody>
                  <a:tcPr/>
                </a:tc>
                <a:extLst>
                  <a:ext uri="{0D108BD9-81ED-4DB2-BD59-A6C34878D82A}">
                    <a16:rowId xmlns:a16="http://schemas.microsoft.com/office/drawing/2014/main" val="10009"/>
                  </a:ext>
                </a:extLst>
              </a:tr>
              <a:tr h="370840">
                <a:tc>
                  <a:txBody>
                    <a:bodyPr/>
                    <a:lstStyle/>
                    <a:p>
                      <a:pPr algn="ctr"/>
                      <a:r>
                        <a:rPr lang="en-US" dirty="0"/>
                        <a:t>Weekday</a:t>
                      </a:r>
                    </a:p>
                  </a:txBody>
                  <a:tcPr/>
                </a:tc>
                <a:tc>
                  <a:txBody>
                    <a:bodyPr/>
                    <a:lstStyle/>
                    <a:p>
                      <a:pPr algn="ctr"/>
                      <a:r>
                        <a:rPr lang="en-US" dirty="0"/>
                        <a:t>Spring</a:t>
                      </a:r>
                    </a:p>
                  </a:txBody>
                  <a:tcPr/>
                </a:tc>
                <a:tc>
                  <a:txBody>
                    <a:bodyPr/>
                    <a:lstStyle/>
                    <a:p>
                      <a:pPr algn="ctr"/>
                      <a:r>
                        <a:rPr lang="en-US" dirty="0"/>
                        <a:t>Normal</a:t>
                      </a:r>
                    </a:p>
                  </a:txBody>
                  <a:tcPr/>
                </a:tc>
                <a:tc>
                  <a:txBody>
                    <a:bodyPr/>
                    <a:lstStyle/>
                    <a:p>
                      <a:pPr algn="ctr"/>
                      <a:r>
                        <a:rPr lang="en-US" dirty="0"/>
                        <a:t>Heavy</a:t>
                      </a:r>
                    </a:p>
                  </a:txBody>
                  <a:tcPr/>
                </a:tc>
                <a:tc>
                  <a:txBody>
                    <a:bodyPr/>
                    <a:lstStyle/>
                    <a:p>
                      <a:pPr algn="ctr"/>
                      <a:r>
                        <a:rPr lang="en-US" dirty="0"/>
                        <a:t>On Time</a:t>
                      </a:r>
                    </a:p>
                  </a:txBody>
                  <a:tcPr/>
                </a:tc>
                <a:extLst>
                  <a:ext uri="{0D108BD9-81ED-4DB2-BD59-A6C34878D82A}">
                    <a16:rowId xmlns:a16="http://schemas.microsoft.com/office/drawing/2014/main" val="10010"/>
                  </a:ext>
                </a:extLst>
              </a:tr>
            </a:tbl>
          </a:graphicData>
        </a:graphic>
      </p:graphicFrame>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19</a:t>
            </a:fld>
            <a:endParaRPr lang="en-IN" dirty="0">
              <a:solidFill>
                <a:srgbClr val="04617B">
                  <a:shade val="90000"/>
                </a:srgbClr>
              </a:solidFill>
            </a:endParaRPr>
          </a:p>
        </p:txBody>
      </p:sp>
      <p:sp>
        <p:nvSpPr>
          <p:cNvPr id="8" name="Rectangle 7"/>
          <p:cNvSpPr/>
          <p:nvPr/>
        </p:nvSpPr>
        <p:spPr>
          <a:xfrm>
            <a:off x="1908577" y="1522214"/>
            <a:ext cx="2699906" cy="369332"/>
          </a:xfrm>
          <a:prstGeom prst="rect">
            <a:avLst/>
          </a:prstGeom>
        </p:spPr>
        <p:txBody>
          <a:bodyPr wrap="none">
            <a:spAutoFit/>
          </a:bodyPr>
          <a:lstStyle/>
          <a:p>
            <a:r>
              <a:rPr lang="en-US" i="1" dirty="0">
                <a:solidFill>
                  <a:srgbClr val="0B5ED7"/>
                </a:solidFill>
              </a:rPr>
              <a:t>Cond. from previous slide…</a:t>
            </a:r>
            <a:endParaRPr lang="en-IN" i="1" dirty="0">
              <a:solidFill>
                <a:srgbClr val="0B5ED7"/>
              </a:solidFill>
            </a:endParaRPr>
          </a:p>
        </p:txBody>
      </p:sp>
      <p:sp>
        <p:nvSpPr>
          <p:cNvPr id="3" name="Footer Placeholder 2">
            <a:extLst>
              <a:ext uri="{FF2B5EF4-FFF2-40B4-BE49-F238E27FC236}">
                <a16:creationId xmlns:a16="http://schemas.microsoft.com/office/drawing/2014/main" id="{F381C449-517D-674C-9CA3-7115F9571416}"/>
              </a:ext>
            </a:extLst>
          </p:cNvPr>
          <p:cNvSpPr>
            <a:spLocks noGrp="1"/>
          </p:cNvSpPr>
          <p:nvPr>
            <p:ph type="ftr" sz="quarter" idx="11"/>
          </p:nvPr>
        </p:nvSpPr>
        <p:spPr/>
        <p:txBody>
          <a:bodyPr/>
          <a:lstStyle/>
          <a:p>
            <a:pPr algn="ctr"/>
            <a:r>
              <a:rPr lang="en-IN"/>
              <a:t>IIITS: Data Analytics</a:t>
            </a:r>
            <a:endParaRPr lang="en-IN" dirty="0"/>
          </a:p>
        </p:txBody>
      </p:sp>
    </p:spTree>
    <p:extLst>
      <p:ext uri="{BB962C8B-B14F-4D97-AF65-F5344CB8AC3E}">
        <p14:creationId xmlns:p14="http://schemas.microsoft.com/office/powerpoint/2010/main" val="817543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0515600" cy="625475"/>
          </a:xfrm>
        </p:spPr>
        <p:txBody>
          <a:bodyPr>
            <a:normAutofit fontScale="90000"/>
          </a:bodyPr>
          <a:lstStyle/>
          <a:p>
            <a:r>
              <a:rPr lang="en-IN" dirty="0"/>
              <a:t>THIRD STEP: FEATURE CONDITIONING </a:t>
            </a:r>
          </a:p>
        </p:txBody>
      </p:sp>
      <p:sp>
        <p:nvSpPr>
          <p:cNvPr id="3" name="Content Placeholder 2"/>
          <p:cNvSpPr>
            <a:spLocks noGrp="1"/>
          </p:cNvSpPr>
          <p:nvPr>
            <p:ph idx="1"/>
          </p:nvPr>
        </p:nvSpPr>
        <p:spPr>
          <a:xfrm>
            <a:off x="762000" y="990600"/>
            <a:ext cx="10591800" cy="5105400"/>
          </a:xfrm>
        </p:spPr>
        <p:txBody>
          <a:bodyPr>
            <a:noAutofit/>
          </a:bodyPr>
          <a:lstStyle/>
          <a:p>
            <a:pPr algn="just"/>
            <a:r>
              <a:rPr lang="en-IN" sz="2400" dirty="0">
                <a:latin typeface="Times New Roman" panose="02020603050405020304" pitchFamily="18" charset="0"/>
                <a:cs typeface="Times New Roman" panose="02020603050405020304" pitchFamily="18" charset="0"/>
              </a:rPr>
              <a:t>The distributions and the relationships among the features can have a significant effect on the performance of the translation algorithm that follows feature extraction. These effects depend on the characteristics of the particular translation algorithm. </a:t>
            </a:r>
          </a:p>
          <a:p>
            <a:pPr marL="0" indent="0" algn="just">
              <a:buNone/>
            </a:pPr>
            <a:endParaRPr lang="en-IN" sz="2400" dirty="0">
              <a:latin typeface="Times New Roman" panose="02020603050405020304" pitchFamily="18" charset="0"/>
              <a:cs typeface="Times New Roman" panose="02020603050405020304" pitchFamily="18" charset="0"/>
            </a:endParaRPr>
          </a:p>
          <a:p>
            <a:pPr lvl="1" algn="just"/>
            <a:r>
              <a:rPr lang="en-IN" b="1" i="1" dirty="0"/>
              <a:t>NORMALIZATION </a:t>
            </a:r>
            <a:endParaRPr lang="en-IN" sz="2000" dirty="0"/>
          </a:p>
          <a:p>
            <a:pPr lvl="1" algn="just"/>
            <a:r>
              <a:rPr lang="en-IN" b="1" i="1" dirty="0"/>
              <a:t>LOG-NORMAL TRANSFORMS </a:t>
            </a:r>
            <a:endParaRPr lang="en-IN" sz="2000" dirty="0"/>
          </a:p>
          <a:p>
            <a:pPr lvl="1" algn="just"/>
            <a:r>
              <a:rPr lang="en-IN" b="1" i="1" dirty="0"/>
              <a:t>FEATURE SMOOTHING </a:t>
            </a:r>
            <a:endParaRPr lang="en-IN" sz="2000" dirty="0"/>
          </a:p>
          <a:p>
            <a:pPr lvl="1" algn="just"/>
            <a:r>
              <a:rPr lang="en-IN" b="1" i="1" dirty="0"/>
              <a:t>PCA AND ICA </a:t>
            </a:r>
          </a:p>
          <a:p>
            <a:pPr lvl="1" algn="just"/>
            <a:r>
              <a:rPr lang="en-IN" b="1" i="1" dirty="0"/>
              <a:t>Removing irrelevant and redundant features (MRMR-Maximum Relevant Minimum Redundant)</a:t>
            </a:r>
            <a:endParaRPr lang="en-IN" dirty="0"/>
          </a:p>
          <a:p>
            <a:pPr lvl="1" algn="just"/>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20506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5" y="260648"/>
            <a:ext cx="8425339" cy="1143000"/>
          </a:xfrm>
        </p:spPr>
        <p:txBody>
          <a:bodyPr>
            <a:normAutofit/>
          </a:bodyPr>
          <a:lstStyle/>
          <a:p>
            <a:r>
              <a:rPr lang="en-US" sz="4000" dirty="0">
                <a:solidFill>
                  <a:srgbClr val="A50021"/>
                </a:solidFill>
                <a:latin typeface="Times New Roman" pitchFamily="18" charset="0"/>
                <a:cs typeface="Times New Roman" pitchFamily="18" charset="0"/>
              </a:rPr>
              <a:t>Air-Traffic Data</a:t>
            </a:r>
            <a:endParaRPr lang="en-IN" sz="4000" dirty="0">
              <a:solidFill>
                <a:srgbClr val="A50021"/>
              </a:solidFill>
              <a:latin typeface="Times New Roman" pitchFamily="18" charset="0"/>
              <a:cs typeface="Times New Roman" pitchFamily="18" charset="0"/>
            </a:endParaRPr>
          </a:p>
        </p:txBody>
      </p:sp>
      <p:sp>
        <p:nvSpPr>
          <p:cNvPr id="5" name="Content Placeholder 4"/>
          <p:cNvSpPr>
            <a:spLocks noGrp="1"/>
          </p:cNvSpPr>
          <p:nvPr>
            <p:ph idx="1"/>
          </p:nvPr>
        </p:nvSpPr>
        <p:spPr>
          <a:xfrm>
            <a:off x="1883334" y="1592580"/>
            <a:ext cx="8630202" cy="4732020"/>
          </a:xfrm>
        </p:spPr>
        <p:txBody>
          <a:bodyPr>
            <a:normAutofit/>
          </a:bodyPr>
          <a:lstStyle/>
          <a:p>
            <a:pPr algn="just"/>
            <a:r>
              <a:rPr lang="en-US" sz="2000" dirty="0"/>
              <a:t>In this database, there are four attributes </a:t>
            </a:r>
          </a:p>
          <a:p>
            <a:pPr marL="0" indent="0" algn="ctr">
              <a:buNone/>
            </a:pPr>
            <a:r>
              <a:rPr lang="en-US" sz="2000" dirty="0"/>
              <a:t>A = [ Day, Season, Fog, Rain] </a:t>
            </a:r>
          </a:p>
          <a:p>
            <a:pPr marL="0" indent="0">
              <a:buNone/>
            </a:pPr>
            <a:r>
              <a:rPr lang="en-US" sz="2000" dirty="0"/>
              <a:t>     with 20 tuples.</a:t>
            </a:r>
          </a:p>
          <a:p>
            <a:pPr algn="just"/>
            <a:r>
              <a:rPr lang="en-US" sz="2000" dirty="0"/>
              <a:t>The categories of classes are:</a:t>
            </a:r>
          </a:p>
          <a:p>
            <a:pPr marL="0" indent="0" algn="ctr">
              <a:buNone/>
            </a:pPr>
            <a:r>
              <a:rPr lang="en-US" sz="2000" dirty="0"/>
              <a:t>C= [On Time, Late, Very Late, Cancelled]</a:t>
            </a:r>
          </a:p>
          <a:p>
            <a:pPr marL="0" indent="0" algn="ctr">
              <a:buNone/>
            </a:pPr>
            <a:endParaRPr lang="en-US" sz="2000" dirty="0"/>
          </a:p>
          <a:p>
            <a:pPr algn="just"/>
            <a:r>
              <a:rPr lang="en-IN" sz="2000" dirty="0"/>
              <a:t>Given this is the knowledge of data and classes, we are to find most likely classification for any other </a:t>
            </a:r>
            <a:r>
              <a:rPr lang="en-IN" sz="2000" dirty="0">
                <a:solidFill>
                  <a:srgbClr val="0B5ED7"/>
                </a:solidFill>
              </a:rPr>
              <a:t>unseen instance</a:t>
            </a:r>
            <a:r>
              <a:rPr lang="en-IN" sz="2000" dirty="0"/>
              <a:t>, for example:</a:t>
            </a:r>
          </a:p>
          <a:p>
            <a:pPr algn="just"/>
            <a:endParaRPr lang="en-IN" sz="2000" dirty="0"/>
          </a:p>
          <a:p>
            <a:pPr algn="just"/>
            <a:endParaRPr lang="en-IN" sz="2000" dirty="0"/>
          </a:p>
          <a:p>
            <a:pPr marL="0" indent="0" algn="just">
              <a:buNone/>
            </a:pPr>
            <a:endParaRPr lang="en-IN" sz="2000" dirty="0"/>
          </a:p>
          <a:p>
            <a:pPr algn="just"/>
            <a:r>
              <a:rPr lang="en-IN" sz="2000" dirty="0"/>
              <a:t>Classification technique eventually to map this tuple into an accurate class.</a:t>
            </a:r>
          </a:p>
          <a:p>
            <a:pPr algn="just"/>
            <a:endParaRPr lang="en-IN" sz="1800" dirty="0"/>
          </a:p>
          <a:p>
            <a:pPr algn="just"/>
            <a:endParaRPr lang="en-IN" sz="1800" dirty="0"/>
          </a:p>
          <a:p>
            <a:pPr marL="0" indent="0" algn="ctr">
              <a:buNone/>
            </a:pPr>
            <a:endParaRPr lang="en-IN" sz="1800" dirty="0"/>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20</a:t>
            </a:fld>
            <a:endParaRPr lang="en-IN" dirty="0">
              <a:solidFill>
                <a:srgbClr val="04617B">
                  <a:shade val="90000"/>
                </a:srgbClr>
              </a:solidFill>
            </a:endParaRPr>
          </a:p>
        </p:txBody>
      </p:sp>
      <p:graphicFrame>
        <p:nvGraphicFramePr>
          <p:cNvPr id="3" name="Table 2"/>
          <p:cNvGraphicFramePr>
            <a:graphicFrameLocks noGrp="1"/>
          </p:cNvGraphicFramePr>
          <p:nvPr/>
        </p:nvGraphicFramePr>
        <p:xfrm>
          <a:off x="3083080" y="4710435"/>
          <a:ext cx="6240990" cy="370840"/>
        </p:xfrm>
        <a:graphic>
          <a:graphicData uri="http://schemas.openxmlformats.org/drawingml/2006/table">
            <a:tbl>
              <a:tblPr firstRow="1" bandRow="1">
                <a:tableStyleId>{073A0DAA-6AF3-43AB-8588-CEC1D06C72B9}</a:tableStyleId>
              </a:tblPr>
              <a:tblGrid>
                <a:gridCol w="1248198">
                  <a:extLst>
                    <a:ext uri="{9D8B030D-6E8A-4147-A177-3AD203B41FA5}">
                      <a16:colId xmlns:a16="http://schemas.microsoft.com/office/drawing/2014/main" val="20000"/>
                    </a:ext>
                  </a:extLst>
                </a:gridCol>
                <a:gridCol w="1248198">
                  <a:extLst>
                    <a:ext uri="{9D8B030D-6E8A-4147-A177-3AD203B41FA5}">
                      <a16:colId xmlns:a16="http://schemas.microsoft.com/office/drawing/2014/main" val="20001"/>
                    </a:ext>
                  </a:extLst>
                </a:gridCol>
                <a:gridCol w="1248198">
                  <a:extLst>
                    <a:ext uri="{9D8B030D-6E8A-4147-A177-3AD203B41FA5}">
                      <a16:colId xmlns:a16="http://schemas.microsoft.com/office/drawing/2014/main" val="20002"/>
                    </a:ext>
                  </a:extLst>
                </a:gridCol>
                <a:gridCol w="1248198">
                  <a:extLst>
                    <a:ext uri="{9D8B030D-6E8A-4147-A177-3AD203B41FA5}">
                      <a16:colId xmlns:a16="http://schemas.microsoft.com/office/drawing/2014/main" val="20003"/>
                    </a:ext>
                  </a:extLst>
                </a:gridCol>
                <a:gridCol w="1248198">
                  <a:extLst>
                    <a:ext uri="{9D8B030D-6E8A-4147-A177-3AD203B41FA5}">
                      <a16:colId xmlns:a16="http://schemas.microsoft.com/office/drawing/2014/main" val="20004"/>
                    </a:ext>
                  </a:extLst>
                </a:gridCol>
              </a:tblGrid>
              <a:tr h="370840">
                <a:tc>
                  <a:txBody>
                    <a:bodyPr/>
                    <a:lstStyle/>
                    <a:p>
                      <a:pPr algn="ctr"/>
                      <a:r>
                        <a:rPr lang="en-US" dirty="0"/>
                        <a:t>Week Day</a:t>
                      </a:r>
                    </a:p>
                  </a:txBody>
                  <a:tcPr/>
                </a:tc>
                <a:tc>
                  <a:txBody>
                    <a:bodyPr/>
                    <a:lstStyle/>
                    <a:p>
                      <a:pPr algn="ctr"/>
                      <a:r>
                        <a:rPr lang="en-US" dirty="0"/>
                        <a:t>Winter</a:t>
                      </a:r>
                    </a:p>
                  </a:txBody>
                  <a:tcPr/>
                </a:tc>
                <a:tc>
                  <a:txBody>
                    <a:bodyPr/>
                    <a:lstStyle/>
                    <a:p>
                      <a:pPr algn="ctr"/>
                      <a:r>
                        <a:rPr lang="en-US" dirty="0"/>
                        <a:t>High</a:t>
                      </a:r>
                    </a:p>
                  </a:txBody>
                  <a:tcPr/>
                </a:tc>
                <a:tc>
                  <a:txBody>
                    <a:bodyPr/>
                    <a:lstStyle/>
                    <a:p>
                      <a:pPr algn="ctr"/>
                      <a:r>
                        <a:rPr lang="en-US" dirty="0"/>
                        <a:t>None</a:t>
                      </a:r>
                    </a:p>
                  </a:txBody>
                  <a:tcPr/>
                </a:tc>
                <a:tc>
                  <a:txBody>
                    <a:bodyPr/>
                    <a:lstStyle/>
                    <a:p>
                      <a:pPr algn="ctr"/>
                      <a:r>
                        <a:rPr lang="en-US" dirty="0"/>
                        <a:t>???</a:t>
                      </a:r>
                    </a:p>
                  </a:txBody>
                  <a:tcPr/>
                </a:tc>
                <a:extLst>
                  <a:ext uri="{0D108BD9-81ED-4DB2-BD59-A6C34878D82A}">
                    <a16:rowId xmlns:a16="http://schemas.microsoft.com/office/drawing/2014/main" val="10000"/>
                  </a:ext>
                </a:extLst>
              </a:tr>
            </a:tbl>
          </a:graphicData>
        </a:graphic>
      </p:graphicFrame>
      <p:sp>
        <p:nvSpPr>
          <p:cNvPr id="7" name="Footer Placeholder 6">
            <a:extLst>
              <a:ext uri="{FF2B5EF4-FFF2-40B4-BE49-F238E27FC236}">
                <a16:creationId xmlns:a16="http://schemas.microsoft.com/office/drawing/2014/main" id="{B273369B-0BA0-2645-B3AC-32AD307C5C62}"/>
              </a:ext>
            </a:extLst>
          </p:cNvPr>
          <p:cNvSpPr>
            <a:spLocks noGrp="1"/>
          </p:cNvSpPr>
          <p:nvPr>
            <p:ph type="ftr" sz="quarter" idx="11"/>
          </p:nvPr>
        </p:nvSpPr>
        <p:spPr/>
        <p:txBody>
          <a:bodyPr/>
          <a:lstStyle/>
          <a:p>
            <a:pPr algn="ctr"/>
            <a:r>
              <a:rPr lang="en-IN"/>
              <a:t>IIITS: Data Analytics</a:t>
            </a:r>
            <a:endParaRPr lang="en-IN" dirty="0"/>
          </a:p>
        </p:txBody>
      </p:sp>
    </p:spTree>
    <p:extLst>
      <p:ext uri="{BB962C8B-B14F-4D97-AF65-F5344CB8AC3E}">
        <p14:creationId xmlns:p14="http://schemas.microsoft.com/office/powerpoint/2010/main" val="28311322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5" y="260648"/>
            <a:ext cx="8425339" cy="1143000"/>
          </a:xfrm>
        </p:spPr>
        <p:txBody>
          <a:bodyPr>
            <a:normAutofit/>
          </a:bodyPr>
          <a:lstStyle/>
          <a:p>
            <a:pPr algn="l"/>
            <a:r>
              <a:rPr lang="en-US" sz="4000" dirty="0">
                <a:solidFill>
                  <a:srgbClr val="A50021"/>
                </a:solidFill>
                <a:latin typeface="Times New Roman" pitchFamily="18" charset="0"/>
                <a:cs typeface="Times New Roman" pitchFamily="18" charset="0"/>
              </a:rPr>
              <a:t>Bayesian Classifier</a:t>
            </a:r>
            <a:endParaRPr lang="en-IN" sz="4000" dirty="0">
              <a:solidFill>
                <a:srgbClr val="A50021"/>
              </a:solidFill>
              <a:latin typeface="Times New Roman" pitchFamily="18" charset="0"/>
              <a:cs typeface="Times New Roman" pitchFamily="18" charset="0"/>
            </a:endParaRPr>
          </a:p>
        </p:txBody>
      </p:sp>
      <p:sp>
        <p:nvSpPr>
          <p:cNvPr id="5" name="Content Placeholder 4"/>
          <p:cNvSpPr>
            <a:spLocks noGrp="1"/>
          </p:cNvSpPr>
          <p:nvPr>
            <p:ph idx="1"/>
          </p:nvPr>
        </p:nvSpPr>
        <p:spPr>
          <a:xfrm>
            <a:off x="1883334" y="1592580"/>
            <a:ext cx="8630202" cy="4732020"/>
          </a:xfrm>
        </p:spPr>
        <p:txBody>
          <a:bodyPr>
            <a:normAutofit/>
          </a:bodyPr>
          <a:lstStyle/>
          <a:p>
            <a:pPr marL="349250" indent="-295275" algn="just"/>
            <a:r>
              <a:rPr lang="en-US" sz="2000" dirty="0"/>
              <a:t>In many applications, the relationship between the attributes set and the class variable is </a:t>
            </a:r>
            <a:r>
              <a:rPr lang="en-US" sz="2000" dirty="0">
                <a:solidFill>
                  <a:srgbClr val="0B5ED7"/>
                </a:solidFill>
              </a:rPr>
              <a:t>non-deterministic</a:t>
            </a:r>
            <a:r>
              <a:rPr lang="en-US" sz="2000" dirty="0"/>
              <a:t>. </a:t>
            </a:r>
          </a:p>
          <a:p>
            <a:pPr marL="2543810" lvl="8" indent="-295275" algn="just"/>
            <a:endParaRPr lang="en-US" sz="800" dirty="0"/>
          </a:p>
          <a:p>
            <a:pPr marL="715010" lvl="1" indent="-295275" algn="just"/>
            <a:r>
              <a:rPr lang="en-US" sz="1800" dirty="0"/>
              <a:t>In other words, a test cannot be classified to a class label with certainty. </a:t>
            </a:r>
          </a:p>
          <a:p>
            <a:pPr marL="2543810" lvl="8" indent="-295275" algn="just"/>
            <a:endParaRPr lang="en-US" sz="800" dirty="0"/>
          </a:p>
          <a:p>
            <a:pPr marL="715010" lvl="1" indent="-295275" algn="just"/>
            <a:r>
              <a:rPr lang="en-US" sz="1800" dirty="0"/>
              <a:t>In such a situation, the classification can be achieved </a:t>
            </a:r>
            <a:r>
              <a:rPr lang="en-US" sz="1800" dirty="0">
                <a:solidFill>
                  <a:srgbClr val="0B5ED7"/>
                </a:solidFill>
              </a:rPr>
              <a:t>probabilistically</a:t>
            </a:r>
            <a:r>
              <a:rPr lang="en-US" sz="1800" dirty="0"/>
              <a:t>. </a:t>
            </a:r>
          </a:p>
          <a:p>
            <a:pPr marL="349250" indent="-295275" algn="just"/>
            <a:endParaRPr lang="en-US" sz="2000" dirty="0"/>
          </a:p>
          <a:p>
            <a:pPr marL="349250" indent="-295275" algn="just"/>
            <a:r>
              <a:rPr lang="en-US" sz="2000" dirty="0"/>
              <a:t>The Bayesian classifier is an approach for </a:t>
            </a:r>
            <a:r>
              <a:rPr lang="en-US" sz="2000" dirty="0">
                <a:solidFill>
                  <a:srgbClr val="0B5ED7"/>
                </a:solidFill>
              </a:rPr>
              <a:t>modelling probabilistic relationships</a:t>
            </a:r>
            <a:r>
              <a:rPr lang="en-US" sz="2000" dirty="0"/>
              <a:t> between the attribute set and the class variable. </a:t>
            </a:r>
          </a:p>
          <a:p>
            <a:pPr marL="2543810" lvl="8" indent="-295275" algn="just"/>
            <a:endParaRPr lang="en-US" sz="800" dirty="0"/>
          </a:p>
          <a:p>
            <a:pPr marL="349250" indent="-295275" algn="just"/>
            <a:r>
              <a:rPr lang="en-US" sz="2000" dirty="0"/>
              <a:t>More precisely, Bayesian classifier use </a:t>
            </a:r>
            <a:r>
              <a:rPr lang="en-US" sz="2000" dirty="0">
                <a:solidFill>
                  <a:srgbClr val="A50021"/>
                </a:solidFill>
              </a:rPr>
              <a:t>Bayes’ Theorem of Probability </a:t>
            </a:r>
            <a:r>
              <a:rPr lang="en-US" sz="2000" dirty="0"/>
              <a:t>for classification. </a:t>
            </a:r>
          </a:p>
          <a:p>
            <a:pPr marL="2543810" lvl="8" indent="-295275" algn="just"/>
            <a:endParaRPr lang="en-US" sz="800" dirty="0"/>
          </a:p>
          <a:p>
            <a:pPr marL="349250" indent="-295275" algn="just"/>
            <a:r>
              <a:rPr lang="en-US" sz="2000" dirty="0"/>
              <a:t>Before going to discuss the Bayesian classifier, we should have a quick look at the </a:t>
            </a:r>
            <a:r>
              <a:rPr lang="en-US" sz="2000" dirty="0">
                <a:solidFill>
                  <a:srgbClr val="0B5ED7"/>
                </a:solidFill>
              </a:rPr>
              <a:t>Theory of Probability </a:t>
            </a:r>
            <a:r>
              <a:rPr lang="en-US" sz="2000" dirty="0"/>
              <a:t>and then</a:t>
            </a:r>
            <a:r>
              <a:rPr lang="en-US" sz="2000" dirty="0">
                <a:solidFill>
                  <a:srgbClr val="0B5ED7"/>
                </a:solidFill>
              </a:rPr>
              <a:t> Bayes’ Theorem</a:t>
            </a:r>
            <a:r>
              <a:rPr lang="en-US" sz="2000" dirty="0"/>
              <a:t>. </a:t>
            </a:r>
            <a:endParaRPr lang="en-IN" sz="2000" dirty="0"/>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21</a:t>
            </a:fld>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2B275327-CF7E-4B4E-81E1-D0003D79624C}"/>
              </a:ext>
            </a:extLst>
          </p:cNvPr>
          <p:cNvSpPr>
            <a:spLocks noGrp="1"/>
          </p:cNvSpPr>
          <p:nvPr>
            <p:ph type="ftr" sz="quarter" idx="11"/>
          </p:nvPr>
        </p:nvSpPr>
        <p:spPr/>
        <p:txBody>
          <a:bodyPr/>
          <a:lstStyle/>
          <a:p>
            <a:pPr algn="ctr"/>
            <a:r>
              <a:rPr lang="en-IN"/>
              <a:t>IIITS: Data Analytics</a:t>
            </a:r>
            <a:endParaRPr lang="en-IN" dirty="0"/>
          </a:p>
        </p:txBody>
      </p:sp>
    </p:spTree>
    <p:extLst>
      <p:ext uri="{BB962C8B-B14F-4D97-AF65-F5344CB8AC3E}">
        <p14:creationId xmlns:p14="http://schemas.microsoft.com/office/powerpoint/2010/main" val="3884827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64836" y="3124201"/>
            <a:ext cx="8679180" cy="903514"/>
          </a:xfrm>
        </p:spPr>
        <p:txBody>
          <a:bodyPr>
            <a:normAutofit/>
          </a:bodyPr>
          <a:lstStyle/>
          <a:p>
            <a:pPr marL="0" indent="0" algn="ctr">
              <a:buNone/>
            </a:pPr>
            <a:r>
              <a:rPr lang="en-IN" sz="4200" dirty="0">
                <a:solidFill>
                  <a:srgbClr val="0B5ED7"/>
                </a:solidFill>
              </a:rPr>
              <a:t>Bayes’ Theorem of Probability</a:t>
            </a:r>
            <a:endParaRPr lang="en-US" sz="4200" dirty="0">
              <a:solidFill>
                <a:srgbClr val="0B5ED7"/>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22</a:t>
            </a:fld>
            <a:endParaRPr lang="en-IN" dirty="0">
              <a:solidFill>
                <a:srgbClr val="04617B">
                  <a:shade val="90000"/>
                </a:srgbClr>
              </a:solidFill>
            </a:endParaRPr>
          </a:p>
        </p:txBody>
      </p:sp>
      <p:sp>
        <p:nvSpPr>
          <p:cNvPr id="2" name="Footer Placeholder 1">
            <a:extLst>
              <a:ext uri="{FF2B5EF4-FFF2-40B4-BE49-F238E27FC236}">
                <a16:creationId xmlns:a16="http://schemas.microsoft.com/office/drawing/2014/main" id="{D3DB6AF4-5E87-904A-A949-562F85B25AA2}"/>
              </a:ext>
            </a:extLst>
          </p:cNvPr>
          <p:cNvSpPr>
            <a:spLocks noGrp="1"/>
          </p:cNvSpPr>
          <p:nvPr>
            <p:ph type="ftr" sz="quarter" idx="11"/>
          </p:nvPr>
        </p:nvSpPr>
        <p:spPr/>
        <p:txBody>
          <a:bodyPr/>
          <a:lstStyle/>
          <a:p>
            <a:pPr algn="ctr"/>
            <a:r>
              <a:rPr lang="en-IN"/>
              <a:t>IIITS: Data Analytics</a:t>
            </a:r>
            <a:endParaRPr lang="en-IN" dirty="0"/>
          </a:p>
        </p:txBody>
      </p:sp>
    </p:spTree>
    <p:extLst>
      <p:ext uri="{BB962C8B-B14F-4D97-AF65-F5344CB8AC3E}">
        <p14:creationId xmlns:p14="http://schemas.microsoft.com/office/powerpoint/2010/main" val="2380676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5" y="260648"/>
            <a:ext cx="8425339" cy="1143000"/>
          </a:xfrm>
        </p:spPr>
        <p:txBody>
          <a:bodyPr>
            <a:normAutofit/>
          </a:bodyPr>
          <a:lstStyle/>
          <a:p>
            <a:r>
              <a:rPr lang="en-US" sz="4000" dirty="0">
                <a:solidFill>
                  <a:srgbClr val="A50021"/>
                </a:solidFill>
                <a:latin typeface="Times New Roman" pitchFamily="18" charset="0"/>
                <a:cs typeface="Times New Roman" pitchFamily="18" charset="0"/>
              </a:rPr>
              <a:t>Simple Probability</a:t>
            </a:r>
            <a:endParaRPr lang="en-IN" sz="4000" dirty="0">
              <a:solidFill>
                <a:srgbClr val="A50021"/>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latin typeface="Times New Roman" panose="02020603050405020304" pitchFamily="18" charset="0"/>
                <a:cs typeface="Times New Roman" panose="02020603050405020304" pitchFamily="18" charset="0"/>
              </a:rPr>
              <a:pPr/>
              <a:t>23</a:t>
            </a:fld>
            <a:endParaRPr lang="en-IN" dirty="0">
              <a:solidFill>
                <a:srgbClr val="04617B">
                  <a:shade val="90000"/>
                </a:srgb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6" name="Rectangle 15"/>
              <p:cNvSpPr/>
              <p:nvPr/>
            </p:nvSpPr>
            <p:spPr>
              <a:xfrm>
                <a:off x="2299176" y="1783225"/>
                <a:ext cx="7734300" cy="2380140"/>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solidFill>
                    <a:prstClr val="black"/>
                  </a:solidFill>
                  <a:latin typeface="Times New Roman" panose="02020603050405020304" pitchFamily="18" charset="0"/>
                  <a:cs typeface="Times New Roman" panose="02020603050405020304" pitchFamily="18" charset="0"/>
                </a:endParaRPr>
              </a:p>
              <a:p>
                <a:pPr algn="just"/>
                <a:r>
                  <a:rPr lang="en-US" dirty="0">
                    <a:solidFill>
                      <a:prstClr val="black"/>
                    </a:solidFill>
                    <a:latin typeface="Times New Roman" panose="02020603050405020304" pitchFamily="18" charset="0"/>
                    <a:cs typeface="Times New Roman" panose="02020603050405020304" pitchFamily="18" charset="0"/>
                  </a:rPr>
                  <a:t>If there are </a:t>
                </a:r>
                <a:r>
                  <a:rPr lang="en-US" i="1" dirty="0">
                    <a:solidFill>
                      <a:prstClr val="black"/>
                    </a:solidFill>
                    <a:latin typeface="Times New Roman" panose="02020603050405020304" pitchFamily="18" charset="0"/>
                    <a:cs typeface="Times New Roman" panose="02020603050405020304" pitchFamily="18" charset="0"/>
                  </a:rPr>
                  <a:t>n</a:t>
                </a:r>
                <a:r>
                  <a:rPr lang="en-US" dirty="0">
                    <a:solidFill>
                      <a:prstClr val="black"/>
                    </a:solidFill>
                    <a:latin typeface="Times New Roman" panose="02020603050405020304" pitchFamily="18" charset="0"/>
                    <a:cs typeface="Times New Roman" panose="02020603050405020304" pitchFamily="18" charset="0"/>
                  </a:rPr>
                  <a:t> elementary events associated with a random experiment and </a:t>
                </a:r>
                <a:r>
                  <a:rPr lang="en-US" i="1" dirty="0">
                    <a:solidFill>
                      <a:prstClr val="black"/>
                    </a:solidFill>
                    <a:latin typeface="Times New Roman" panose="02020603050405020304" pitchFamily="18" charset="0"/>
                    <a:cs typeface="Times New Roman" panose="02020603050405020304" pitchFamily="18" charset="0"/>
                  </a:rPr>
                  <a:t>m</a:t>
                </a:r>
                <a:r>
                  <a:rPr lang="en-US" dirty="0">
                    <a:solidFill>
                      <a:prstClr val="black"/>
                    </a:solidFill>
                    <a:latin typeface="Times New Roman" panose="02020603050405020304" pitchFamily="18" charset="0"/>
                    <a:cs typeface="Times New Roman" panose="02020603050405020304" pitchFamily="18" charset="0"/>
                  </a:rPr>
                  <a:t> of </a:t>
                </a:r>
                <a:r>
                  <a:rPr lang="en-US" i="1" dirty="0">
                    <a:solidFill>
                      <a:prstClr val="black"/>
                    </a:solidFill>
                    <a:latin typeface="Times New Roman" panose="02020603050405020304" pitchFamily="18" charset="0"/>
                    <a:cs typeface="Times New Roman" panose="02020603050405020304" pitchFamily="18" charset="0"/>
                  </a:rPr>
                  <a:t>n</a:t>
                </a:r>
                <a:r>
                  <a:rPr lang="en-US" dirty="0">
                    <a:solidFill>
                      <a:prstClr val="black"/>
                    </a:solidFill>
                    <a:latin typeface="Times New Roman" panose="02020603050405020304" pitchFamily="18" charset="0"/>
                    <a:cs typeface="Times New Roman" panose="02020603050405020304" pitchFamily="18" charset="0"/>
                  </a:rPr>
                  <a:t> of them are favorable to an event </a:t>
                </a:r>
                <a:r>
                  <a:rPr lang="en-US" i="1" dirty="0">
                    <a:solidFill>
                      <a:prstClr val="black"/>
                    </a:solidFill>
                    <a:latin typeface="Times New Roman" panose="02020603050405020304" pitchFamily="18" charset="0"/>
                    <a:cs typeface="Times New Roman" panose="02020603050405020304" pitchFamily="18" charset="0"/>
                  </a:rPr>
                  <a:t>A</a:t>
                </a:r>
                <a:r>
                  <a:rPr lang="en-US" dirty="0">
                    <a:solidFill>
                      <a:prstClr val="black"/>
                    </a:solidFill>
                    <a:latin typeface="Times New Roman" panose="02020603050405020304" pitchFamily="18" charset="0"/>
                    <a:cs typeface="Times New Roman" panose="02020603050405020304" pitchFamily="18" charset="0"/>
                  </a:rPr>
                  <a:t>, then the probability of happening or occurrence of </a:t>
                </a:r>
                <a:r>
                  <a:rPr lang="en-US" i="1" dirty="0">
                    <a:solidFill>
                      <a:prstClr val="black"/>
                    </a:solidFill>
                    <a:latin typeface="Times New Roman" panose="02020603050405020304" pitchFamily="18" charset="0"/>
                    <a:cs typeface="Times New Roman" panose="02020603050405020304" pitchFamily="18" charset="0"/>
                  </a:rPr>
                  <a:t>A</a:t>
                </a:r>
                <a:r>
                  <a:rPr lang="en-US" dirty="0">
                    <a:solidFill>
                      <a:prstClr val="black"/>
                    </a:solidFill>
                    <a:latin typeface="Times New Roman" panose="02020603050405020304" pitchFamily="18" charset="0"/>
                    <a:cs typeface="Times New Roman" panose="02020603050405020304" pitchFamily="18" charset="0"/>
                  </a:rPr>
                  <a:t> is</a:t>
                </a:r>
              </a:p>
              <a:p>
                <a:pPr algn="just"/>
                <a14:m>
                  <m:oMathPara xmlns:m="http://schemas.openxmlformats.org/officeDocument/2006/math">
                    <m:oMathParaPr>
                      <m:jc m:val="centerGroup"/>
                    </m:oMathParaPr>
                    <m:oMath xmlns:m="http://schemas.openxmlformats.org/officeDocument/2006/math">
                      <m:r>
                        <a:rPr lang="en-IN" i="1">
                          <a:solidFill>
                            <a:srgbClr val="A50021"/>
                          </a:solidFill>
                          <a:latin typeface="Cambria Math" panose="02040503050406030204" pitchFamily="18" charset="0"/>
                        </a:rPr>
                        <m:t>𝑃</m:t>
                      </m:r>
                      <m:d>
                        <m:dPr>
                          <m:ctrlPr>
                            <a:rPr lang="en-IN" i="1">
                              <a:solidFill>
                                <a:srgbClr val="A50021"/>
                              </a:solidFill>
                              <a:latin typeface="Cambria Math" panose="02040503050406030204" pitchFamily="18" charset="0"/>
                            </a:rPr>
                          </m:ctrlPr>
                        </m:dPr>
                        <m:e>
                          <m:r>
                            <a:rPr lang="en-IN" i="1">
                              <a:solidFill>
                                <a:srgbClr val="A50021"/>
                              </a:solidFill>
                              <a:latin typeface="Cambria Math" panose="02040503050406030204" pitchFamily="18" charset="0"/>
                            </a:rPr>
                            <m:t>𝐴</m:t>
                          </m:r>
                        </m:e>
                      </m:d>
                      <m:r>
                        <a:rPr lang="en-IN" i="1">
                          <a:solidFill>
                            <a:srgbClr val="A50021"/>
                          </a:solidFill>
                          <a:latin typeface="Cambria Math" panose="02040503050406030204" pitchFamily="18" charset="0"/>
                        </a:rPr>
                        <m:t>=</m:t>
                      </m:r>
                      <m:f>
                        <m:fPr>
                          <m:ctrlPr>
                            <a:rPr lang="en-IN" i="1">
                              <a:solidFill>
                                <a:srgbClr val="A50021"/>
                              </a:solidFill>
                              <a:latin typeface="Cambria Math" panose="02040503050406030204" pitchFamily="18" charset="0"/>
                            </a:rPr>
                          </m:ctrlPr>
                        </m:fPr>
                        <m:num>
                          <m:r>
                            <a:rPr lang="en-IN" i="1">
                              <a:solidFill>
                                <a:srgbClr val="A50021"/>
                              </a:solidFill>
                              <a:latin typeface="Cambria Math" panose="02040503050406030204" pitchFamily="18" charset="0"/>
                            </a:rPr>
                            <m:t>𝑚</m:t>
                          </m:r>
                        </m:num>
                        <m:den>
                          <m:r>
                            <a:rPr lang="en-IN" i="1">
                              <a:solidFill>
                                <a:srgbClr val="A50021"/>
                              </a:solidFill>
                              <a:latin typeface="Cambria Math" panose="02040503050406030204" pitchFamily="18" charset="0"/>
                            </a:rPr>
                            <m:t>𝑛</m:t>
                          </m:r>
                        </m:den>
                      </m:f>
                    </m:oMath>
                  </m:oMathPara>
                </a14:m>
                <a:endParaRPr lang="en-IN" dirty="0">
                  <a:solidFill>
                    <a:srgbClr val="A50021"/>
                  </a:solidFill>
                  <a:latin typeface="Times New Roman" panose="02020603050405020304" pitchFamily="18" charset="0"/>
                  <a:cs typeface="Times New Roman" panose="02020603050405020304" pitchFamily="18" charset="0"/>
                </a:endParaRPr>
              </a:p>
            </p:txBody>
          </p:sp>
        </mc:Choice>
        <mc:Fallback xmlns="">
          <p:sp>
            <p:nvSpPr>
              <p:cNvPr id="16" name="Rectangle 15"/>
              <p:cNvSpPr>
                <a:spLocks noRot="1" noChangeAspect="1" noMove="1" noResize="1" noEditPoints="1" noAdjustHandles="1" noChangeArrowheads="1" noChangeShapeType="1" noTextEdit="1"/>
              </p:cNvSpPr>
              <p:nvPr/>
            </p:nvSpPr>
            <p:spPr>
              <a:xfrm>
                <a:off x="2299176" y="1783225"/>
                <a:ext cx="7734300" cy="2380140"/>
              </a:xfrm>
              <a:prstGeom prst="rect">
                <a:avLst/>
              </a:prstGeom>
              <a:blipFill>
                <a:blip r:embed="rId2"/>
                <a:stretch>
                  <a:fillRect/>
                </a:stretch>
              </a:blipFill>
              <a:effectLst>
                <a:glow rad="63500">
                  <a:schemeClr val="accent2">
                    <a:satMod val="175000"/>
                    <a:alpha val="40000"/>
                  </a:schemeClr>
                </a:glow>
              </a:effectLst>
            </p:spPr>
            <p:txBody>
              <a:bodyPr/>
              <a:lstStyle/>
              <a:p>
                <a:r>
                  <a:rPr lang="en-US">
                    <a:noFill/>
                  </a:rPr>
                  <a:t> </a:t>
                </a:r>
              </a:p>
            </p:txBody>
          </p:sp>
        </mc:Fallback>
      </mc:AlternateContent>
      <p:sp>
        <p:nvSpPr>
          <p:cNvPr id="17" name="Rounded Rectangle 16"/>
          <p:cNvSpPr/>
          <p:nvPr/>
        </p:nvSpPr>
        <p:spPr>
          <a:xfrm>
            <a:off x="2299176" y="1769380"/>
            <a:ext cx="7734300" cy="480060"/>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prstClr val="black"/>
                </a:solidFill>
                <a:latin typeface="Times New Roman" pitchFamily="18" charset="0"/>
                <a:cs typeface="Times New Roman" pitchFamily="18" charset="0"/>
              </a:rPr>
              <a:t>Definition 8.2: </a:t>
            </a:r>
            <a:r>
              <a:rPr lang="en-US" sz="2000" b="1" dirty="0">
                <a:solidFill>
                  <a:prstClr val="black"/>
                </a:solidFill>
                <a:latin typeface="Times New Roman" pitchFamily="18" charset="0"/>
                <a:cs typeface="Times New Roman" pitchFamily="18" charset="0"/>
              </a:rPr>
              <a:t>Simple Probability</a:t>
            </a:r>
            <a:endParaRPr lang="en-IN" sz="2000" b="1" dirty="0">
              <a:solidFill>
                <a:prstClr val="black"/>
              </a:solidFill>
              <a:latin typeface="Times New Roman" pitchFamily="18" charset="0"/>
              <a:cs typeface="Times New Roman" pitchFamily="18" charset="0"/>
            </a:endParaRPr>
          </a:p>
        </p:txBody>
      </p:sp>
      <p:sp>
        <p:nvSpPr>
          <p:cNvPr id="3" name="Footer Placeholder 2">
            <a:extLst>
              <a:ext uri="{FF2B5EF4-FFF2-40B4-BE49-F238E27FC236}">
                <a16:creationId xmlns:a16="http://schemas.microsoft.com/office/drawing/2014/main" id="{69D8381F-636C-A94D-BEEF-82EB981BA593}"/>
              </a:ext>
            </a:extLst>
          </p:cNvPr>
          <p:cNvSpPr>
            <a:spLocks noGrp="1"/>
          </p:cNvSpPr>
          <p:nvPr>
            <p:ph type="ftr" sz="quarter" idx="11"/>
          </p:nvPr>
        </p:nvSpPr>
        <p:spPr/>
        <p:txBody>
          <a:bodyPr/>
          <a:lstStyle/>
          <a:p>
            <a:pPr algn="ctr"/>
            <a:r>
              <a:rPr lang="en-IN"/>
              <a:t>IIITS: Data Analytics</a:t>
            </a:r>
            <a:endParaRPr lang="en-IN" dirty="0"/>
          </a:p>
        </p:txBody>
      </p:sp>
    </p:spTree>
    <p:extLst>
      <p:ext uri="{BB962C8B-B14F-4D97-AF65-F5344CB8AC3E}">
        <p14:creationId xmlns:p14="http://schemas.microsoft.com/office/powerpoint/2010/main" val="24376662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5" y="260648"/>
            <a:ext cx="8425339" cy="1143000"/>
          </a:xfrm>
        </p:spPr>
        <p:txBody>
          <a:bodyPr>
            <a:normAutofit/>
          </a:bodyPr>
          <a:lstStyle/>
          <a:p>
            <a:pPr algn="l"/>
            <a:r>
              <a:rPr lang="en-US" sz="4000" dirty="0">
                <a:solidFill>
                  <a:srgbClr val="A50021"/>
                </a:solidFill>
                <a:latin typeface="Times New Roman" pitchFamily="18" charset="0"/>
                <a:cs typeface="Times New Roman" pitchFamily="18" charset="0"/>
              </a:rPr>
              <a:t>Simple Probability</a:t>
            </a:r>
            <a:endParaRPr lang="en-IN" sz="4000" dirty="0">
              <a:solidFill>
                <a:srgbClr val="A50021"/>
              </a:solidFill>
              <a:latin typeface="Times New Roman" pitchFamily="18" charset="0"/>
              <a:cs typeface="Times New Roman" pitchFamily="18" charset="0"/>
            </a:endParaRPr>
          </a:p>
        </p:txBody>
      </p:sp>
      <p:sp>
        <p:nvSpPr>
          <p:cNvPr id="5" name="Content Placeholder 4"/>
          <p:cNvSpPr>
            <a:spLocks noGrp="1"/>
          </p:cNvSpPr>
          <p:nvPr>
            <p:ph idx="1"/>
          </p:nvPr>
        </p:nvSpPr>
        <p:spPr>
          <a:xfrm>
            <a:off x="1883334" y="1592580"/>
            <a:ext cx="8630202" cy="4732020"/>
          </a:xfrm>
        </p:spPr>
        <p:txBody>
          <a:bodyPr>
            <a:normAutofit/>
          </a:bodyPr>
          <a:lstStyle/>
          <a:p>
            <a:pPr marL="349250" indent="-295275" algn="just"/>
            <a:r>
              <a:rPr lang="en-US" sz="2000" dirty="0"/>
              <a:t>Suppose, A and B are any two events and </a:t>
            </a:r>
            <a:r>
              <a:rPr lang="en-US" sz="2000" i="1" dirty="0"/>
              <a:t>P(A)</a:t>
            </a:r>
            <a:r>
              <a:rPr lang="en-US" sz="2000" dirty="0"/>
              <a:t>, </a:t>
            </a:r>
            <a:r>
              <a:rPr lang="en-US" sz="2000" i="1" dirty="0"/>
              <a:t>P(B)</a:t>
            </a:r>
            <a:r>
              <a:rPr lang="en-US" sz="2000" dirty="0"/>
              <a:t> denote the probabilities that the events </a:t>
            </a:r>
            <a:r>
              <a:rPr lang="en-US" sz="2000" i="1" dirty="0"/>
              <a:t>A</a:t>
            </a:r>
            <a:r>
              <a:rPr lang="en-US" sz="2000" dirty="0"/>
              <a:t> and </a:t>
            </a:r>
            <a:r>
              <a:rPr lang="en-US" sz="2000" i="1" dirty="0"/>
              <a:t>B </a:t>
            </a:r>
            <a:r>
              <a:rPr lang="en-US" sz="2000" dirty="0"/>
              <a:t>will occur, respectively. </a:t>
            </a:r>
          </a:p>
          <a:p>
            <a:pPr marL="2543810" lvl="8" indent="-295275" algn="just"/>
            <a:endParaRPr lang="en-US" sz="800" dirty="0"/>
          </a:p>
          <a:p>
            <a:pPr marL="349250" indent="-295275" algn="just"/>
            <a:r>
              <a:rPr lang="en-US" sz="2000" b="1" dirty="0"/>
              <a:t>Mutually Exclusive Events: </a:t>
            </a:r>
            <a:r>
              <a:rPr lang="en-US" sz="2000" dirty="0"/>
              <a:t> </a:t>
            </a:r>
          </a:p>
          <a:p>
            <a:pPr marL="715010" lvl="1" indent="-295275" algn="just"/>
            <a:r>
              <a:rPr lang="en-US" sz="1800" dirty="0"/>
              <a:t>Two events are mutually exclusive, if the occurrence of one precludes the occurrence of the other.</a:t>
            </a:r>
          </a:p>
          <a:p>
            <a:pPr marL="53975" indent="0" algn="just">
              <a:buNone/>
            </a:pPr>
            <a:r>
              <a:rPr lang="en-US" sz="2000" b="1" dirty="0"/>
              <a:t>     	</a:t>
            </a:r>
            <a:r>
              <a:rPr lang="en-US" sz="2000" b="1" dirty="0">
                <a:solidFill>
                  <a:srgbClr val="0B5ED7"/>
                </a:solidFill>
              </a:rPr>
              <a:t>Example: </a:t>
            </a:r>
            <a:r>
              <a:rPr lang="en-US" sz="2000" dirty="0">
                <a:solidFill>
                  <a:srgbClr val="0B5ED7"/>
                </a:solidFill>
              </a:rPr>
              <a:t>Tossing a coin (two events)</a:t>
            </a:r>
          </a:p>
          <a:p>
            <a:pPr marL="53975" indent="0" algn="just">
              <a:buNone/>
            </a:pPr>
            <a:r>
              <a:rPr lang="en-US" sz="2000" dirty="0">
                <a:solidFill>
                  <a:srgbClr val="0B5ED7"/>
                </a:solidFill>
              </a:rPr>
              <a:t>	                   Tossing a </a:t>
            </a:r>
            <a:r>
              <a:rPr lang="en-US" sz="2000" dirty="0" err="1">
                <a:solidFill>
                  <a:srgbClr val="0B5ED7"/>
                </a:solidFill>
              </a:rPr>
              <a:t>ludo</a:t>
            </a:r>
            <a:r>
              <a:rPr lang="en-US" sz="2000" dirty="0">
                <a:solidFill>
                  <a:srgbClr val="0B5ED7"/>
                </a:solidFill>
              </a:rPr>
              <a:t> cube (Six events)</a:t>
            </a:r>
          </a:p>
          <a:p>
            <a:pPr marL="53975" indent="0" algn="just">
              <a:buNone/>
            </a:pPr>
            <a:endParaRPr lang="en-US" sz="2000" dirty="0"/>
          </a:p>
          <a:p>
            <a:pPr marL="396875" indent="-342900" algn="just">
              <a:buSzPct val="135000"/>
              <a:buBlip>
                <a:blip r:embed="rId2"/>
              </a:buBlip>
            </a:pPr>
            <a:r>
              <a:rPr lang="en-US" sz="2000" dirty="0"/>
              <a:t>Can you give an example, so that two events are not mutually exclusive?</a:t>
            </a:r>
          </a:p>
          <a:p>
            <a:pPr marL="53975" indent="0" algn="just">
              <a:buNone/>
            </a:pPr>
            <a:r>
              <a:rPr lang="en-US" sz="2000" dirty="0"/>
              <a:t>      </a:t>
            </a:r>
            <a:r>
              <a:rPr lang="en-US" sz="2000" b="1" dirty="0">
                <a:solidFill>
                  <a:schemeClr val="bg1">
                    <a:lumMod val="75000"/>
                  </a:schemeClr>
                </a:solidFill>
              </a:rPr>
              <a:t>Hint: Tossing two identical coins, Weather (sunny, foggy, warm)</a:t>
            </a:r>
          </a:p>
          <a:p>
            <a:pPr marL="396875" indent="-342900"/>
            <a:endParaRPr lang="en-US" sz="2000" dirty="0"/>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24</a:t>
            </a:fld>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F90487B5-119D-1E43-9EEF-D5A046D76E2A}"/>
              </a:ext>
            </a:extLst>
          </p:cNvPr>
          <p:cNvSpPr>
            <a:spLocks noGrp="1"/>
          </p:cNvSpPr>
          <p:nvPr>
            <p:ph type="ftr" sz="quarter" idx="11"/>
          </p:nvPr>
        </p:nvSpPr>
        <p:spPr/>
        <p:txBody>
          <a:bodyPr/>
          <a:lstStyle/>
          <a:p>
            <a:pPr algn="ctr"/>
            <a:r>
              <a:rPr lang="en-IN"/>
              <a:t>IIITS: Data Analytics</a:t>
            </a:r>
            <a:endParaRPr lang="en-IN" dirty="0"/>
          </a:p>
        </p:txBody>
      </p:sp>
    </p:spTree>
    <p:extLst>
      <p:ext uri="{BB962C8B-B14F-4D97-AF65-F5344CB8AC3E}">
        <p14:creationId xmlns:p14="http://schemas.microsoft.com/office/powerpoint/2010/main" val="863062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5" y="260648"/>
            <a:ext cx="8425339" cy="1143000"/>
          </a:xfrm>
        </p:spPr>
        <p:txBody>
          <a:bodyPr>
            <a:normAutofit/>
          </a:bodyPr>
          <a:lstStyle/>
          <a:p>
            <a:pPr algn="l"/>
            <a:r>
              <a:rPr lang="en-US" sz="4000" dirty="0">
                <a:solidFill>
                  <a:srgbClr val="A50021"/>
                </a:solidFill>
                <a:latin typeface="Times New Roman" pitchFamily="18" charset="0"/>
                <a:cs typeface="Times New Roman" pitchFamily="18" charset="0"/>
              </a:rPr>
              <a:t>Simple Probability</a:t>
            </a:r>
            <a:endParaRPr lang="en-IN" sz="4000" dirty="0">
              <a:solidFill>
                <a:srgbClr val="A50021"/>
              </a:solidFill>
              <a:latin typeface="Times New Roman" pitchFamily="18" charset="0"/>
              <a:cs typeface="Times New Roman" pitchFamily="18" charset="0"/>
            </a:endParaRPr>
          </a:p>
        </p:txBody>
      </p:sp>
      <p:sp>
        <p:nvSpPr>
          <p:cNvPr id="5" name="Content Placeholder 4"/>
          <p:cNvSpPr>
            <a:spLocks noGrp="1"/>
          </p:cNvSpPr>
          <p:nvPr>
            <p:ph idx="1"/>
          </p:nvPr>
        </p:nvSpPr>
        <p:spPr>
          <a:xfrm>
            <a:off x="1883334" y="1592580"/>
            <a:ext cx="8630202" cy="4732020"/>
          </a:xfrm>
        </p:spPr>
        <p:txBody>
          <a:bodyPr>
            <a:normAutofit/>
          </a:bodyPr>
          <a:lstStyle/>
          <a:p>
            <a:pPr marL="349250" indent="-295275" algn="just"/>
            <a:r>
              <a:rPr lang="en-US" sz="2000" b="1" dirty="0"/>
              <a:t>Independent events:</a:t>
            </a:r>
            <a:r>
              <a:rPr lang="en-US" sz="2000" dirty="0"/>
              <a:t> Two events are independent if occurrences of one does not alter the occurrence of other.</a:t>
            </a:r>
          </a:p>
          <a:p>
            <a:pPr marL="2269490" lvl="7" indent="-295275" algn="just"/>
            <a:endParaRPr lang="en-US" sz="1000" dirty="0"/>
          </a:p>
          <a:p>
            <a:pPr marL="53975" indent="0" algn="just">
              <a:buNone/>
            </a:pPr>
            <a:r>
              <a:rPr lang="en-US" sz="2000" b="1" dirty="0">
                <a:solidFill>
                  <a:srgbClr val="0B5ED7"/>
                </a:solidFill>
              </a:rPr>
              <a:t>     Example:	</a:t>
            </a:r>
            <a:r>
              <a:rPr lang="en-US" sz="2000" dirty="0">
                <a:solidFill>
                  <a:srgbClr val="0B5ED7"/>
                </a:solidFill>
              </a:rPr>
              <a:t>Tossing both coin and </a:t>
            </a:r>
            <a:r>
              <a:rPr lang="en-US" sz="2000" dirty="0" err="1">
                <a:solidFill>
                  <a:srgbClr val="0B5ED7"/>
                </a:solidFill>
              </a:rPr>
              <a:t>ludo</a:t>
            </a:r>
            <a:r>
              <a:rPr lang="en-US" sz="2000" dirty="0">
                <a:solidFill>
                  <a:srgbClr val="0B5ED7"/>
                </a:solidFill>
              </a:rPr>
              <a:t> cube together. </a:t>
            </a:r>
          </a:p>
          <a:p>
            <a:pPr marL="53975" indent="0" algn="just">
              <a:buNone/>
            </a:pPr>
            <a:r>
              <a:rPr lang="en-US" sz="2000" dirty="0">
                <a:solidFill>
                  <a:srgbClr val="0B5ED7"/>
                </a:solidFill>
              </a:rPr>
              <a:t>      		(How many events are here?)</a:t>
            </a:r>
          </a:p>
          <a:p>
            <a:pPr marL="53975" indent="0" algn="just">
              <a:buNone/>
            </a:pPr>
            <a:endParaRPr lang="en-US" sz="2000" dirty="0">
              <a:solidFill>
                <a:srgbClr val="0B5ED7"/>
              </a:solidFill>
            </a:endParaRPr>
          </a:p>
          <a:p>
            <a:pPr marL="396875" indent="-342900" algn="just">
              <a:buSzPct val="129000"/>
              <a:buBlip>
                <a:blip r:embed="rId2"/>
              </a:buBlip>
            </a:pPr>
            <a:r>
              <a:rPr lang="en-US" sz="2000" dirty="0"/>
              <a:t>Can you give an example, where an event is dependent on one or more other events(s)?</a:t>
            </a:r>
          </a:p>
          <a:p>
            <a:pPr marL="53975" indent="0" algn="just">
              <a:buSzPct val="129000"/>
              <a:buNone/>
            </a:pPr>
            <a:r>
              <a:rPr lang="en-US" sz="2000" dirty="0"/>
              <a:t>      </a:t>
            </a:r>
            <a:r>
              <a:rPr lang="en-US" sz="2000" b="1" dirty="0">
                <a:solidFill>
                  <a:schemeClr val="bg1">
                    <a:lumMod val="75000"/>
                  </a:schemeClr>
                </a:solidFill>
              </a:rPr>
              <a:t>Hint: </a:t>
            </a:r>
            <a:r>
              <a:rPr lang="en-US" sz="2000" dirty="0">
                <a:solidFill>
                  <a:schemeClr val="bg1">
                    <a:lumMod val="75000"/>
                  </a:schemeClr>
                </a:solidFill>
              </a:rPr>
              <a:t> Receiving a message (A) through a communication channel (B) </a:t>
            </a:r>
          </a:p>
          <a:p>
            <a:pPr marL="53975" indent="0" algn="just">
              <a:buSzPct val="129000"/>
              <a:buNone/>
            </a:pPr>
            <a:r>
              <a:rPr lang="en-US" sz="2000" dirty="0">
                <a:solidFill>
                  <a:schemeClr val="bg1">
                    <a:lumMod val="75000"/>
                  </a:schemeClr>
                </a:solidFill>
              </a:rPr>
              <a:t>      over a computer (C), rain and train.</a:t>
            </a: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25</a:t>
            </a:fld>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C2AC1BAB-0B5D-184D-935E-C99943657A96}"/>
              </a:ext>
            </a:extLst>
          </p:cNvPr>
          <p:cNvSpPr>
            <a:spLocks noGrp="1"/>
          </p:cNvSpPr>
          <p:nvPr>
            <p:ph type="ftr" sz="quarter" idx="11"/>
          </p:nvPr>
        </p:nvSpPr>
        <p:spPr/>
        <p:txBody>
          <a:bodyPr/>
          <a:lstStyle/>
          <a:p>
            <a:pPr algn="ctr"/>
            <a:r>
              <a:rPr lang="en-IN"/>
              <a:t>IIITS: Data Analytics</a:t>
            </a:r>
            <a:endParaRPr lang="en-IN" dirty="0"/>
          </a:p>
        </p:txBody>
      </p:sp>
    </p:spTree>
    <p:extLst>
      <p:ext uri="{BB962C8B-B14F-4D97-AF65-F5344CB8AC3E}">
        <p14:creationId xmlns:p14="http://schemas.microsoft.com/office/powerpoint/2010/main" val="27686070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5" y="260648"/>
            <a:ext cx="8425339" cy="1143000"/>
          </a:xfrm>
        </p:spPr>
        <p:txBody>
          <a:bodyPr>
            <a:normAutofit/>
          </a:bodyPr>
          <a:lstStyle/>
          <a:p>
            <a:r>
              <a:rPr lang="en-US" sz="4000" dirty="0">
                <a:solidFill>
                  <a:srgbClr val="A50021"/>
                </a:solidFill>
                <a:latin typeface="Times New Roman" pitchFamily="18" charset="0"/>
                <a:cs typeface="Times New Roman" pitchFamily="18" charset="0"/>
              </a:rPr>
              <a:t>Joint Probability</a:t>
            </a:r>
            <a:endParaRPr lang="en-IN" sz="4000" dirty="0">
              <a:solidFill>
                <a:srgbClr val="A50021"/>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latin typeface="Times New Roman" panose="02020603050405020304" pitchFamily="18" charset="0"/>
                <a:cs typeface="Times New Roman" panose="02020603050405020304" pitchFamily="18" charset="0"/>
              </a:rPr>
              <a:pPr/>
              <a:t>26</a:t>
            </a:fld>
            <a:endParaRPr lang="en-IN" dirty="0">
              <a:solidFill>
                <a:srgbClr val="04617B">
                  <a:shade val="90000"/>
                </a:srgb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6" name="Rectangle 15"/>
              <p:cNvSpPr/>
              <p:nvPr/>
            </p:nvSpPr>
            <p:spPr>
              <a:xfrm>
                <a:off x="2299176" y="1783224"/>
                <a:ext cx="7734300" cy="3634596"/>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solidFill>
                    <a:prstClr val="black"/>
                  </a:solidFill>
                  <a:latin typeface="Times New Roman" panose="02020603050405020304" pitchFamily="18" charset="0"/>
                  <a:cs typeface="Times New Roman" panose="02020603050405020304" pitchFamily="18" charset="0"/>
                </a:endParaRPr>
              </a:p>
              <a:p>
                <a:pPr algn="just"/>
                <a:endParaRPr lang="en-US" dirty="0">
                  <a:solidFill>
                    <a:prstClr val="black"/>
                  </a:solidFill>
                  <a:latin typeface="Times New Roman" panose="02020603050405020304" pitchFamily="18" charset="0"/>
                  <a:cs typeface="Times New Roman" panose="02020603050405020304" pitchFamily="18" charset="0"/>
                </a:endParaRPr>
              </a:p>
              <a:p>
                <a:pPr algn="just"/>
                <a:r>
                  <a:rPr lang="en-US" dirty="0">
                    <a:solidFill>
                      <a:prstClr val="black"/>
                    </a:solidFill>
                    <a:latin typeface="Times New Roman" panose="02020603050405020304" pitchFamily="18" charset="0"/>
                    <a:cs typeface="Times New Roman" panose="02020603050405020304" pitchFamily="18" charset="0"/>
                  </a:rPr>
                  <a:t>If </a:t>
                </a:r>
                <a:r>
                  <a:rPr lang="en-US" i="1" dirty="0">
                    <a:solidFill>
                      <a:prstClr val="black"/>
                    </a:solidFill>
                    <a:latin typeface="Times New Roman" panose="02020603050405020304" pitchFamily="18" charset="0"/>
                    <a:cs typeface="Times New Roman" panose="02020603050405020304" pitchFamily="18" charset="0"/>
                  </a:rPr>
                  <a:t>P(A)</a:t>
                </a:r>
                <a:r>
                  <a:rPr lang="en-US" dirty="0">
                    <a:solidFill>
                      <a:prstClr val="black"/>
                    </a:solidFill>
                    <a:latin typeface="Times New Roman" panose="02020603050405020304" pitchFamily="18" charset="0"/>
                    <a:cs typeface="Times New Roman" panose="02020603050405020304" pitchFamily="18" charset="0"/>
                  </a:rPr>
                  <a:t> and </a:t>
                </a:r>
                <a:r>
                  <a:rPr lang="en-US" i="1" dirty="0">
                    <a:solidFill>
                      <a:prstClr val="black"/>
                    </a:solidFill>
                    <a:latin typeface="Times New Roman" panose="02020603050405020304" pitchFamily="18" charset="0"/>
                    <a:cs typeface="Times New Roman" panose="02020603050405020304" pitchFamily="18" charset="0"/>
                  </a:rPr>
                  <a:t>P(B)</a:t>
                </a:r>
                <a:r>
                  <a:rPr lang="en-US" dirty="0">
                    <a:solidFill>
                      <a:prstClr val="black"/>
                    </a:solidFill>
                    <a:latin typeface="Times New Roman" panose="02020603050405020304" pitchFamily="18" charset="0"/>
                    <a:cs typeface="Times New Roman" panose="02020603050405020304" pitchFamily="18" charset="0"/>
                  </a:rPr>
                  <a:t> are the probability of two events, then</a:t>
                </a:r>
              </a:p>
              <a:p>
                <a:pPr algn="just"/>
                <a:endParaRPr lang="en-US" dirty="0">
                  <a:solidFill>
                    <a:prstClr val="black"/>
                  </a:solidFill>
                  <a:latin typeface="Times New Roman" panose="020206030504050203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a:rPr lang="en-IN" i="1" dirty="0">
                          <a:solidFill>
                            <a:schemeClr val="tx1"/>
                          </a:solidFill>
                          <a:latin typeface="Cambria Math" panose="02040503050406030204" pitchFamily="18" charset="0"/>
                        </a:rPr>
                        <m:t>𝑃</m:t>
                      </m:r>
                      <m:d>
                        <m:dPr>
                          <m:ctrlPr>
                            <a:rPr lang="en-IN" i="1" dirty="0">
                              <a:solidFill>
                                <a:schemeClr val="tx1"/>
                              </a:solidFill>
                              <a:latin typeface="Cambria Math" panose="02040503050406030204" pitchFamily="18" charset="0"/>
                            </a:rPr>
                          </m:ctrlPr>
                        </m:dPr>
                        <m:e>
                          <m:r>
                            <a:rPr lang="en-IN" i="1" dirty="0">
                              <a:solidFill>
                                <a:schemeClr val="tx1"/>
                              </a:solidFill>
                              <a:latin typeface="Cambria Math" panose="02040503050406030204" pitchFamily="18" charset="0"/>
                            </a:rPr>
                            <m:t>𝐴</m:t>
                          </m:r>
                          <m:r>
                            <a:rPr lang="en-IN" i="1" dirty="0">
                              <a:solidFill>
                                <a:schemeClr val="tx1"/>
                              </a:solidFill>
                              <a:latin typeface="Cambria Math" panose="02040503050406030204" pitchFamily="18" charset="0"/>
                              <a:ea typeface="Cambria Math" panose="02040503050406030204" pitchFamily="18" charset="0"/>
                            </a:rPr>
                            <m:t>∪</m:t>
                          </m:r>
                          <m:r>
                            <a:rPr lang="en-IN" i="1" dirty="0">
                              <a:solidFill>
                                <a:schemeClr val="tx1"/>
                              </a:solidFill>
                              <a:latin typeface="Cambria Math" panose="02040503050406030204" pitchFamily="18" charset="0"/>
                              <a:ea typeface="Cambria Math" panose="02040503050406030204" pitchFamily="18" charset="0"/>
                            </a:rPr>
                            <m:t>𝐵</m:t>
                          </m:r>
                        </m:e>
                      </m:d>
                      <m:r>
                        <a:rPr lang="en-IN" i="1" dirty="0">
                          <a:solidFill>
                            <a:schemeClr val="tx1"/>
                          </a:solidFill>
                          <a:latin typeface="Cambria Math" panose="02040503050406030204" pitchFamily="18" charset="0"/>
                        </a:rPr>
                        <m:t>=</m:t>
                      </m:r>
                      <m:r>
                        <a:rPr lang="en-IN" i="1" dirty="0">
                          <a:solidFill>
                            <a:schemeClr val="tx1"/>
                          </a:solidFill>
                          <a:latin typeface="Cambria Math" panose="02040503050406030204" pitchFamily="18" charset="0"/>
                        </a:rPr>
                        <m:t>𝑃</m:t>
                      </m:r>
                      <m:d>
                        <m:dPr>
                          <m:ctrlPr>
                            <a:rPr lang="en-IN" i="1" dirty="0">
                              <a:solidFill>
                                <a:schemeClr val="tx1"/>
                              </a:solidFill>
                              <a:latin typeface="Cambria Math" panose="02040503050406030204" pitchFamily="18" charset="0"/>
                            </a:rPr>
                          </m:ctrlPr>
                        </m:dPr>
                        <m:e>
                          <m:r>
                            <a:rPr lang="en-IN" i="1" dirty="0">
                              <a:solidFill>
                                <a:schemeClr val="tx1"/>
                              </a:solidFill>
                              <a:latin typeface="Cambria Math" panose="02040503050406030204" pitchFamily="18" charset="0"/>
                            </a:rPr>
                            <m:t>𝐴</m:t>
                          </m:r>
                        </m:e>
                      </m:d>
                      <m:r>
                        <a:rPr lang="en-IN" i="1" dirty="0">
                          <a:solidFill>
                            <a:schemeClr val="tx1"/>
                          </a:solidFill>
                          <a:latin typeface="Cambria Math" panose="02040503050406030204" pitchFamily="18" charset="0"/>
                        </a:rPr>
                        <m:t>+</m:t>
                      </m:r>
                      <m:r>
                        <a:rPr lang="en-IN" i="1" dirty="0">
                          <a:solidFill>
                            <a:schemeClr val="tx1"/>
                          </a:solidFill>
                          <a:latin typeface="Cambria Math" panose="02040503050406030204" pitchFamily="18" charset="0"/>
                        </a:rPr>
                        <m:t>𝑃</m:t>
                      </m:r>
                      <m:d>
                        <m:dPr>
                          <m:ctrlPr>
                            <a:rPr lang="en-IN" i="1" dirty="0">
                              <a:solidFill>
                                <a:schemeClr val="tx1"/>
                              </a:solidFill>
                              <a:latin typeface="Cambria Math" panose="02040503050406030204" pitchFamily="18" charset="0"/>
                            </a:rPr>
                          </m:ctrlPr>
                        </m:dPr>
                        <m:e>
                          <m:r>
                            <a:rPr lang="en-IN" i="1" dirty="0">
                              <a:solidFill>
                                <a:schemeClr val="tx1"/>
                              </a:solidFill>
                              <a:latin typeface="Cambria Math" panose="02040503050406030204" pitchFamily="18" charset="0"/>
                            </a:rPr>
                            <m:t>𝐵</m:t>
                          </m:r>
                        </m:e>
                      </m:d>
                      <m:r>
                        <a:rPr lang="en-IN" i="1" dirty="0">
                          <a:solidFill>
                            <a:schemeClr val="tx1"/>
                          </a:solidFill>
                          <a:latin typeface="Cambria Math" panose="02040503050406030204" pitchFamily="18" charset="0"/>
                        </a:rPr>
                        <m:t>−</m:t>
                      </m:r>
                      <m:r>
                        <a:rPr lang="en-IN" i="1" dirty="0">
                          <a:solidFill>
                            <a:schemeClr val="tx1"/>
                          </a:solidFill>
                          <a:latin typeface="Cambria Math" panose="02040503050406030204" pitchFamily="18" charset="0"/>
                        </a:rPr>
                        <m:t>𝑃</m:t>
                      </m:r>
                      <m:d>
                        <m:dPr>
                          <m:ctrlPr>
                            <a:rPr lang="en-IN" i="1" dirty="0">
                              <a:solidFill>
                                <a:schemeClr val="tx1"/>
                              </a:solidFill>
                              <a:latin typeface="Cambria Math" panose="02040503050406030204" pitchFamily="18" charset="0"/>
                            </a:rPr>
                          </m:ctrlPr>
                        </m:dPr>
                        <m:e>
                          <m:r>
                            <a:rPr lang="en-IN" i="1" dirty="0">
                              <a:solidFill>
                                <a:schemeClr val="tx1"/>
                              </a:solidFill>
                              <a:latin typeface="Cambria Math" panose="02040503050406030204" pitchFamily="18" charset="0"/>
                            </a:rPr>
                            <m:t>𝐴</m:t>
                          </m:r>
                          <m:r>
                            <a:rPr lang="en-IN" i="1" dirty="0">
                              <a:solidFill>
                                <a:schemeClr val="tx1"/>
                              </a:solidFill>
                              <a:latin typeface="Cambria Math" panose="02040503050406030204" pitchFamily="18" charset="0"/>
                              <a:ea typeface="Cambria Math" panose="02040503050406030204" pitchFamily="18" charset="0"/>
                            </a:rPr>
                            <m:t>∩</m:t>
                          </m:r>
                          <m:r>
                            <a:rPr lang="en-IN" i="1" dirty="0">
                              <a:solidFill>
                                <a:schemeClr val="tx1"/>
                              </a:solidFill>
                              <a:latin typeface="Cambria Math" panose="02040503050406030204" pitchFamily="18" charset="0"/>
                              <a:ea typeface="Cambria Math" panose="02040503050406030204" pitchFamily="18" charset="0"/>
                            </a:rPr>
                            <m:t>𝐵</m:t>
                          </m:r>
                        </m:e>
                      </m:d>
                    </m:oMath>
                  </m:oMathPara>
                </a14:m>
                <a:endParaRPr lang="en-US" dirty="0">
                  <a:solidFill>
                    <a:schemeClr val="tx1"/>
                  </a:solidFill>
                  <a:latin typeface="Times New Roman" panose="02020603050405020304" pitchFamily="18" charset="0"/>
                  <a:cs typeface="Times New Roman" panose="02020603050405020304" pitchFamily="18" charset="0"/>
                </a:endParaRPr>
              </a:p>
              <a:p>
                <a:pPr algn="ctr"/>
                <a:endParaRPr lang="en-US" dirty="0">
                  <a:solidFill>
                    <a:schemeClr val="tx1"/>
                  </a:solidFill>
                  <a:latin typeface="Times New Roman" panose="02020603050405020304" pitchFamily="18" charset="0"/>
                  <a:cs typeface="Times New Roman" panose="02020603050405020304" pitchFamily="18" charset="0"/>
                </a:endParaRPr>
              </a:p>
              <a:p>
                <a:r>
                  <a:rPr lang="en-IN" dirty="0">
                    <a:solidFill>
                      <a:srgbClr val="0B5ED7"/>
                    </a:solidFill>
                    <a:latin typeface="Times New Roman" panose="02020603050405020304" pitchFamily="18" charset="0"/>
                    <a:cs typeface="Times New Roman" panose="02020603050405020304" pitchFamily="18" charset="0"/>
                  </a:rPr>
                  <a:t>If </a:t>
                </a:r>
                <a:r>
                  <a:rPr lang="en-IN" i="1" dirty="0">
                    <a:solidFill>
                      <a:srgbClr val="0B5ED7"/>
                    </a:solidFill>
                    <a:latin typeface="Times New Roman" panose="02020603050405020304" pitchFamily="18" charset="0"/>
                    <a:cs typeface="Times New Roman" panose="02020603050405020304" pitchFamily="18" charset="0"/>
                  </a:rPr>
                  <a:t>A</a:t>
                </a:r>
                <a:r>
                  <a:rPr lang="en-IN" dirty="0">
                    <a:solidFill>
                      <a:srgbClr val="0B5ED7"/>
                    </a:solidFill>
                    <a:latin typeface="Times New Roman" panose="02020603050405020304" pitchFamily="18" charset="0"/>
                    <a:cs typeface="Times New Roman" panose="02020603050405020304" pitchFamily="18" charset="0"/>
                  </a:rPr>
                  <a:t> and </a:t>
                </a:r>
                <a:r>
                  <a:rPr lang="en-IN" i="1" dirty="0">
                    <a:solidFill>
                      <a:srgbClr val="0B5ED7"/>
                    </a:solidFill>
                    <a:latin typeface="Times New Roman" panose="02020603050405020304" pitchFamily="18" charset="0"/>
                    <a:cs typeface="Times New Roman" panose="02020603050405020304" pitchFamily="18" charset="0"/>
                  </a:rPr>
                  <a:t>B</a:t>
                </a:r>
                <a:r>
                  <a:rPr lang="en-IN" dirty="0">
                    <a:solidFill>
                      <a:srgbClr val="0B5ED7"/>
                    </a:solidFill>
                    <a:latin typeface="Times New Roman" panose="02020603050405020304" pitchFamily="18" charset="0"/>
                    <a:cs typeface="Times New Roman" panose="02020603050405020304" pitchFamily="18" charset="0"/>
                  </a:rPr>
                  <a:t> are mutually exclusive, then </a:t>
                </a:r>
                <a14:m>
                  <m:oMath xmlns:m="http://schemas.openxmlformats.org/officeDocument/2006/math">
                    <m:r>
                      <a:rPr lang="en-IN" i="1" dirty="0">
                        <a:solidFill>
                          <a:srgbClr val="0B5ED7"/>
                        </a:solidFill>
                        <a:latin typeface="Cambria Math" panose="02040503050406030204" pitchFamily="18" charset="0"/>
                      </a:rPr>
                      <m:t>𝑃</m:t>
                    </m:r>
                    <m:d>
                      <m:dPr>
                        <m:ctrlPr>
                          <a:rPr lang="en-IN" i="1" dirty="0">
                            <a:solidFill>
                              <a:srgbClr val="0B5ED7"/>
                            </a:solidFill>
                            <a:latin typeface="Cambria Math" panose="02040503050406030204" pitchFamily="18" charset="0"/>
                          </a:rPr>
                        </m:ctrlPr>
                      </m:dPr>
                      <m:e>
                        <m:r>
                          <a:rPr lang="en-IN" i="1" dirty="0">
                            <a:solidFill>
                              <a:srgbClr val="0B5ED7"/>
                            </a:solidFill>
                            <a:latin typeface="Cambria Math" panose="02040503050406030204" pitchFamily="18" charset="0"/>
                          </a:rPr>
                          <m:t>𝐴</m:t>
                        </m:r>
                        <m:r>
                          <a:rPr lang="en-IN" i="1" dirty="0">
                            <a:solidFill>
                              <a:srgbClr val="0B5ED7"/>
                            </a:solidFill>
                            <a:latin typeface="Cambria Math" panose="02040503050406030204" pitchFamily="18" charset="0"/>
                            <a:ea typeface="Cambria Math" panose="02040503050406030204" pitchFamily="18" charset="0"/>
                          </a:rPr>
                          <m:t>∩</m:t>
                        </m:r>
                        <m:r>
                          <a:rPr lang="en-IN" i="1" dirty="0">
                            <a:solidFill>
                              <a:srgbClr val="0B5ED7"/>
                            </a:solidFill>
                            <a:latin typeface="Cambria Math" panose="02040503050406030204" pitchFamily="18" charset="0"/>
                            <a:ea typeface="Cambria Math" panose="02040503050406030204" pitchFamily="18" charset="0"/>
                          </a:rPr>
                          <m:t>𝐵</m:t>
                        </m:r>
                      </m:e>
                    </m:d>
                    <m:r>
                      <a:rPr lang="en-IN" i="1" dirty="0">
                        <a:solidFill>
                          <a:srgbClr val="0B5ED7"/>
                        </a:solidFill>
                        <a:latin typeface="Cambria Math" panose="02040503050406030204" pitchFamily="18" charset="0"/>
                      </a:rPr>
                      <m:t>=0</m:t>
                    </m:r>
                  </m:oMath>
                </a14:m>
                <a:endParaRPr lang="en-US" dirty="0">
                  <a:solidFill>
                    <a:srgbClr val="0B5ED7"/>
                  </a:solidFill>
                  <a:latin typeface="Cambria Math"/>
                </a:endParaRPr>
              </a:p>
              <a:p>
                <a:r>
                  <a:rPr lang="en-IN" dirty="0">
                    <a:solidFill>
                      <a:srgbClr val="0B5ED7"/>
                    </a:solidFill>
                    <a:latin typeface="Times New Roman" panose="02020603050405020304" pitchFamily="18" charset="0"/>
                    <a:cs typeface="Times New Roman" panose="02020603050405020304" pitchFamily="18" charset="0"/>
                  </a:rPr>
                  <a:t>If </a:t>
                </a:r>
                <a:r>
                  <a:rPr lang="en-IN" i="1" dirty="0">
                    <a:solidFill>
                      <a:srgbClr val="0B5ED7"/>
                    </a:solidFill>
                    <a:latin typeface="Times New Roman" panose="02020603050405020304" pitchFamily="18" charset="0"/>
                    <a:cs typeface="Times New Roman" panose="02020603050405020304" pitchFamily="18" charset="0"/>
                  </a:rPr>
                  <a:t>A</a:t>
                </a:r>
                <a:r>
                  <a:rPr lang="en-IN" dirty="0">
                    <a:solidFill>
                      <a:srgbClr val="0B5ED7"/>
                    </a:solidFill>
                    <a:latin typeface="Times New Roman" panose="02020603050405020304" pitchFamily="18" charset="0"/>
                    <a:cs typeface="Times New Roman" panose="02020603050405020304" pitchFamily="18" charset="0"/>
                  </a:rPr>
                  <a:t> and </a:t>
                </a:r>
                <a:r>
                  <a:rPr lang="en-IN" i="1" dirty="0">
                    <a:solidFill>
                      <a:srgbClr val="0B5ED7"/>
                    </a:solidFill>
                    <a:latin typeface="Times New Roman" panose="02020603050405020304" pitchFamily="18" charset="0"/>
                    <a:cs typeface="Times New Roman" panose="02020603050405020304" pitchFamily="18" charset="0"/>
                  </a:rPr>
                  <a:t>B</a:t>
                </a:r>
                <a:r>
                  <a:rPr lang="en-IN" dirty="0">
                    <a:solidFill>
                      <a:srgbClr val="0B5ED7"/>
                    </a:solidFill>
                    <a:latin typeface="Times New Roman" panose="02020603050405020304" pitchFamily="18" charset="0"/>
                    <a:cs typeface="Times New Roman" panose="02020603050405020304" pitchFamily="18" charset="0"/>
                  </a:rPr>
                  <a:t> are independent events, then </a:t>
                </a:r>
                <a14:m>
                  <m:oMath xmlns:m="http://schemas.openxmlformats.org/officeDocument/2006/math">
                    <m:r>
                      <a:rPr lang="en-IN" i="1" dirty="0">
                        <a:solidFill>
                          <a:srgbClr val="0B5ED7"/>
                        </a:solidFill>
                        <a:latin typeface="Cambria Math" panose="02040503050406030204" pitchFamily="18" charset="0"/>
                      </a:rPr>
                      <m:t>𝑃</m:t>
                    </m:r>
                    <m:d>
                      <m:dPr>
                        <m:ctrlPr>
                          <a:rPr lang="en-IN" i="1" dirty="0">
                            <a:solidFill>
                              <a:srgbClr val="0B5ED7"/>
                            </a:solidFill>
                            <a:latin typeface="Cambria Math" panose="02040503050406030204" pitchFamily="18" charset="0"/>
                          </a:rPr>
                        </m:ctrlPr>
                      </m:dPr>
                      <m:e>
                        <m:r>
                          <a:rPr lang="en-IN" i="1" dirty="0">
                            <a:solidFill>
                              <a:srgbClr val="0B5ED7"/>
                            </a:solidFill>
                            <a:latin typeface="Cambria Math" panose="02040503050406030204" pitchFamily="18" charset="0"/>
                          </a:rPr>
                          <m:t>𝐴</m:t>
                        </m:r>
                        <m:r>
                          <a:rPr lang="en-IN" i="1" dirty="0">
                            <a:solidFill>
                              <a:srgbClr val="0B5ED7"/>
                            </a:solidFill>
                            <a:latin typeface="Cambria Math" panose="02040503050406030204" pitchFamily="18" charset="0"/>
                            <a:ea typeface="Cambria Math" panose="02040503050406030204" pitchFamily="18" charset="0"/>
                          </a:rPr>
                          <m:t>∩</m:t>
                        </m:r>
                        <m:r>
                          <a:rPr lang="en-IN" i="1" dirty="0">
                            <a:solidFill>
                              <a:srgbClr val="0B5ED7"/>
                            </a:solidFill>
                            <a:latin typeface="Cambria Math" panose="02040503050406030204" pitchFamily="18" charset="0"/>
                            <a:ea typeface="Cambria Math" panose="02040503050406030204" pitchFamily="18" charset="0"/>
                          </a:rPr>
                          <m:t>𝐵</m:t>
                        </m:r>
                      </m:e>
                    </m:d>
                    <m:r>
                      <a:rPr lang="en-IN" i="1" dirty="0">
                        <a:solidFill>
                          <a:srgbClr val="0B5ED7"/>
                        </a:solidFill>
                        <a:latin typeface="Cambria Math" panose="02040503050406030204" pitchFamily="18" charset="0"/>
                      </a:rPr>
                      <m:t>=</m:t>
                    </m:r>
                    <m:r>
                      <a:rPr lang="en-US" i="1" dirty="0">
                        <a:solidFill>
                          <a:srgbClr val="0B5ED7"/>
                        </a:solidFill>
                        <a:latin typeface="Cambria Math"/>
                      </a:rPr>
                      <m:t>𝑃</m:t>
                    </m:r>
                    <m:d>
                      <m:dPr>
                        <m:ctrlPr>
                          <a:rPr lang="en-US" i="1" dirty="0">
                            <a:solidFill>
                              <a:srgbClr val="0B5ED7"/>
                            </a:solidFill>
                            <a:latin typeface="Cambria Math" panose="02040503050406030204" pitchFamily="18" charset="0"/>
                          </a:rPr>
                        </m:ctrlPr>
                      </m:dPr>
                      <m:e>
                        <m:r>
                          <a:rPr lang="en-US" i="1" dirty="0">
                            <a:solidFill>
                              <a:srgbClr val="0B5ED7"/>
                            </a:solidFill>
                            <a:latin typeface="Cambria Math"/>
                          </a:rPr>
                          <m:t>𝐴</m:t>
                        </m:r>
                      </m:e>
                    </m:d>
                    <m:r>
                      <a:rPr lang="en-US" i="1" dirty="0">
                        <a:solidFill>
                          <a:srgbClr val="0B5ED7"/>
                        </a:solidFill>
                        <a:latin typeface="Cambria Math"/>
                      </a:rPr>
                      <m:t>.</m:t>
                    </m:r>
                    <m:r>
                      <a:rPr lang="en-US" i="1" dirty="0">
                        <a:solidFill>
                          <a:srgbClr val="0B5ED7"/>
                        </a:solidFill>
                        <a:latin typeface="Cambria Math"/>
                      </a:rPr>
                      <m:t>𝑃</m:t>
                    </m:r>
                    <m:r>
                      <a:rPr lang="en-US" i="1" dirty="0">
                        <a:solidFill>
                          <a:srgbClr val="0B5ED7"/>
                        </a:solidFill>
                        <a:latin typeface="Cambria Math"/>
                      </a:rPr>
                      <m:t>(</m:t>
                    </m:r>
                    <m:r>
                      <a:rPr lang="en-US" i="1" dirty="0">
                        <a:solidFill>
                          <a:srgbClr val="0B5ED7"/>
                        </a:solidFill>
                        <a:latin typeface="Cambria Math"/>
                      </a:rPr>
                      <m:t>𝐵</m:t>
                    </m:r>
                    <m:r>
                      <a:rPr lang="en-US" i="1" dirty="0">
                        <a:solidFill>
                          <a:srgbClr val="0B5ED7"/>
                        </a:solidFill>
                        <a:latin typeface="Cambria Math"/>
                      </a:rPr>
                      <m:t>)</m:t>
                    </m:r>
                  </m:oMath>
                </a14:m>
                <a:endParaRPr lang="en-US" dirty="0">
                  <a:solidFill>
                    <a:srgbClr val="0B5ED7"/>
                  </a:solidFill>
                  <a:latin typeface="Cambria Math"/>
                </a:endParaRPr>
              </a:p>
              <a:p>
                <a:pPr/>
                <a14:m>
                  <m:oMathPara xmlns:m="http://schemas.openxmlformats.org/officeDocument/2006/math">
                    <m:oMathParaPr>
                      <m:jc m:val="centerGroup"/>
                    </m:oMathParaPr>
                    <m:oMath xmlns:m="http://schemas.openxmlformats.org/officeDocument/2006/math">
                      <m:r>
                        <a:rPr lang="en-US" dirty="0">
                          <a:solidFill>
                            <a:srgbClr val="0B5ED7"/>
                          </a:solidFill>
                          <a:latin typeface="Cambria Math"/>
                        </a:rPr>
                        <m:t> </m:t>
                      </m:r>
                    </m:oMath>
                  </m:oMathPara>
                </a14:m>
                <a:endParaRPr lang="en-US" dirty="0">
                  <a:solidFill>
                    <a:srgbClr val="0B5ED7"/>
                  </a:solidFill>
                  <a:latin typeface="Times New Roman" panose="02020603050405020304" pitchFamily="18" charset="0"/>
                </a:endParaRPr>
              </a:p>
              <a:p>
                <a:r>
                  <a:rPr lang="en-IN" dirty="0">
                    <a:solidFill>
                      <a:schemeClr val="tx1"/>
                    </a:solidFill>
                    <a:latin typeface="Times New Roman" panose="02020603050405020304" pitchFamily="18" charset="0"/>
                    <a:cs typeface="Times New Roman" panose="02020603050405020304" pitchFamily="18" charset="0"/>
                  </a:rPr>
                  <a:t>Thus, for mutually exclusive events</a:t>
                </a:r>
              </a:p>
              <a:p>
                <a:endParaRPr lang="en-IN" sz="1000" dirty="0">
                  <a:solidFill>
                    <a:srgbClr val="0B5ED7"/>
                  </a:solidFill>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IN" i="1" dirty="0">
                          <a:solidFill>
                            <a:schemeClr val="tx1"/>
                          </a:solidFill>
                          <a:latin typeface="Cambria Math" panose="02040503050406030204" pitchFamily="18" charset="0"/>
                        </a:rPr>
                        <m:t>𝑃</m:t>
                      </m:r>
                      <m:d>
                        <m:dPr>
                          <m:ctrlPr>
                            <a:rPr lang="en-IN" i="1" dirty="0">
                              <a:solidFill>
                                <a:schemeClr val="tx1"/>
                              </a:solidFill>
                              <a:latin typeface="Cambria Math" panose="02040503050406030204" pitchFamily="18" charset="0"/>
                            </a:rPr>
                          </m:ctrlPr>
                        </m:dPr>
                        <m:e>
                          <m:r>
                            <a:rPr lang="en-IN" i="1" dirty="0">
                              <a:solidFill>
                                <a:schemeClr val="tx1"/>
                              </a:solidFill>
                              <a:latin typeface="Cambria Math" panose="02040503050406030204" pitchFamily="18" charset="0"/>
                            </a:rPr>
                            <m:t>𝐴</m:t>
                          </m:r>
                          <m:r>
                            <a:rPr lang="en-IN" i="1" dirty="0">
                              <a:solidFill>
                                <a:schemeClr val="tx1"/>
                              </a:solidFill>
                              <a:latin typeface="Cambria Math" panose="02040503050406030204" pitchFamily="18" charset="0"/>
                              <a:ea typeface="Cambria Math" panose="02040503050406030204" pitchFamily="18" charset="0"/>
                            </a:rPr>
                            <m:t>∪</m:t>
                          </m:r>
                          <m:r>
                            <a:rPr lang="en-IN" i="1" dirty="0">
                              <a:solidFill>
                                <a:schemeClr val="tx1"/>
                              </a:solidFill>
                              <a:latin typeface="Cambria Math" panose="02040503050406030204" pitchFamily="18" charset="0"/>
                              <a:ea typeface="Cambria Math" panose="02040503050406030204" pitchFamily="18" charset="0"/>
                            </a:rPr>
                            <m:t>𝐵</m:t>
                          </m:r>
                        </m:e>
                      </m:d>
                      <m:r>
                        <a:rPr lang="en-IN" i="1" dirty="0">
                          <a:solidFill>
                            <a:schemeClr val="tx1"/>
                          </a:solidFill>
                          <a:latin typeface="Cambria Math" panose="02040503050406030204" pitchFamily="18" charset="0"/>
                        </a:rPr>
                        <m:t>=</m:t>
                      </m:r>
                      <m:r>
                        <a:rPr lang="en-IN" i="1" dirty="0">
                          <a:solidFill>
                            <a:schemeClr val="tx1"/>
                          </a:solidFill>
                          <a:latin typeface="Cambria Math" panose="02040503050406030204" pitchFamily="18" charset="0"/>
                        </a:rPr>
                        <m:t>𝑃</m:t>
                      </m:r>
                      <m:d>
                        <m:dPr>
                          <m:ctrlPr>
                            <a:rPr lang="en-IN" i="1" dirty="0">
                              <a:solidFill>
                                <a:schemeClr val="tx1"/>
                              </a:solidFill>
                              <a:latin typeface="Cambria Math" panose="02040503050406030204" pitchFamily="18" charset="0"/>
                            </a:rPr>
                          </m:ctrlPr>
                        </m:dPr>
                        <m:e>
                          <m:r>
                            <a:rPr lang="en-IN" i="1" dirty="0">
                              <a:solidFill>
                                <a:schemeClr val="tx1"/>
                              </a:solidFill>
                              <a:latin typeface="Cambria Math" panose="02040503050406030204" pitchFamily="18" charset="0"/>
                            </a:rPr>
                            <m:t>𝐴</m:t>
                          </m:r>
                        </m:e>
                      </m:d>
                      <m:r>
                        <a:rPr lang="en-IN" i="1" dirty="0">
                          <a:solidFill>
                            <a:schemeClr val="tx1"/>
                          </a:solidFill>
                          <a:latin typeface="Cambria Math" panose="02040503050406030204" pitchFamily="18" charset="0"/>
                        </a:rPr>
                        <m:t>+</m:t>
                      </m:r>
                      <m:r>
                        <a:rPr lang="en-IN" i="1" dirty="0">
                          <a:solidFill>
                            <a:schemeClr val="tx1"/>
                          </a:solidFill>
                          <a:latin typeface="Cambria Math" panose="02040503050406030204" pitchFamily="18" charset="0"/>
                        </a:rPr>
                        <m:t>𝑃</m:t>
                      </m:r>
                      <m:d>
                        <m:dPr>
                          <m:ctrlPr>
                            <a:rPr lang="en-IN" i="1" dirty="0">
                              <a:solidFill>
                                <a:schemeClr val="tx1"/>
                              </a:solidFill>
                              <a:latin typeface="Cambria Math" panose="02040503050406030204" pitchFamily="18" charset="0"/>
                            </a:rPr>
                          </m:ctrlPr>
                        </m:dPr>
                        <m:e>
                          <m:r>
                            <a:rPr lang="en-IN" i="1" dirty="0">
                              <a:solidFill>
                                <a:schemeClr val="tx1"/>
                              </a:solidFill>
                              <a:latin typeface="Cambria Math" panose="02040503050406030204" pitchFamily="18" charset="0"/>
                            </a:rPr>
                            <m:t>𝐵</m:t>
                          </m:r>
                        </m:e>
                      </m:d>
                    </m:oMath>
                  </m:oMathPara>
                </a14:m>
                <a:endParaRPr lang="en-US" dirty="0">
                  <a:solidFill>
                    <a:schemeClr val="tx1"/>
                  </a:solidFill>
                  <a:latin typeface="Times New Roman" panose="02020603050405020304" pitchFamily="18" charset="0"/>
                  <a:cs typeface="Times New Roman" panose="02020603050405020304" pitchFamily="18" charset="0"/>
                </a:endParaRPr>
              </a:p>
              <a:p>
                <a:pPr algn="ctr"/>
                <a:r>
                  <a:rPr lang="en-US" dirty="0">
                    <a:solidFill>
                      <a:schemeClr val="tx1"/>
                    </a:solidFill>
                    <a:latin typeface="Times New Roman" panose="02020603050405020304" pitchFamily="18" charset="0"/>
                    <a:cs typeface="Times New Roman" panose="02020603050405020304" pitchFamily="18" charset="0"/>
                  </a:rPr>
                  <a:t> </a:t>
                </a:r>
              </a:p>
            </p:txBody>
          </p:sp>
        </mc:Choice>
        <mc:Fallback xmlns="">
          <p:sp>
            <p:nvSpPr>
              <p:cNvPr id="16" name="Rectangle 15"/>
              <p:cNvSpPr>
                <a:spLocks noRot="1" noChangeAspect="1" noMove="1" noResize="1" noEditPoints="1" noAdjustHandles="1" noChangeArrowheads="1" noChangeShapeType="1" noTextEdit="1"/>
              </p:cNvSpPr>
              <p:nvPr/>
            </p:nvSpPr>
            <p:spPr>
              <a:xfrm>
                <a:off x="2299176" y="1783224"/>
                <a:ext cx="7734300" cy="3634596"/>
              </a:xfrm>
              <a:prstGeom prst="rect">
                <a:avLst/>
              </a:prstGeom>
              <a:blipFill>
                <a:blip r:embed="rId2"/>
                <a:stretch>
                  <a:fillRect/>
                </a:stretch>
              </a:blipFill>
              <a:effectLst>
                <a:glow rad="63500">
                  <a:schemeClr val="accent2">
                    <a:satMod val="175000"/>
                    <a:alpha val="40000"/>
                  </a:schemeClr>
                </a:glow>
              </a:effectLst>
            </p:spPr>
            <p:txBody>
              <a:bodyPr/>
              <a:lstStyle/>
              <a:p>
                <a:r>
                  <a:rPr lang="en-US">
                    <a:noFill/>
                  </a:rPr>
                  <a:t> </a:t>
                </a:r>
              </a:p>
            </p:txBody>
          </p:sp>
        </mc:Fallback>
      </mc:AlternateContent>
      <p:sp>
        <p:nvSpPr>
          <p:cNvPr id="17" name="Rounded Rectangle 16"/>
          <p:cNvSpPr/>
          <p:nvPr/>
        </p:nvSpPr>
        <p:spPr>
          <a:xfrm>
            <a:off x="2299176" y="1769380"/>
            <a:ext cx="7734300" cy="480060"/>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prstClr val="black"/>
                </a:solidFill>
                <a:latin typeface="Times New Roman" pitchFamily="18" charset="0"/>
                <a:cs typeface="Times New Roman" pitchFamily="18" charset="0"/>
              </a:rPr>
              <a:t>Definition 8.3: </a:t>
            </a:r>
            <a:r>
              <a:rPr lang="en-US" sz="2000" b="1" dirty="0">
                <a:solidFill>
                  <a:prstClr val="black"/>
                </a:solidFill>
                <a:latin typeface="Times New Roman" pitchFamily="18" charset="0"/>
                <a:cs typeface="Times New Roman" pitchFamily="18" charset="0"/>
              </a:rPr>
              <a:t>Joint Probability</a:t>
            </a:r>
            <a:endParaRPr lang="en-IN" sz="2000" b="1" dirty="0">
              <a:solidFill>
                <a:prstClr val="black"/>
              </a:solidFill>
              <a:latin typeface="Times New Roman" pitchFamily="18" charset="0"/>
              <a:cs typeface="Times New Roman" pitchFamily="18" charset="0"/>
            </a:endParaRPr>
          </a:p>
        </p:txBody>
      </p:sp>
      <p:sp>
        <p:nvSpPr>
          <p:cNvPr id="3" name="Footer Placeholder 2">
            <a:extLst>
              <a:ext uri="{FF2B5EF4-FFF2-40B4-BE49-F238E27FC236}">
                <a16:creationId xmlns:a16="http://schemas.microsoft.com/office/drawing/2014/main" id="{09136EEF-8C0F-3C41-9A38-7A483799175F}"/>
              </a:ext>
            </a:extLst>
          </p:cNvPr>
          <p:cNvSpPr>
            <a:spLocks noGrp="1"/>
          </p:cNvSpPr>
          <p:nvPr>
            <p:ph type="ftr" sz="quarter" idx="11"/>
          </p:nvPr>
        </p:nvSpPr>
        <p:spPr/>
        <p:txBody>
          <a:bodyPr/>
          <a:lstStyle/>
          <a:p>
            <a:pPr algn="ctr"/>
            <a:r>
              <a:rPr lang="en-IN"/>
              <a:t>IIITS: Data Analytics</a:t>
            </a:r>
            <a:endParaRPr lang="en-IN" dirty="0"/>
          </a:p>
        </p:txBody>
      </p:sp>
    </p:spTree>
    <p:extLst>
      <p:ext uri="{BB962C8B-B14F-4D97-AF65-F5344CB8AC3E}">
        <p14:creationId xmlns:p14="http://schemas.microsoft.com/office/powerpoint/2010/main" val="32315187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5" y="260648"/>
            <a:ext cx="8425339" cy="1004272"/>
          </a:xfrm>
        </p:spPr>
        <p:txBody>
          <a:bodyPr>
            <a:normAutofit/>
          </a:bodyPr>
          <a:lstStyle/>
          <a:p>
            <a:pPr algn="l"/>
            <a:r>
              <a:rPr lang="en-US" sz="4000" dirty="0">
                <a:solidFill>
                  <a:srgbClr val="A50021"/>
                </a:solidFill>
                <a:latin typeface="Times New Roman" pitchFamily="18" charset="0"/>
                <a:cs typeface="Times New Roman" pitchFamily="18" charset="0"/>
              </a:rPr>
              <a:t>Conditional Probability</a:t>
            </a:r>
            <a:endParaRPr lang="en-IN" sz="4000" dirty="0">
              <a:solidFill>
                <a:srgbClr val="A50021"/>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a:xfrm>
            <a:off x="9528546" y="6173478"/>
            <a:ext cx="780124" cy="365125"/>
          </a:xfrm>
        </p:spPr>
        <p:txBody>
          <a:bodyPr/>
          <a:lstStyle/>
          <a:p>
            <a:fld id="{E2D238DB-7230-45D0-89A2-1890D4DEDBDF}" type="slidenum">
              <a:rPr lang="en-IN" smtClean="0">
                <a:solidFill>
                  <a:srgbClr val="04617B">
                    <a:shade val="90000"/>
                  </a:srgbClr>
                </a:solidFill>
                <a:latin typeface="Times New Roman" panose="02020603050405020304" pitchFamily="18" charset="0"/>
                <a:cs typeface="Times New Roman" panose="02020603050405020304" pitchFamily="18" charset="0"/>
              </a:rPr>
              <a:pPr/>
              <a:t>27</a:t>
            </a:fld>
            <a:endParaRPr lang="en-IN" dirty="0">
              <a:solidFill>
                <a:srgbClr val="04617B">
                  <a:shade val="90000"/>
                </a:srgb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6" name="Rectangle 15"/>
              <p:cNvSpPr/>
              <p:nvPr/>
            </p:nvSpPr>
            <p:spPr>
              <a:xfrm>
                <a:off x="2115003" y="1641505"/>
                <a:ext cx="8037127" cy="4759295"/>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a:solidFill>
                    <a:prstClr val="black"/>
                  </a:solidFill>
                  <a:latin typeface="Times New Roman" panose="02020603050405020304" pitchFamily="18" charset="0"/>
                  <a:cs typeface="Times New Roman" panose="02020603050405020304" pitchFamily="18" charset="0"/>
                </a:endParaRPr>
              </a:p>
              <a:p>
                <a:pPr algn="just"/>
                <a:endParaRPr lang="en-IN" dirty="0">
                  <a:solidFill>
                    <a:prstClr val="black"/>
                  </a:solidFill>
                  <a:latin typeface="Times New Roman" panose="02020603050405020304" pitchFamily="18" charset="0"/>
                  <a:cs typeface="Times New Roman" panose="02020603050405020304" pitchFamily="18" charset="0"/>
                </a:endParaRPr>
              </a:p>
              <a:p>
                <a:pPr algn="just"/>
                <a:endParaRPr lang="en-IN" dirty="0">
                  <a:solidFill>
                    <a:prstClr val="black"/>
                  </a:solidFill>
                  <a:latin typeface="Times New Roman" panose="02020603050405020304" pitchFamily="18" charset="0"/>
                  <a:cs typeface="Times New Roman" panose="02020603050405020304" pitchFamily="18" charset="0"/>
                </a:endParaRPr>
              </a:p>
              <a:p>
                <a:pPr algn="just"/>
                <a:endParaRPr lang="en-US" dirty="0"/>
              </a:p>
              <a:p>
                <a:pPr algn="just"/>
                <a:r>
                  <a:rPr lang="en-US" dirty="0"/>
                  <a:t>If events are dependent, then their probability is expressed by conditional probability. The probability that </a:t>
                </a:r>
                <a:r>
                  <a:rPr lang="en-US" i="1" dirty="0"/>
                  <a:t>A</a:t>
                </a:r>
                <a:r>
                  <a:rPr lang="en-US" dirty="0"/>
                  <a:t> occurs given that </a:t>
                </a:r>
                <a:r>
                  <a:rPr lang="en-US" i="1" dirty="0"/>
                  <a:t>B</a:t>
                </a:r>
                <a:r>
                  <a:rPr lang="en-US" dirty="0"/>
                  <a:t> is denoted by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oMath>
                </a14:m>
                <a:r>
                  <a:rPr lang="en-US" dirty="0"/>
                  <a:t>.</a:t>
                </a:r>
              </a:p>
              <a:p>
                <a:pPr algn="just"/>
                <a:endParaRPr lang="en-IN" dirty="0">
                  <a:solidFill>
                    <a:prstClr val="black"/>
                  </a:solidFill>
                  <a:latin typeface="Times New Roman" panose="02020603050405020304" pitchFamily="18" charset="0"/>
                  <a:cs typeface="Times New Roman" panose="02020603050405020304" pitchFamily="18" charset="0"/>
                </a:endParaRPr>
              </a:p>
              <a:p>
                <a:pPr algn="just"/>
                <a:r>
                  <a:rPr lang="en-IN" dirty="0">
                    <a:solidFill>
                      <a:prstClr val="black"/>
                    </a:solidFill>
                    <a:latin typeface="Times New Roman" panose="02020603050405020304" pitchFamily="18" charset="0"/>
                    <a:cs typeface="Times New Roman" panose="02020603050405020304" pitchFamily="18" charset="0"/>
                  </a:rPr>
                  <a:t>Suppose, </a:t>
                </a:r>
                <a:r>
                  <a:rPr lang="en-IN" i="1" dirty="0">
                    <a:solidFill>
                      <a:prstClr val="black"/>
                    </a:solidFill>
                    <a:latin typeface="Times New Roman" panose="02020603050405020304" pitchFamily="18" charset="0"/>
                    <a:cs typeface="Times New Roman" panose="02020603050405020304" pitchFamily="18" charset="0"/>
                  </a:rPr>
                  <a:t>A</a:t>
                </a:r>
                <a:r>
                  <a:rPr lang="en-IN" dirty="0">
                    <a:solidFill>
                      <a:prstClr val="black"/>
                    </a:solidFill>
                    <a:latin typeface="Times New Roman" panose="02020603050405020304" pitchFamily="18" charset="0"/>
                    <a:cs typeface="Times New Roman" panose="02020603050405020304" pitchFamily="18" charset="0"/>
                  </a:rPr>
                  <a:t> and </a:t>
                </a:r>
                <a:r>
                  <a:rPr lang="en-IN" i="1" dirty="0">
                    <a:solidFill>
                      <a:prstClr val="black"/>
                    </a:solidFill>
                    <a:latin typeface="Times New Roman" panose="02020603050405020304" pitchFamily="18" charset="0"/>
                    <a:cs typeface="Times New Roman" panose="02020603050405020304" pitchFamily="18" charset="0"/>
                  </a:rPr>
                  <a:t>B</a:t>
                </a:r>
                <a:r>
                  <a:rPr lang="en-IN" dirty="0">
                    <a:solidFill>
                      <a:prstClr val="black"/>
                    </a:solidFill>
                    <a:latin typeface="Times New Roman" panose="02020603050405020304" pitchFamily="18" charset="0"/>
                    <a:cs typeface="Times New Roman" panose="02020603050405020304" pitchFamily="18" charset="0"/>
                  </a:rPr>
                  <a:t> are two events associated with a random experiment. The probability of </a:t>
                </a:r>
                <a:r>
                  <a:rPr lang="en-IN" i="1" dirty="0">
                    <a:solidFill>
                      <a:prstClr val="black"/>
                    </a:solidFill>
                    <a:latin typeface="Times New Roman" panose="02020603050405020304" pitchFamily="18" charset="0"/>
                    <a:cs typeface="Times New Roman" panose="02020603050405020304" pitchFamily="18" charset="0"/>
                  </a:rPr>
                  <a:t>A</a:t>
                </a:r>
                <a:r>
                  <a:rPr lang="en-IN" dirty="0">
                    <a:solidFill>
                      <a:prstClr val="black"/>
                    </a:solidFill>
                    <a:latin typeface="Times New Roman" panose="02020603050405020304" pitchFamily="18" charset="0"/>
                    <a:cs typeface="Times New Roman" panose="02020603050405020304" pitchFamily="18" charset="0"/>
                  </a:rPr>
                  <a:t> under the condition that </a:t>
                </a:r>
                <a:r>
                  <a:rPr lang="en-IN" i="1" dirty="0">
                    <a:solidFill>
                      <a:prstClr val="black"/>
                    </a:solidFill>
                    <a:latin typeface="Times New Roman" panose="02020603050405020304" pitchFamily="18" charset="0"/>
                    <a:cs typeface="Times New Roman" panose="02020603050405020304" pitchFamily="18" charset="0"/>
                  </a:rPr>
                  <a:t>B</a:t>
                </a:r>
                <a:r>
                  <a:rPr lang="en-IN" dirty="0">
                    <a:solidFill>
                      <a:prstClr val="black"/>
                    </a:solidFill>
                    <a:latin typeface="Times New Roman" panose="02020603050405020304" pitchFamily="18" charset="0"/>
                    <a:cs typeface="Times New Roman" panose="02020603050405020304" pitchFamily="18" charset="0"/>
                  </a:rPr>
                  <a:t> has already occurred and </a:t>
                </a:r>
                <a14:m>
                  <m:oMath xmlns:m="http://schemas.openxmlformats.org/officeDocument/2006/math">
                    <m:r>
                      <a:rPr lang="en-IN" i="1" dirty="0">
                        <a:solidFill>
                          <a:prstClr val="black"/>
                        </a:solidFill>
                        <a:latin typeface="Cambria Math" panose="02040503050406030204" pitchFamily="18" charset="0"/>
                      </a:rPr>
                      <m:t>𝑃</m:t>
                    </m:r>
                    <m:r>
                      <a:rPr lang="en-IN" i="1" dirty="0">
                        <a:solidFill>
                          <a:prstClr val="black"/>
                        </a:solidFill>
                        <a:latin typeface="Cambria Math" panose="02040503050406030204" pitchFamily="18" charset="0"/>
                      </a:rPr>
                      <m:t>(</m:t>
                    </m:r>
                    <m:r>
                      <a:rPr lang="en-IN" i="1" dirty="0">
                        <a:solidFill>
                          <a:prstClr val="black"/>
                        </a:solidFill>
                        <a:latin typeface="Cambria Math" panose="02040503050406030204" pitchFamily="18" charset="0"/>
                      </a:rPr>
                      <m:t>𝐵</m:t>
                    </m:r>
                    <m:r>
                      <a:rPr lang="en-IN" i="1" dirty="0">
                        <a:solidFill>
                          <a:prstClr val="black"/>
                        </a:solidFill>
                        <a:latin typeface="Cambria Math" panose="02040503050406030204" pitchFamily="18" charset="0"/>
                      </a:rPr>
                      <m:t>)≠0</m:t>
                    </m:r>
                  </m:oMath>
                </a14:m>
                <a:r>
                  <a:rPr lang="en-IN" dirty="0">
                    <a:solidFill>
                      <a:prstClr val="black"/>
                    </a:solidFill>
                    <a:latin typeface="Times New Roman" panose="02020603050405020304" pitchFamily="18" charset="0"/>
                    <a:cs typeface="Times New Roman" panose="02020603050405020304" pitchFamily="18" charset="0"/>
                  </a:rPr>
                  <a:t> is given by </a:t>
                </a:r>
              </a:p>
              <a:p>
                <a:pPr algn="just"/>
                <a:endParaRPr lang="en-IN" dirty="0">
                  <a:solidFill>
                    <a:prstClr val="black"/>
                  </a:solidFill>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IN" i="1">
                          <a:solidFill>
                            <a:prstClr val="black"/>
                          </a:solidFill>
                          <a:latin typeface="Cambria Math" panose="02040503050406030204" pitchFamily="18" charset="0"/>
                        </a:rPr>
                        <m:t>𝑃</m:t>
                      </m:r>
                      <m:d>
                        <m:dPr>
                          <m:ctrlPr>
                            <a:rPr lang="en-IN" i="1">
                              <a:solidFill>
                                <a:prstClr val="black"/>
                              </a:solidFill>
                              <a:latin typeface="Cambria Math" panose="02040503050406030204" pitchFamily="18" charset="0"/>
                            </a:rPr>
                          </m:ctrlPr>
                        </m:dPr>
                        <m:e>
                          <m:r>
                            <a:rPr lang="en-IN" i="1">
                              <a:solidFill>
                                <a:prstClr val="black"/>
                              </a:solidFill>
                              <a:latin typeface="Cambria Math" panose="02040503050406030204" pitchFamily="18" charset="0"/>
                            </a:rPr>
                            <m:t>𝐴</m:t>
                          </m:r>
                        </m:e>
                        <m:e>
                          <m:r>
                            <a:rPr lang="en-IN" i="1">
                              <a:solidFill>
                                <a:prstClr val="black"/>
                              </a:solidFill>
                              <a:latin typeface="Cambria Math" panose="02040503050406030204" pitchFamily="18" charset="0"/>
                            </a:rPr>
                            <m:t>𝐵</m:t>
                          </m:r>
                        </m:e>
                      </m:d>
                      <m:r>
                        <a:rPr lang="en-IN" i="1">
                          <a:solidFill>
                            <a:prstClr val="black"/>
                          </a:solidFill>
                          <a:latin typeface="Cambria Math" panose="02040503050406030204" pitchFamily="18" charset="0"/>
                        </a:rPr>
                        <m:t>=</m:t>
                      </m:r>
                      <m:f>
                        <m:fPr>
                          <m:ctrlPr>
                            <a:rPr lang="en-IN" i="1">
                              <a:solidFill>
                                <a:prstClr val="black"/>
                              </a:solidFill>
                              <a:latin typeface="Cambria Math" panose="02040503050406030204" pitchFamily="18" charset="0"/>
                            </a:rPr>
                          </m:ctrlPr>
                        </m:fPr>
                        <m:num>
                          <m:r>
                            <m:rPr>
                              <m:sty m:val="p"/>
                            </m:rPr>
                            <a:rPr lang="en-IN">
                              <a:solidFill>
                                <a:prstClr val="black"/>
                              </a:solidFill>
                              <a:latin typeface="Cambria Math" panose="02040503050406030204" pitchFamily="18" charset="0"/>
                            </a:rPr>
                            <m:t>Number</m:t>
                          </m:r>
                          <m:r>
                            <a:rPr lang="en-IN">
                              <a:solidFill>
                                <a:prstClr val="black"/>
                              </a:solidFill>
                              <a:latin typeface="Cambria Math" panose="02040503050406030204" pitchFamily="18" charset="0"/>
                            </a:rPr>
                            <m:t> </m:t>
                          </m:r>
                          <m:r>
                            <m:rPr>
                              <m:sty m:val="p"/>
                            </m:rPr>
                            <a:rPr lang="en-IN">
                              <a:solidFill>
                                <a:prstClr val="black"/>
                              </a:solidFill>
                              <a:latin typeface="Cambria Math" panose="02040503050406030204" pitchFamily="18" charset="0"/>
                            </a:rPr>
                            <m:t>of</m:t>
                          </m:r>
                          <m:r>
                            <a:rPr lang="en-IN">
                              <a:solidFill>
                                <a:prstClr val="black"/>
                              </a:solidFill>
                              <a:latin typeface="Cambria Math" panose="02040503050406030204" pitchFamily="18" charset="0"/>
                            </a:rPr>
                            <m:t> </m:t>
                          </m:r>
                          <m:r>
                            <m:rPr>
                              <m:sty m:val="p"/>
                            </m:rPr>
                            <a:rPr lang="en-IN">
                              <a:solidFill>
                                <a:prstClr val="black"/>
                              </a:solidFill>
                              <a:latin typeface="Cambria Math" panose="02040503050406030204" pitchFamily="18" charset="0"/>
                            </a:rPr>
                            <m:t>events</m:t>
                          </m:r>
                          <m:r>
                            <a:rPr lang="en-IN">
                              <a:solidFill>
                                <a:prstClr val="black"/>
                              </a:solidFill>
                              <a:latin typeface="Cambria Math" panose="02040503050406030204" pitchFamily="18" charset="0"/>
                            </a:rPr>
                            <m:t> </m:t>
                          </m:r>
                          <m:r>
                            <m:rPr>
                              <m:sty m:val="p"/>
                            </m:rPr>
                            <a:rPr lang="en-IN">
                              <a:solidFill>
                                <a:prstClr val="black"/>
                              </a:solidFill>
                              <a:latin typeface="Cambria Math" panose="02040503050406030204" pitchFamily="18" charset="0"/>
                            </a:rPr>
                            <m:t>in</m:t>
                          </m:r>
                          <m:r>
                            <a:rPr lang="en-IN" i="1">
                              <a:solidFill>
                                <a:prstClr val="black"/>
                              </a:solidFill>
                              <a:latin typeface="Cambria Math" panose="02040503050406030204" pitchFamily="18" charset="0"/>
                            </a:rPr>
                            <m:t> </m:t>
                          </m:r>
                          <m:r>
                            <a:rPr lang="en-IN" i="1">
                              <a:solidFill>
                                <a:prstClr val="black"/>
                              </a:solidFill>
                              <a:latin typeface="Cambria Math" panose="02040503050406030204" pitchFamily="18" charset="0"/>
                            </a:rPr>
                            <m:t>𝐵</m:t>
                          </m:r>
                          <m:r>
                            <a:rPr lang="en-IN" i="1">
                              <a:solidFill>
                                <a:prstClr val="black"/>
                              </a:solidFill>
                              <a:latin typeface="Cambria Math" panose="02040503050406030204" pitchFamily="18" charset="0"/>
                            </a:rPr>
                            <m:t> </m:t>
                          </m:r>
                          <m:r>
                            <m:rPr>
                              <m:sty m:val="p"/>
                            </m:rPr>
                            <a:rPr lang="en-IN">
                              <a:solidFill>
                                <a:prstClr val="black"/>
                              </a:solidFill>
                              <a:latin typeface="Cambria Math" panose="02040503050406030204" pitchFamily="18" charset="0"/>
                            </a:rPr>
                            <m:t>which</m:t>
                          </m:r>
                          <m:r>
                            <a:rPr lang="en-IN">
                              <a:solidFill>
                                <a:prstClr val="black"/>
                              </a:solidFill>
                              <a:latin typeface="Cambria Math" panose="02040503050406030204" pitchFamily="18" charset="0"/>
                            </a:rPr>
                            <m:t> </m:t>
                          </m:r>
                          <m:r>
                            <m:rPr>
                              <m:sty m:val="p"/>
                            </m:rPr>
                            <a:rPr lang="en-IN">
                              <a:solidFill>
                                <a:prstClr val="black"/>
                              </a:solidFill>
                              <a:latin typeface="Cambria Math" panose="02040503050406030204" pitchFamily="18" charset="0"/>
                            </a:rPr>
                            <m:t>are</m:t>
                          </m:r>
                          <m:r>
                            <a:rPr lang="en-IN">
                              <a:solidFill>
                                <a:prstClr val="black"/>
                              </a:solidFill>
                              <a:latin typeface="Cambria Math" panose="02040503050406030204" pitchFamily="18" charset="0"/>
                            </a:rPr>
                            <m:t> </m:t>
                          </m:r>
                          <m:r>
                            <m:rPr>
                              <m:sty m:val="p"/>
                            </m:rPr>
                            <a:rPr lang="en-IN">
                              <a:solidFill>
                                <a:prstClr val="black"/>
                              </a:solidFill>
                              <a:latin typeface="Cambria Math" panose="02040503050406030204" pitchFamily="18" charset="0"/>
                            </a:rPr>
                            <m:t>favourable</m:t>
                          </m:r>
                          <m:r>
                            <a:rPr lang="en-IN">
                              <a:solidFill>
                                <a:prstClr val="black"/>
                              </a:solidFill>
                              <a:latin typeface="Cambria Math" panose="02040503050406030204" pitchFamily="18" charset="0"/>
                            </a:rPr>
                            <m:t> </m:t>
                          </m:r>
                          <m:r>
                            <m:rPr>
                              <m:sty m:val="p"/>
                            </m:rPr>
                            <a:rPr lang="en-IN">
                              <a:solidFill>
                                <a:prstClr val="black"/>
                              </a:solidFill>
                              <a:latin typeface="Cambria Math" panose="02040503050406030204" pitchFamily="18" charset="0"/>
                            </a:rPr>
                            <m:t>to</m:t>
                          </m:r>
                          <m:r>
                            <a:rPr lang="en-IN">
                              <a:solidFill>
                                <a:prstClr val="black"/>
                              </a:solidFill>
                              <a:latin typeface="Cambria Math" panose="02040503050406030204" pitchFamily="18" charset="0"/>
                            </a:rPr>
                            <m:t> </m:t>
                          </m:r>
                          <m:r>
                            <a:rPr lang="en-IN" i="1">
                              <a:solidFill>
                                <a:prstClr val="black"/>
                              </a:solidFill>
                              <a:latin typeface="Cambria Math" panose="02040503050406030204" pitchFamily="18" charset="0"/>
                            </a:rPr>
                            <m:t>𝐴</m:t>
                          </m:r>
                        </m:num>
                        <m:den>
                          <m:r>
                            <m:rPr>
                              <m:sty m:val="p"/>
                            </m:rPr>
                            <a:rPr lang="en-IN">
                              <a:solidFill>
                                <a:prstClr val="black"/>
                              </a:solidFill>
                              <a:latin typeface="Cambria Math" panose="02040503050406030204" pitchFamily="18" charset="0"/>
                            </a:rPr>
                            <m:t>Number</m:t>
                          </m:r>
                          <m:r>
                            <a:rPr lang="en-IN">
                              <a:solidFill>
                                <a:prstClr val="black"/>
                              </a:solidFill>
                              <a:latin typeface="Cambria Math" panose="02040503050406030204" pitchFamily="18" charset="0"/>
                            </a:rPr>
                            <m:t> </m:t>
                          </m:r>
                          <m:r>
                            <m:rPr>
                              <m:sty m:val="p"/>
                            </m:rPr>
                            <a:rPr lang="en-IN">
                              <a:solidFill>
                                <a:prstClr val="black"/>
                              </a:solidFill>
                              <a:latin typeface="Cambria Math" panose="02040503050406030204" pitchFamily="18" charset="0"/>
                            </a:rPr>
                            <m:t>of</m:t>
                          </m:r>
                          <m:r>
                            <a:rPr lang="en-IN">
                              <a:solidFill>
                                <a:prstClr val="black"/>
                              </a:solidFill>
                              <a:latin typeface="Cambria Math" panose="02040503050406030204" pitchFamily="18" charset="0"/>
                            </a:rPr>
                            <m:t> </m:t>
                          </m:r>
                          <m:r>
                            <m:rPr>
                              <m:sty m:val="p"/>
                            </m:rPr>
                            <a:rPr lang="en-IN">
                              <a:solidFill>
                                <a:prstClr val="black"/>
                              </a:solidFill>
                              <a:latin typeface="Cambria Math" panose="02040503050406030204" pitchFamily="18" charset="0"/>
                            </a:rPr>
                            <m:t>events</m:t>
                          </m:r>
                          <m:r>
                            <a:rPr lang="en-IN">
                              <a:solidFill>
                                <a:prstClr val="black"/>
                              </a:solidFill>
                              <a:latin typeface="Cambria Math" panose="02040503050406030204" pitchFamily="18" charset="0"/>
                            </a:rPr>
                            <m:t> </m:t>
                          </m:r>
                          <m:r>
                            <m:rPr>
                              <m:sty m:val="p"/>
                            </m:rPr>
                            <a:rPr lang="en-IN">
                              <a:solidFill>
                                <a:prstClr val="black"/>
                              </a:solidFill>
                              <a:latin typeface="Cambria Math" panose="02040503050406030204" pitchFamily="18" charset="0"/>
                            </a:rPr>
                            <m:t>in</m:t>
                          </m:r>
                          <m:r>
                            <a:rPr lang="en-IN">
                              <a:solidFill>
                                <a:prstClr val="black"/>
                              </a:solidFill>
                              <a:latin typeface="Cambria Math" panose="02040503050406030204" pitchFamily="18" charset="0"/>
                            </a:rPr>
                            <m:t> </m:t>
                          </m:r>
                          <m:r>
                            <a:rPr lang="en-IN" i="1">
                              <a:solidFill>
                                <a:prstClr val="black"/>
                              </a:solidFill>
                              <a:latin typeface="Cambria Math" panose="02040503050406030204" pitchFamily="18" charset="0"/>
                            </a:rPr>
                            <m:t>𝐵</m:t>
                          </m:r>
                        </m:den>
                      </m:f>
                    </m:oMath>
                  </m:oMathPara>
                </a14:m>
                <a:endParaRPr lang="en-IN" dirty="0">
                  <a:solidFill>
                    <a:prstClr val="black"/>
                  </a:solidFill>
                  <a:latin typeface="Times New Roman" panose="02020603050405020304" pitchFamily="18" charset="0"/>
                  <a:cs typeface="Times New Roman" panose="02020603050405020304" pitchFamily="18" charset="0"/>
                </a:endParaRPr>
              </a:p>
              <a:p>
                <a:pPr algn="just"/>
                <a:r>
                  <a:rPr lang="en-IN" dirty="0">
                    <a:solidFill>
                      <a:prstClr val="black"/>
                    </a:solidFill>
                    <a:latin typeface="Times New Roman" panose="02020603050405020304" pitchFamily="18" charset="0"/>
                    <a:cs typeface="Times New Roman" panose="02020603050405020304" pitchFamily="18" charset="0"/>
                  </a:rPr>
                  <a:t>	</a:t>
                </a:r>
              </a:p>
              <a:p>
                <a:pPr algn="just"/>
                <a14:m>
                  <m:oMathPara xmlns:m="http://schemas.openxmlformats.org/officeDocument/2006/math">
                    <m:oMathParaPr>
                      <m:jc m:val="centerGroup"/>
                    </m:oMathParaPr>
                    <m:oMath xmlns:m="http://schemas.openxmlformats.org/officeDocument/2006/math">
                      <m:r>
                        <a:rPr lang="en-IN" i="1">
                          <a:solidFill>
                            <a:prstClr val="black"/>
                          </a:solidFill>
                          <a:latin typeface="Cambria Math" panose="02040503050406030204" pitchFamily="18" charset="0"/>
                        </a:rPr>
                        <m:t>=</m:t>
                      </m:r>
                      <m:f>
                        <m:fPr>
                          <m:ctrlPr>
                            <a:rPr lang="en-IN" i="1">
                              <a:solidFill>
                                <a:prstClr val="black"/>
                              </a:solidFill>
                              <a:latin typeface="Cambria Math" panose="02040503050406030204" pitchFamily="18" charset="0"/>
                            </a:rPr>
                          </m:ctrlPr>
                        </m:fPr>
                        <m:num>
                          <m:r>
                            <m:rPr>
                              <m:sty m:val="p"/>
                            </m:rPr>
                            <a:rPr lang="en-IN">
                              <a:solidFill>
                                <a:prstClr val="black"/>
                              </a:solidFill>
                              <a:latin typeface="Cambria Math" panose="02040503050406030204" pitchFamily="18" charset="0"/>
                            </a:rPr>
                            <m:t>Number</m:t>
                          </m:r>
                          <m:r>
                            <a:rPr lang="en-IN">
                              <a:solidFill>
                                <a:prstClr val="black"/>
                              </a:solidFill>
                              <a:latin typeface="Cambria Math" panose="02040503050406030204" pitchFamily="18" charset="0"/>
                            </a:rPr>
                            <m:t> </m:t>
                          </m:r>
                          <m:r>
                            <m:rPr>
                              <m:sty m:val="p"/>
                            </m:rPr>
                            <a:rPr lang="en-IN">
                              <a:solidFill>
                                <a:prstClr val="black"/>
                              </a:solidFill>
                              <a:latin typeface="Cambria Math" panose="02040503050406030204" pitchFamily="18" charset="0"/>
                            </a:rPr>
                            <m:t>of</m:t>
                          </m:r>
                          <m:r>
                            <a:rPr lang="en-IN">
                              <a:solidFill>
                                <a:prstClr val="black"/>
                              </a:solidFill>
                              <a:latin typeface="Cambria Math" panose="02040503050406030204" pitchFamily="18" charset="0"/>
                            </a:rPr>
                            <m:t> </m:t>
                          </m:r>
                          <m:r>
                            <m:rPr>
                              <m:sty m:val="p"/>
                            </m:rPr>
                            <a:rPr lang="en-IN">
                              <a:solidFill>
                                <a:prstClr val="black"/>
                              </a:solidFill>
                              <a:latin typeface="Cambria Math" panose="02040503050406030204" pitchFamily="18" charset="0"/>
                            </a:rPr>
                            <m:t>events</m:t>
                          </m:r>
                          <m:r>
                            <a:rPr lang="en-IN">
                              <a:solidFill>
                                <a:prstClr val="black"/>
                              </a:solidFill>
                              <a:latin typeface="Cambria Math" panose="02040503050406030204" pitchFamily="18" charset="0"/>
                            </a:rPr>
                            <m:t>  </m:t>
                          </m:r>
                          <m:r>
                            <m:rPr>
                              <m:sty m:val="p"/>
                            </m:rPr>
                            <a:rPr lang="en-IN">
                              <a:solidFill>
                                <a:prstClr val="black"/>
                              </a:solidFill>
                              <a:latin typeface="Cambria Math" panose="02040503050406030204" pitchFamily="18" charset="0"/>
                            </a:rPr>
                            <m:t>favourable</m:t>
                          </m:r>
                          <m:r>
                            <a:rPr lang="en-IN">
                              <a:solidFill>
                                <a:prstClr val="black"/>
                              </a:solidFill>
                              <a:latin typeface="Cambria Math" panose="02040503050406030204" pitchFamily="18" charset="0"/>
                            </a:rPr>
                            <m:t> </m:t>
                          </m:r>
                          <m:r>
                            <m:rPr>
                              <m:sty m:val="p"/>
                            </m:rPr>
                            <a:rPr lang="en-IN">
                              <a:solidFill>
                                <a:prstClr val="black"/>
                              </a:solidFill>
                              <a:latin typeface="Cambria Math" panose="02040503050406030204" pitchFamily="18" charset="0"/>
                            </a:rPr>
                            <m:t>to</m:t>
                          </m:r>
                          <m:r>
                            <a:rPr lang="en-IN">
                              <a:solidFill>
                                <a:prstClr val="black"/>
                              </a:solidFill>
                              <a:latin typeface="Cambria Math" panose="02040503050406030204" pitchFamily="18" charset="0"/>
                            </a:rPr>
                            <m:t> </m:t>
                          </m:r>
                          <m:r>
                            <a:rPr lang="en-IN" i="1">
                              <a:solidFill>
                                <a:prstClr val="black"/>
                              </a:solidFill>
                              <a:latin typeface="Cambria Math" panose="02040503050406030204" pitchFamily="18" charset="0"/>
                            </a:rPr>
                            <m:t>𝐴</m:t>
                          </m:r>
                          <m:r>
                            <a:rPr lang="en-IN" i="1">
                              <a:solidFill>
                                <a:prstClr val="black"/>
                              </a:solidFill>
                              <a:latin typeface="Cambria Math" panose="02040503050406030204" pitchFamily="18" charset="0"/>
                              <a:ea typeface="Cambria Math" panose="02040503050406030204" pitchFamily="18" charset="0"/>
                            </a:rPr>
                            <m:t>∩</m:t>
                          </m:r>
                          <m:r>
                            <a:rPr lang="en-IN" i="1">
                              <a:solidFill>
                                <a:prstClr val="black"/>
                              </a:solidFill>
                              <a:latin typeface="Cambria Math" panose="02040503050406030204" pitchFamily="18" charset="0"/>
                            </a:rPr>
                            <m:t>𝐵</m:t>
                          </m:r>
                        </m:num>
                        <m:den>
                          <m:r>
                            <m:rPr>
                              <m:sty m:val="p"/>
                            </m:rPr>
                            <a:rPr lang="en-IN">
                              <a:solidFill>
                                <a:prstClr val="black"/>
                              </a:solidFill>
                              <a:latin typeface="Cambria Math" panose="02040503050406030204" pitchFamily="18" charset="0"/>
                            </a:rPr>
                            <m:t>Number</m:t>
                          </m:r>
                          <m:r>
                            <a:rPr lang="en-IN">
                              <a:solidFill>
                                <a:prstClr val="black"/>
                              </a:solidFill>
                              <a:latin typeface="Cambria Math" panose="02040503050406030204" pitchFamily="18" charset="0"/>
                            </a:rPr>
                            <m:t> </m:t>
                          </m:r>
                          <m:r>
                            <m:rPr>
                              <m:sty m:val="p"/>
                            </m:rPr>
                            <a:rPr lang="en-IN">
                              <a:solidFill>
                                <a:prstClr val="black"/>
                              </a:solidFill>
                              <a:latin typeface="Cambria Math" panose="02040503050406030204" pitchFamily="18" charset="0"/>
                            </a:rPr>
                            <m:t>of</m:t>
                          </m:r>
                          <m:r>
                            <a:rPr lang="en-IN">
                              <a:solidFill>
                                <a:prstClr val="black"/>
                              </a:solidFill>
                              <a:latin typeface="Cambria Math" panose="02040503050406030204" pitchFamily="18" charset="0"/>
                            </a:rPr>
                            <m:t> </m:t>
                          </m:r>
                          <m:r>
                            <m:rPr>
                              <m:sty m:val="p"/>
                            </m:rPr>
                            <a:rPr lang="en-IN">
                              <a:solidFill>
                                <a:prstClr val="black"/>
                              </a:solidFill>
                              <a:latin typeface="Cambria Math" panose="02040503050406030204" pitchFamily="18" charset="0"/>
                            </a:rPr>
                            <m:t>events</m:t>
                          </m:r>
                          <m:r>
                            <a:rPr lang="en-IN">
                              <a:solidFill>
                                <a:prstClr val="black"/>
                              </a:solidFill>
                              <a:latin typeface="Cambria Math" panose="02040503050406030204" pitchFamily="18" charset="0"/>
                            </a:rPr>
                            <m:t> </m:t>
                          </m:r>
                          <m:r>
                            <m:rPr>
                              <m:sty m:val="p"/>
                            </m:rPr>
                            <a:rPr lang="en-IN">
                              <a:solidFill>
                                <a:prstClr val="black"/>
                              </a:solidFill>
                              <a:latin typeface="Cambria Math" panose="02040503050406030204" pitchFamily="18" charset="0"/>
                            </a:rPr>
                            <m:t>favourable</m:t>
                          </m:r>
                          <m:r>
                            <a:rPr lang="en-IN">
                              <a:solidFill>
                                <a:prstClr val="black"/>
                              </a:solidFill>
                              <a:latin typeface="Cambria Math" panose="02040503050406030204" pitchFamily="18" charset="0"/>
                            </a:rPr>
                            <m:t> </m:t>
                          </m:r>
                          <m:r>
                            <m:rPr>
                              <m:sty m:val="p"/>
                            </m:rPr>
                            <a:rPr lang="en-IN">
                              <a:solidFill>
                                <a:prstClr val="black"/>
                              </a:solidFill>
                              <a:latin typeface="Cambria Math" panose="02040503050406030204" pitchFamily="18" charset="0"/>
                            </a:rPr>
                            <m:t>to</m:t>
                          </m:r>
                          <m:r>
                            <a:rPr lang="en-IN">
                              <a:solidFill>
                                <a:prstClr val="black"/>
                              </a:solidFill>
                              <a:latin typeface="Cambria Math" panose="02040503050406030204" pitchFamily="18" charset="0"/>
                            </a:rPr>
                            <m:t> </m:t>
                          </m:r>
                          <m:r>
                            <a:rPr lang="en-IN" i="1">
                              <a:solidFill>
                                <a:prstClr val="black"/>
                              </a:solidFill>
                              <a:latin typeface="Cambria Math" panose="02040503050406030204" pitchFamily="18" charset="0"/>
                            </a:rPr>
                            <m:t>𝐵</m:t>
                          </m:r>
                        </m:den>
                      </m:f>
                    </m:oMath>
                  </m:oMathPara>
                </a14:m>
                <a:endParaRPr lang="en-IN" dirty="0">
                  <a:solidFill>
                    <a:prstClr val="black"/>
                  </a:solidFill>
                  <a:latin typeface="Times New Roman" panose="02020603050405020304" pitchFamily="18" charset="0"/>
                  <a:cs typeface="Times New Roman" panose="02020603050405020304" pitchFamily="18" charset="0"/>
                </a:endParaRPr>
              </a:p>
              <a:p>
                <a:pPr algn="just"/>
                <a:r>
                  <a:rPr lang="en-IN" dirty="0">
                    <a:solidFill>
                      <a:prstClr val="black"/>
                    </a:solidFill>
                    <a:latin typeface="Times New Roman" panose="02020603050405020304" pitchFamily="18" charset="0"/>
                    <a:cs typeface="Times New Roman" panose="02020603050405020304" pitchFamily="18" charset="0"/>
                  </a:rPr>
                  <a:t>	</a:t>
                </a:r>
                <a:endParaRPr lang="en-IN" i="1" dirty="0">
                  <a:solidFill>
                    <a:prstClr val="black"/>
                  </a:solidFill>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IN" i="1" dirty="0">
                          <a:solidFill>
                            <a:prstClr val="black"/>
                          </a:solidFill>
                          <a:latin typeface="Cambria Math" panose="02040503050406030204" pitchFamily="18" charset="0"/>
                        </a:rPr>
                        <m:t>=</m:t>
                      </m:r>
                      <m:f>
                        <m:fPr>
                          <m:ctrlPr>
                            <a:rPr lang="en-IN" i="1" dirty="0">
                              <a:solidFill>
                                <a:prstClr val="black"/>
                              </a:solidFill>
                              <a:latin typeface="Cambria Math" panose="02040503050406030204" pitchFamily="18" charset="0"/>
                            </a:rPr>
                          </m:ctrlPr>
                        </m:fPr>
                        <m:num>
                          <m:r>
                            <a:rPr lang="en-IN" i="1" dirty="0">
                              <a:solidFill>
                                <a:prstClr val="black"/>
                              </a:solidFill>
                              <a:latin typeface="Cambria Math" panose="02040503050406030204" pitchFamily="18" charset="0"/>
                            </a:rPr>
                            <m:t>𝑃</m:t>
                          </m:r>
                          <m:r>
                            <a:rPr lang="en-IN" i="1" dirty="0">
                              <a:solidFill>
                                <a:prstClr val="black"/>
                              </a:solidFill>
                              <a:latin typeface="Cambria Math" panose="02040503050406030204" pitchFamily="18" charset="0"/>
                            </a:rPr>
                            <m:t>(</m:t>
                          </m:r>
                          <m:r>
                            <a:rPr lang="en-IN" i="1" dirty="0">
                              <a:solidFill>
                                <a:prstClr val="black"/>
                              </a:solidFill>
                              <a:latin typeface="Cambria Math" panose="02040503050406030204" pitchFamily="18" charset="0"/>
                            </a:rPr>
                            <m:t>𝐴</m:t>
                          </m:r>
                          <m:r>
                            <a:rPr lang="en-IN" i="1" dirty="0">
                              <a:solidFill>
                                <a:prstClr val="black"/>
                              </a:solidFill>
                              <a:latin typeface="Cambria Math" panose="02040503050406030204" pitchFamily="18" charset="0"/>
                              <a:ea typeface="Cambria Math" panose="02040503050406030204" pitchFamily="18" charset="0"/>
                            </a:rPr>
                            <m:t>∩</m:t>
                          </m:r>
                          <m:r>
                            <a:rPr lang="en-IN" i="1" dirty="0">
                              <a:solidFill>
                                <a:prstClr val="black"/>
                              </a:solidFill>
                              <a:latin typeface="Cambria Math" panose="02040503050406030204" pitchFamily="18" charset="0"/>
                              <a:ea typeface="Cambria Math" panose="02040503050406030204" pitchFamily="18" charset="0"/>
                            </a:rPr>
                            <m:t>𝐵</m:t>
                          </m:r>
                          <m:r>
                            <a:rPr lang="en-IN" i="1" dirty="0">
                              <a:solidFill>
                                <a:prstClr val="black"/>
                              </a:solidFill>
                              <a:latin typeface="Cambria Math" panose="02040503050406030204" pitchFamily="18" charset="0"/>
                            </a:rPr>
                            <m:t>)</m:t>
                          </m:r>
                        </m:num>
                        <m:den>
                          <m:r>
                            <a:rPr lang="en-IN" i="1" dirty="0">
                              <a:solidFill>
                                <a:prstClr val="black"/>
                              </a:solidFill>
                              <a:latin typeface="Cambria Math" panose="02040503050406030204" pitchFamily="18" charset="0"/>
                            </a:rPr>
                            <m:t>𝑃</m:t>
                          </m:r>
                          <m:r>
                            <a:rPr lang="en-IN" i="1" dirty="0">
                              <a:solidFill>
                                <a:prstClr val="black"/>
                              </a:solidFill>
                              <a:latin typeface="Cambria Math" panose="02040503050406030204" pitchFamily="18" charset="0"/>
                            </a:rPr>
                            <m:t>(</m:t>
                          </m:r>
                          <m:r>
                            <a:rPr lang="en-IN" i="1" dirty="0">
                              <a:solidFill>
                                <a:prstClr val="black"/>
                              </a:solidFill>
                              <a:latin typeface="Cambria Math" panose="02040503050406030204" pitchFamily="18" charset="0"/>
                            </a:rPr>
                            <m:t>𝐵</m:t>
                          </m:r>
                          <m:r>
                            <a:rPr lang="en-IN" i="1" dirty="0">
                              <a:solidFill>
                                <a:prstClr val="black"/>
                              </a:solidFill>
                              <a:latin typeface="Cambria Math" panose="02040503050406030204" pitchFamily="18" charset="0"/>
                            </a:rPr>
                            <m:t>)</m:t>
                          </m:r>
                        </m:den>
                      </m:f>
                    </m:oMath>
                  </m:oMathPara>
                </a14:m>
                <a:endParaRPr lang="en-IN" dirty="0">
                  <a:solidFill>
                    <a:prstClr val="black"/>
                  </a:solidFill>
                  <a:latin typeface="Times New Roman" panose="02020603050405020304" pitchFamily="18" charset="0"/>
                  <a:cs typeface="Times New Roman" panose="02020603050405020304" pitchFamily="18" charset="0"/>
                </a:endParaRPr>
              </a:p>
              <a:p>
                <a:pPr algn="just"/>
                <a:endParaRPr lang="en-IN" dirty="0">
                  <a:solidFill>
                    <a:prstClr val="black"/>
                  </a:solidFill>
                  <a:latin typeface="Times New Roman" panose="02020603050405020304" pitchFamily="18" charset="0"/>
                  <a:cs typeface="Times New Roman" panose="02020603050405020304" pitchFamily="18" charset="0"/>
                </a:endParaRPr>
              </a:p>
              <a:p>
                <a:pPr algn="just"/>
                <a:endParaRPr lang="en-US"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16" name="Rectangle 15"/>
              <p:cNvSpPr>
                <a:spLocks noRot="1" noChangeAspect="1" noMove="1" noResize="1" noEditPoints="1" noAdjustHandles="1" noChangeArrowheads="1" noChangeShapeType="1" noTextEdit="1"/>
              </p:cNvSpPr>
              <p:nvPr/>
            </p:nvSpPr>
            <p:spPr>
              <a:xfrm>
                <a:off x="2115003" y="1641505"/>
                <a:ext cx="8037127" cy="4759295"/>
              </a:xfrm>
              <a:prstGeom prst="rect">
                <a:avLst/>
              </a:prstGeom>
              <a:blipFill>
                <a:blip r:embed="rId2"/>
                <a:stretch>
                  <a:fillRect/>
                </a:stretch>
              </a:blipFill>
              <a:effectLst>
                <a:glow rad="63500">
                  <a:schemeClr val="accent2">
                    <a:satMod val="175000"/>
                    <a:alpha val="40000"/>
                  </a:schemeClr>
                </a:glow>
              </a:effectLst>
            </p:spPr>
            <p:txBody>
              <a:bodyPr/>
              <a:lstStyle/>
              <a:p>
                <a:r>
                  <a:rPr lang="en-US">
                    <a:noFill/>
                  </a:rPr>
                  <a:t> </a:t>
                </a:r>
              </a:p>
            </p:txBody>
          </p:sp>
        </mc:Fallback>
      </mc:AlternateContent>
      <p:sp>
        <p:nvSpPr>
          <p:cNvPr id="17" name="Rounded Rectangle 16"/>
          <p:cNvSpPr/>
          <p:nvPr/>
        </p:nvSpPr>
        <p:spPr>
          <a:xfrm>
            <a:off x="2115003" y="1624092"/>
            <a:ext cx="8037126" cy="480060"/>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prstClr val="black"/>
                </a:solidFill>
                <a:latin typeface="Times New Roman" pitchFamily="18" charset="0"/>
                <a:cs typeface="Times New Roman" pitchFamily="18" charset="0"/>
              </a:rPr>
              <a:t>Definition 8.2: </a:t>
            </a:r>
            <a:r>
              <a:rPr lang="en-US" sz="2000" b="1" dirty="0">
                <a:solidFill>
                  <a:prstClr val="black"/>
                </a:solidFill>
                <a:latin typeface="Times New Roman" pitchFamily="18" charset="0"/>
                <a:cs typeface="Times New Roman" pitchFamily="18" charset="0"/>
              </a:rPr>
              <a:t>Conditional Probability</a:t>
            </a:r>
            <a:endParaRPr lang="en-IN" sz="2000" b="1" dirty="0">
              <a:solidFill>
                <a:prstClr val="black"/>
              </a:solidFill>
              <a:latin typeface="Times New Roman" pitchFamily="18" charset="0"/>
              <a:cs typeface="Times New Roman" pitchFamily="18" charset="0"/>
            </a:endParaRPr>
          </a:p>
        </p:txBody>
      </p:sp>
      <p:sp>
        <p:nvSpPr>
          <p:cNvPr id="3" name="Footer Placeholder 2">
            <a:extLst>
              <a:ext uri="{FF2B5EF4-FFF2-40B4-BE49-F238E27FC236}">
                <a16:creationId xmlns:a16="http://schemas.microsoft.com/office/drawing/2014/main" id="{F9A92B79-D99B-7B48-B9C7-1855EFB62742}"/>
              </a:ext>
            </a:extLst>
          </p:cNvPr>
          <p:cNvSpPr>
            <a:spLocks noGrp="1"/>
          </p:cNvSpPr>
          <p:nvPr>
            <p:ph type="ftr" sz="quarter" idx="11"/>
          </p:nvPr>
        </p:nvSpPr>
        <p:spPr/>
        <p:txBody>
          <a:bodyPr/>
          <a:lstStyle/>
          <a:p>
            <a:pPr algn="ctr"/>
            <a:r>
              <a:rPr lang="en-IN"/>
              <a:t>IIITS: Data Analytics</a:t>
            </a:r>
            <a:endParaRPr lang="en-IN" dirty="0"/>
          </a:p>
        </p:txBody>
      </p:sp>
    </p:spTree>
    <p:extLst>
      <p:ext uri="{BB962C8B-B14F-4D97-AF65-F5344CB8AC3E}">
        <p14:creationId xmlns:p14="http://schemas.microsoft.com/office/powerpoint/2010/main" val="12115287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5" y="260648"/>
            <a:ext cx="8425339" cy="851872"/>
          </a:xfrm>
        </p:spPr>
        <p:txBody>
          <a:bodyPr>
            <a:normAutofit/>
          </a:bodyPr>
          <a:lstStyle/>
          <a:p>
            <a:pPr algn="l"/>
            <a:r>
              <a:rPr lang="en-US" sz="4000" dirty="0">
                <a:solidFill>
                  <a:srgbClr val="A50021"/>
                </a:solidFill>
                <a:latin typeface="Times New Roman" pitchFamily="18" charset="0"/>
                <a:cs typeface="Times New Roman" pitchFamily="18" charset="0"/>
              </a:rPr>
              <a:t>Conditional Probability</a:t>
            </a:r>
            <a:endParaRPr lang="en-IN" sz="4000" dirty="0">
              <a:solidFill>
                <a:srgbClr val="A50021"/>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a:xfrm>
            <a:off x="9528546" y="6173478"/>
            <a:ext cx="780124" cy="365125"/>
          </a:xfrm>
        </p:spPr>
        <p:txBody>
          <a:bodyPr/>
          <a:lstStyle/>
          <a:p>
            <a:fld id="{E2D238DB-7230-45D0-89A2-1890D4DEDBDF}" type="slidenum">
              <a:rPr lang="en-IN" smtClean="0">
                <a:solidFill>
                  <a:srgbClr val="04617B">
                    <a:shade val="90000"/>
                  </a:srgbClr>
                </a:solidFill>
                <a:latin typeface="Times New Roman" panose="02020603050405020304" pitchFamily="18" charset="0"/>
                <a:cs typeface="Times New Roman" panose="02020603050405020304" pitchFamily="18" charset="0"/>
              </a:rPr>
              <a:pPr/>
              <a:t>28</a:t>
            </a:fld>
            <a:endParaRPr lang="en-IN" dirty="0">
              <a:solidFill>
                <a:srgbClr val="04617B">
                  <a:shade val="90000"/>
                </a:srgb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6" name="Rectangle 15"/>
              <p:cNvSpPr/>
              <p:nvPr/>
            </p:nvSpPr>
            <p:spPr>
              <a:xfrm>
                <a:off x="2115002" y="1401476"/>
                <a:ext cx="8037127" cy="5326985"/>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a:solidFill>
                    <a:prstClr val="black"/>
                  </a:solidFill>
                  <a:latin typeface="Times New Roman" panose="02020603050405020304" pitchFamily="18" charset="0"/>
                  <a:cs typeface="Times New Roman" panose="02020603050405020304" pitchFamily="18" charset="0"/>
                </a:endParaRPr>
              </a:p>
              <a:p>
                <a:pPr algn="just"/>
                <a:endParaRPr lang="en-IN" dirty="0">
                  <a:solidFill>
                    <a:prstClr val="black"/>
                  </a:solidFill>
                  <a:latin typeface="Times New Roman" panose="02020603050405020304" pitchFamily="18" charset="0"/>
                  <a:cs typeface="Times New Roman" panose="02020603050405020304" pitchFamily="18" charset="0"/>
                </a:endParaRPr>
              </a:p>
              <a:p>
                <a:pPr algn="just"/>
                <a:endParaRPr lang="en-IN" dirty="0">
                  <a:solidFill>
                    <a:prstClr val="black"/>
                  </a:solidFill>
                  <a:latin typeface="Times New Roman" panose="02020603050405020304" pitchFamily="18" charset="0"/>
                  <a:cs typeface="Times New Roman" panose="02020603050405020304" pitchFamily="18" charset="0"/>
                </a:endParaRPr>
              </a:p>
              <a:p>
                <a:pPr algn="just"/>
                <a:endParaRPr lang="en-US" dirty="0"/>
              </a:p>
              <a:p>
                <a:pPr algn="just"/>
                <a:endParaRPr lang="en-US" dirty="0"/>
              </a:p>
              <a:p>
                <a:pPr algn="just"/>
                <a:endParaRPr lang="en-US" dirty="0"/>
              </a:p>
              <a:p>
                <a:r>
                  <a:rPr lang="en-IN"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IN" i="1">
                        <a:solidFill>
                          <a:schemeClr val="tx1"/>
                        </a:solidFill>
                        <a:latin typeface="Cambria Math" panose="02040503050406030204" pitchFamily="18" charset="0"/>
                        <a:cs typeface="Times New Roman" panose="02020603050405020304" pitchFamily="18" charset="0"/>
                      </a:rPr>
                      <m:t>𝑃</m:t>
                    </m:r>
                    <m:d>
                      <m:dPr>
                        <m:ctrlPr>
                          <a:rPr lang="en-IN" i="1">
                            <a:solidFill>
                              <a:schemeClr val="tx1"/>
                            </a:solidFill>
                            <a:latin typeface="Cambria Math" panose="02040503050406030204" pitchFamily="18" charset="0"/>
                            <a:cs typeface="Times New Roman" panose="02020603050405020304" pitchFamily="18" charset="0"/>
                          </a:rPr>
                        </m:ctrlPr>
                      </m:dPr>
                      <m:e>
                        <m:r>
                          <a:rPr lang="en-IN" i="1">
                            <a:solidFill>
                              <a:schemeClr val="tx1"/>
                            </a:solidFill>
                            <a:latin typeface="Cambria Math" panose="02040503050406030204" pitchFamily="18" charset="0"/>
                            <a:cs typeface="Times New Roman" panose="02020603050405020304" pitchFamily="18" charset="0"/>
                          </a:rPr>
                          <m:t>𝐴</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𝐵</m:t>
                        </m:r>
                      </m:e>
                    </m:d>
                    <m:r>
                      <a:rPr lang="en-IN" i="1">
                        <a:solidFill>
                          <a:schemeClr val="tx1"/>
                        </a:solidFill>
                        <a:latin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cs typeface="Times New Roman" panose="02020603050405020304" pitchFamily="18" charset="0"/>
                      </a:rPr>
                      <m:t>𝑃</m:t>
                    </m:r>
                    <m:d>
                      <m:dPr>
                        <m:ctrlPr>
                          <a:rPr lang="en-IN" i="1">
                            <a:solidFill>
                              <a:schemeClr val="tx1"/>
                            </a:solidFill>
                            <a:latin typeface="Cambria Math" panose="02040503050406030204" pitchFamily="18" charset="0"/>
                            <a:cs typeface="Times New Roman" panose="02020603050405020304" pitchFamily="18" charset="0"/>
                          </a:rPr>
                        </m:ctrlPr>
                      </m:dPr>
                      <m:e>
                        <m:r>
                          <a:rPr lang="en-IN" i="1">
                            <a:solidFill>
                              <a:schemeClr val="tx1"/>
                            </a:solidFill>
                            <a:latin typeface="Cambria Math" panose="02040503050406030204" pitchFamily="18" charset="0"/>
                            <a:cs typeface="Times New Roman" panose="02020603050405020304" pitchFamily="18" charset="0"/>
                          </a:rPr>
                          <m:t>𝐴</m:t>
                        </m:r>
                      </m:e>
                    </m:d>
                    <m:r>
                      <a:rPr lang="en-IN" i="1">
                        <a:solidFill>
                          <a:schemeClr val="tx1"/>
                        </a:solidFill>
                        <a:latin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cs typeface="Times New Roman" panose="02020603050405020304" pitchFamily="18" charset="0"/>
                      </a:rPr>
                      <m:t>𝑃</m:t>
                    </m:r>
                    <m:d>
                      <m:dPr>
                        <m:ctrlPr>
                          <a:rPr lang="en-IN" i="1">
                            <a:solidFill>
                              <a:schemeClr val="tx1"/>
                            </a:solidFill>
                            <a:latin typeface="Cambria Math" panose="02040503050406030204" pitchFamily="18" charset="0"/>
                            <a:cs typeface="Times New Roman" panose="02020603050405020304" pitchFamily="18" charset="0"/>
                          </a:rPr>
                        </m:ctrlPr>
                      </m:dPr>
                      <m:e>
                        <m:r>
                          <a:rPr lang="en-IN" i="1">
                            <a:solidFill>
                              <a:schemeClr val="tx1"/>
                            </a:solidFill>
                            <a:latin typeface="Cambria Math" panose="02040503050406030204" pitchFamily="18" charset="0"/>
                            <a:cs typeface="Times New Roman" panose="02020603050405020304" pitchFamily="18" charset="0"/>
                          </a:rPr>
                          <m:t>𝐵</m:t>
                        </m:r>
                      </m:e>
                      <m:e>
                        <m:r>
                          <a:rPr lang="en-IN" i="1">
                            <a:solidFill>
                              <a:schemeClr val="tx1"/>
                            </a:solidFill>
                            <a:latin typeface="Cambria Math" panose="02040503050406030204" pitchFamily="18" charset="0"/>
                            <a:cs typeface="Times New Roman" panose="02020603050405020304" pitchFamily="18" charset="0"/>
                          </a:rPr>
                          <m:t>𝐴</m:t>
                        </m:r>
                      </m:e>
                    </m:d>
                    <m:r>
                      <a:rPr lang="en-IN" i="1">
                        <a:solidFill>
                          <a:schemeClr val="tx1"/>
                        </a:solidFill>
                        <a:latin typeface="Cambria Math" panose="02040503050406030204" pitchFamily="18" charset="0"/>
                        <a:cs typeface="Times New Roman" panose="02020603050405020304" pitchFamily="18" charset="0"/>
                      </a:rPr>
                      <m:t>,       </m:t>
                    </m:r>
                    <m:r>
                      <a:rPr lang="en-IN" i="1">
                        <a:solidFill>
                          <a:schemeClr val="tx1"/>
                        </a:solidFill>
                        <a:latin typeface="Cambria Math" panose="02040503050406030204" pitchFamily="18" charset="0"/>
                        <a:cs typeface="Times New Roman" panose="02020603050405020304" pitchFamily="18" charset="0"/>
                      </a:rPr>
                      <m:t>𝑖𝑓</m:t>
                    </m:r>
                    <m:r>
                      <a:rPr lang="en-IN" i="1">
                        <a:solidFill>
                          <a:schemeClr val="tx1"/>
                        </a:solidFill>
                        <a:latin typeface="Cambria Math" panose="02040503050406030204" pitchFamily="18" charset="0"/>
                        <a:cs typeface="Times New Roman" panose="02020603050405020304" pitchFamily="18" charset="0"/>
                      </a:rPr>
                      <m:t> </m:t>
                    </m:r>
                    <m:r>
                      <a:rPr lang="en-IN" i="1">
                        <a:solidFill>
                          <a:schemeClr val="tx1"/>
                        </a:solidFill>
                        <a:latin typeface="Cambria Math" panose="02040503050406030204" pitchFamily="18" charset="0"/>
                        <a:cs typeface="Times New Roman" panose="02020603050405020304" pitchFamily="18" charset="0"/>
                      </a:rPr>
                      <m:t>𝑃</m:t>
                    </m:r>
                    <m:d>
                      <m:dPr>
                        <m:ctrlPr>
                          <a:rPr lang="en-IN" i="1">
                            <a:solidFill>
                              <a:schemeClr val="tx1"/>
                            </a:solidFill>
                            <a:latin typeface="Cambria Math" panose="02040503050406030204" pitchFamily="18" charset="0"/>
                            <a:cs typeface="Times New Roman" panose="02020603050405020304" pitchFamily="18" charset="0"/>
                          </a:rPr>
                        </m:ctrlPr>
                      </m:dPr>
                      <m:e>
                        <m:r>
                          <a:rPr lang="en-IN" i="1">
                            <a:solidFill>
                              <a:schemeClr val="tx1"/>
                            </a:solidFill>
                            <a:latin typeface="Cambria Math" panose="02040503050406030204" pitchFamily="18" charset="0"/>
                            <a:cs typeface="Times New Roman" panose="02020603050405020304" pitchFamily="18" charset="0"/>
                          </a:rPr>
                          <m:t>𝐴</m:t>
                        </m:r>
                      </m:e>
                    </m:d>
                    <m:r>
                      <a:rPr lang="en-IN" i="1">
                        <a:solidFill>
                          <a:schemeClr val="tx1"/>
                        </a:solidFill>
                        <a:latin typeface="Cambria Math" panose="02040503050406030204" pitchFamily="18" charset="0"/>
                        <a:cs typeface="Times New Roman" panose="02020603050405020304" pitchFamily="18" charset="0"/>
                      </a:rPr>
                      <m:t>≠0</m:t>
                    </m:r>
                  </m:oMath>
                </a14:m>
                <a:endParaRPr lang="en-US" dirty="0">
                  <a:solidFill>
                    <a:schemeClr val="tx1"/>
                  </a:solidFill>
                  <a:latin typeface="Times New Roman" panose="02020603050405020304" pitchFamily="18" charset="0"/>
                  <a:cs typeface="Times New Roman" panose="02020603050405020304" pitchFamily="18" charset="0"/>
                </a:endParaRPr>
              </a:p>
              <a:p>
                <a:endParaRPr lang="en-IN" sz="1000" dirty="0">
                  <a:solidFill>
                    <a:schemeClr val="tx1"/>
                  </a:solidFill>
                  <a:latin typeface="Times New Roman" panose="02020603050405020304" pitchFamily="18" charset="0"/>
                  <a:cs typeface="Times New Roman" panose="02020603050405020304" pitchFamily="18" charset="0"/>
                </a:endParaRPr>
              </a:p>
              <a:p>
                <a:r>
                  <a:rPr lang="en-IN" dirty="0">
                    <a:solidFill>
                      <a:schemeClr val="tx1"/>
                    </a:solidFill>
                    <a:latin typeface="Times New Roman" panose="02020603050405020304" pitchFamily="18" charset="0"/>
                    <a:cs typeface="Times New Roman" panose="02020603050405020304" pitchFamily="18" charset="0"/>
                  </a:rPr>
                  <a:t>or           </a:t>
                </a:r>
                <a14:m>
                  <m:oMath xmlns:m="http://schemas.openxmlformats.org/officeDocument/2006/math">
                    <m:r>
                      <a:rPr lang="en-IN" i="1">
                        <a:solidFill>
                          <a:schemeClr val="tx1"/>
                        </a:solidFill>
                        <a:latin typeface="Cambria Math" panose="02040503050406030204" pitchFamily="18" charset="0"/>
                        <a:cs typeface="Times New Roman" panose="02020603050405020304" pitchFamily="18" charset="0"/>
                      </a:rPr>
                      <m:t>𝑃</m:t>
                    </m:r>
                    <m:d>
                      <m:dPr>
                        <m:ctrlPr>
                          <a:rPr lang="en-IN" i="1">
                            <a:solidFill>
                              <a:schemeClr val="tx1"/>
                            </a:solidFill>
                            <a:latin typeface="Cambria Math" panose="02040503050406030204" pitchFamily="18" charset="0"/>
                            <a:cs typeface="Times New Roman" panose="02020603050405020304" pitchFamily="18" charset="0"/>
                          </a:rPr>
                        </m:ctrlPr>
                      </m:dPr>
                      <m:e>
                        <m:r>
                          <a:rPr lang="en-IN" i="1">
                            <a:solidFill>
                              <a:schemeClr val="tx1"/>
                            </a:solidFill>
                            <a:latin typeface="Cambria Math" panose="02040503050406030204" pitchFamily="18" charset="0"/>
                            <a:cs typeface="Times New Roman" panose="02020603050405020304" pitchFamily="18" charset="0"/>
                          </a:rPr>
                          <m:t>𝐴</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𝐵</m:t>
                        </m:r>
                      </m:e>
                    </m:d>
                    <m:r>
                      <a:rPr lang="en-IN" i="1">
                        <a:solidFill>
                          <a:schemeClr val="tx1"/>
                        </a:solidFill>
                        <a:latin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cs typeface="Times New Roman" panose="02020603050405020304" pitchFamily="18" charset="0"/>
                      </a:rPr>
                      <m:t>𝑃</m:t>
                    </m:r>
                    <m:d>
                      <m:dPr>
                        <m:ctrlPr>
                          <a:rPr lang="en-IN" i="1">
                            <a:solidFill>
                              <a:schemeClr val="tx1"/>
                            </a:solidFill>
                            <a:latin typeface="Cambria Math" panose="02040503050406030204" pitchFamily="18" charset="0"/>
                            <a:cs typeface="Times New Roman" panose="02020603050405020304" pitchFamily="18" charset="0"/>
                          </a:rPr>
                        </m:ctrlPr>
                      </m:dPr>
                      <m:e>
                        <m:r>
                          <a:rPr lang="en-IN" i="1">
                            <a:solidFill>
                              <a:schemeClr val="tx1"/>
                            </a:solidFill>
                            <a:latin typeface="Cambria Math" panose="02040503050406030204" pitchFamily="18" charset="0"/>
                            <a:cs typeface="Times New Roman" panose="02020603050405020304" pitchFamily="18" charset="0"/>
                          </a:rPr>
                          <m:t>𝐵</m:t>
                        </m:r>
                      </m:e>
                    </m:d>
                    <m:r>
                      <a:rPr lang="en-IN" i="1">
                        <a:solidFill>
                          <a:schemeClr val="tx1"/>
                        </a:solidFill>
                        <a:latin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cs typeface="Times New Roman" panose="02020603050405020304" pitchFamily="18" charset="0"/>
                      </a:rPr>
                      <m:t>𝑃</m:t>
                    </m:r>
                    <m:d>
                      <m:dPr>
                        <m:ctrlPr>
                          <a:rPr lang="en-IN" i="1">
                            <a:solidFill>
                              <a:schemeClr val="tx1"/>
                            </a:solidFill>
                            <a:latin typeface="Cambria Math" panose="02040503050406030204" pitchFamily="18" charset="0"/>
                            <a:cs typeface="Times New Roman" panose="02020603050405020304" pitchFamily="18" charset="0"/>
                          </a:rPr>
                        </m:ctrlPr>
                      </m:dPr>
                      <m:e>
                        <m:r>
                          <a:rPr lang="en-IN" i="1">
                            <a:solidFill>
                              <a:schemeClr val="tx1"/>
                            </a:solidFill>
                            <a:latin typeface="Cambria Math" panose="02040503050406030204" pitchFamily="18" charset="0"/>
                            <a:cs typeface="Times New Roman" panose="02020603050405020304" pitchFamily="18" charset="0"/>
                          </a:rPr>
                          <m:t>𝐴</m:t>
                        </m:r>
                      </m:e>
                      <m:e>
                        <m:r>
                          <a:rPr lang="en-IN" i="1">
                            <a:solidFill>
                              <a:schemeClr val="tx1"/>
                            </a:solidFill>
                            <a:latin typeface="Cambria Math" panose="02040503050406030204" pitchFamily="18" charset="0"/>
                            <a:cs typeface="Times New Roman" panose="02020603050405020304" pitchFamily="18" charset="0"/>
                          </a:rPr>
                          <m:t>𝐵</m:t>
                        </m:r>
                      </m:e>
                    </m:d>
                    <m:r>
                      <a:rPr lang="en-IN" i="1">
                        <a:solidFill>
                          <a:schemeClr val="tx1"/>
                        </a:solidFill>
                        <a:latin typeface="Cambria Math" panose="02040503050406030204" pitchFamily="18" charset="0"/>
                        <a:cs typeface="Times New Roman" panose="02020603050405020304" pitchFamily="18" charset="0"/>
                      </a:rPr>
                      <m:t>,       </m:t>
                    </m:r>
                    <m:r>
                      <a:rPr lang="en-IN" i="1">
                        <a:solidFill>
                          <a:schemeClr val="tx1"/>
                        </a:solidFill>
                        <a:latin typeface="Cambria Math" panose="02040503050406030204" pitchFamily="18" charset="0"/>
                        <a:cs typeface="Times New Roman" panose="02020603050405020304" pitchFamily="18" charset="0"/>
                      </a:rPr>
                      <m:t>𝑖𝑓</m:t>
                    </m:r>
                    <m:r>
                      <a:rPr lang="en-IN" i="1">
                        <a:solidFill>
                          <a:schemeClr val="tx1"/>
                        </a:solidFill>
                        <a:latin typeface="Cambria Math" panose="02040503050406030204" pitchFamily="18" charset="0"/>
                        <a:cs typeface="Times New Roman" panose="02020603050405020304" pitchFamily="18" charset="0"/>
                      </a:rPr>
                      <m:t> </m:t>
                    </m:r>
                    <m:r>
                      <a:rPr lang="en-IN" i="1">
                        <a:solidFill>
                          <a:schemeClr val="tx1"/>
                        </a:solidFill>
                        <a:latin typeface="Cambria Math" panose="02040503050406030204" pitchFamily="18" charset="0"/>
                        <a:cs typeface="Times New Roman" panose="02020603050405020304" pitchFamily="18" charset="0"/>
                      </a:rPr>
                      <m:t>𝑃</m:t>
                    </m:r>
                    <m:r>
                      <a:rPr lang="en-IN" i="1">
                        <a:solidFill>
                          <a:schemeClr val="tx1"/>
                        </a:solidFill>
                        <a:latin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cs typeface="Times New Roman" panose="02020603050405020304" pitchFamily="18" charset="0"/>
                      </a:rPr>
                      <m:t>𝐵</m:t>
                    </m:r>
                    <m:r>
                      <a:rPr lang="en-IN" i="1">
                        <a:solidFill>
                          <a:schemeClr val="tx1"/>
                        </a:solidFill>
                        <a:latin typeface="Cambria Math" panose="02040503050406030204" pitchFamily="18" charset="0"/>
                        <a:cs typeface="Times New Roman" panose="02020603050405020304" pitchFamily="18" charset="0"/>
                      </a:rPr>
                      <m:t>)≠0</m:t>
                    </m:r>
                  </m:oMath>
                </a14:m>
                <a:endParaRPr lang="en-IN" dirty="0">
                  <a:solidFill>
                    <a:schemeClr val="tx1"/>
                  </a:solidFill>
                  <a:latin typeface="Times New Roman" panose="02020603050405020304" pitchFamily="18" charset="0"/>
                  <a:cs typeface="Times New Roman" panose="02020603050405020304" pitchFamily="18" charset="0"/>
                </a:endParaRPr>
              </a:p>
              <a:p>
                <a:r>
                  <a:rPr lang="en-IN" dirty="0">
                    <a:solidFill>
                      <a:schemeClr val="tx1"/>
                    </a:solidFill>
                    <a:latin typeface="Times New Roman" panose="02020603050405020304" pitchFamily="18" charset="0"/>
                    <a:cs typeface="Times New Roman" panose="02020603050405020304" pitchFamily="18" charset="0"/>
                  </a:rPr>
                  <a:t>  </a:t>
                </a:r>
              </a:p>
              <a:p>
                <a:r>
                  <a:rPr lang="en-IN" dirty="0">
                    <a:solidFill>
                      <a:schemeClr val="tx1"/>
                    </a:solidFill>
                    <a:latin typeface="Times New Roman" panose="02020603050405020304" pitchFamily="18" charset="0"/>
                    <a:cs typeface="Times New Roman" panose="02020603050405020304" pitchFamily="18" charset="0"/>
                  </a:rPr>
                  <a:t>For three events </a:t>
                </a:r>
                <a:r>
                  <a:rPr lang="en-IN" i="1" dirty="0">
                    <a:solidFill>
                      <a:schemeClr val="tx1"/>
                    </a:solidFill>
                    <a:latin typeface="Times New Roman" panose="02020603050405020304" pitchFamily="18" charset="0"/>
                    <a:cs typeface="Times New Roman" panose="02020603050405020304" pitchFamily="18" charset="0"/>
                  </a:rPr>
                  <a:t>A</a:t>
                </a:r>
                <a:r>
                  <a:rPr lang="en-IN" dirty="0">
                    <a:solidFill>
                      <a:schemeClr val="tx1"/>
                    </a:solidFill>
                    <a:latin typeface="Times New Roman" panose="02020603050405020304" pitchFamily="18" charset="0"/>
                    <a:cs typeface="Times New Roman" panose="02020603050405020304" pitchFamily="18" charset="0"/>
                  </a:rPr>
                  <a:t>, </a:t>
                </a:r>
                <a:r>
                  <a:rPr lang="en-IN" i="1" dirty="0">
                    <a:solidFill>
                      <a:schemeClr val="tx1"/>
                    </a:solidFill>
                    <a:latin typeface="Times New Roman" panose="02020603050405020304" pitchFamily="18" charset="0"/>
                    <a:cs typeface="Times New Roman" panose="02020603050405020304" pitchFamily="18" charset="0"/>
                  </a:rPr>
                  <a:t>B</a:t>
                </a:r>
                <a:r>
                  <a:rPr lang="en-IN" dirty="0">
                    <a:solidFill>
                      <a:schemeClr val="tx1"/>
                    </a:solidFill>
                    <a:latin typeface="Times New Roman" panose="02020603050405020304" pitchFamily="18" charset="0"/>
                    <a:cs typeface="Times New Roman" panose="02020603050405020304" pitchFamily="18" charset="0"/>
                  </a:rPr>
                  <a:t> and </a:t>
                </a:r>
                <a:r>
                  <a:rPr lang="en-IN" i="1" dirty="0">
                    <a:solidFill>
                      <a:schemeClr val="tx1"/>
                    </a:solidFill>
                    <a:latin typeface="Times New Roman" panose="02020603050405020304" pitchFamily="18" charset="0"/>
                    <a:cs typeface="Times New Roman" panose="02020603050405020304" pitchFamily="18" charset="0"/>
                  </a:rPr>
                  <a:t>C</a:t>
                </a:r>
                <a:r>
                  <a:rPr lang="en-IN" dirty="0">
                    <a:solidFill>
                      <a:schemeClr val="tx1"/>
                    </a:solidFill>
                    <a:latin typeface="Times New Roman" panose="02020603050405020304" pitchFamily="18" charset="0"/>
                    <a:cs typeface="Times New Roman" panose="02020603050405020304" pitchFamily="18" charset="0"/>
                  </a:rPr>
                  <a:t>          </a:t>
                </a:r>
                <a:endParaRPr lang="en-IN" sz="900" dirty="0">
                  <a:solidFill>
                    <a:schemeClr val="tx1"/>
                  </a:solidFill>
                  <a:latin typeface="Times New Roman" panose="02020603050405020304" pitchFamily="18" charset="0"/>
                  <a:cs typeface="Times New Roman" panose="02020603050405020304" pitchFamily="18" charset="0"/>
                </a:endParaRPr>
              </a:p>
              <a:p>
                <a:r>
                  <a:rPr lang="en-IN" dirty="0">
                    <a:solidFill>
                      <a:schemeClr val="tx1"/>
                    </a:solidFill>
                    <a:latin typeface="Times New Roman" panose="02020603050405020304" pitchFamily="18" charset="0"/>
                    <a:cs typeface="Times New Roman" panose="02020603050405020304" pitchFamily="18" charset="0"/>
                  </a:rPr>
                  <a:t>  </a:t>
                </a:r>
                <a:endParaRPr lang="en-US" i="1" dirty="0">
                  <a:solidFill>
                    <a:schemeClr val="tx1"/>
                  </a:solidFill>
                  <a:latin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IN" i="1">
                          <a:solidFill>
                            <a:schemeClr val="tx1"/>
                          </a:solidFill>
                          <a:latin typeface="Cambria Math" panose="02040503050406030204" pitchFamily="18" charset="0"/>
                          <a:cs typeface="Times New Roman" panose="02020603050405020304" pitchFamily="18" charset="0"/>
                        </a:rPr>
                        <m:t>𝑃</m:t>
                      </m:r>
                      <m:d>
                        <m:dPr>
                          <m:ctrlPr>
                            <a:rPr lang="en-IN" i="1">
                              <a:solidFill>
                                <a:schemeClr val="tx1"/>
                              </a:solidFill>
                              <a:latin typeface="Cambria Math" panose="02040503050406030204" pitchFamily="18" charset="0"/>
                              <a:cs typeface="Times New Roman" panose="02020603050405020304" pitchFamily="18" charset="0"/>
                            </a:rPr>
                          </m:ctrlPr>
                        </m:dPr>
                        <m:e>
                          <m:r>
                            <a:rPr lang="en-IN" i="1">
                              <a:solidFill>
                                <a:schemeClr val="tx1"/>
                              </a:solidFill>
                              <a:latin typeface="Cambria Math" panose="02040503050406030204" pitchFamily="18" charset="0"/>
                              <a:cs typeface="Times New Roman" panose="02020603050405020304" pitchFamily="18" charset="0"/>
                            </a:rPr>
                            <m:t>𝐴</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𝐵</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𝐶</m:t>
                          </m:r>
                        </m:e>
                      </m:d>
                      <m:r>
                        <a:rPr lang="en-IN" i="1">
                          <a:solidFill>
                            <a:schemeClr val="tx1"/>
                          </a:solidFill>
                          <a:latin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cs typeface="Times New Roman" panose="02020603050405020304" pitchFamily="18" charset="0"/>
                        </a:rPr>
                        <m:t>𝑃</m:t>
                      </m:r>
                      <m:d>
                        <m:dPr>
                          <m:ctrlPr>
                            <a:rPr lang="en-IN" i="1">
                              <a:solidFill>
                                <a:schemeClr val="tx1"/>
                              </a:solidFill>
                              <a:latin typeface="Cambria Math" panose="02040503050406030204" pitchFamily="18" charset="0"/>
                              <a:cs typeface="Times New Roman" panose="02020603050405020304" pitchFamily="18" charset="0"/>
                            </a:rPr>
                          </m:ctrlPr>
                        </m:dPr>
                        <m:e>
                          <m:r>
                            <a:rPr lang="en-IN" i="1">
                              <a:solidFill>
                                <a:schemeClr val="tx1"/>
                              </a:solidFill>
                              <a:latin typeface="Cambria Math" panose="02040503050406030204" pitchFamily="18" charset="0"/>
                              <a:cs typeface="Times New Roman" panose="02020603050405020304" pitchFamily="18" charset="0"/>
                            </a:rPr>
                            <m:t>𝐴</m:t>
                          </m:r>
                        </m:e>
                      </m:d>
                      <m:r>
                        <a:rPr lang="en-IN" i="1">
                          <a:solidFill>
                            <a:schemeClr val="tx1"/>
                          </a:solidFill>
                          <a:latin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cs typeface="Times New Roman" panose="02020603050405020304" pitchFamily="18" charset="0"/>
                        </a:rPr>
                        <m:t>𝑃</m:t>
                      </m:r>
                      <m:d>
                        <m:dPr>
                          <m:ctrlPr>
                            <a:rPr lang="en-IN" i="1">
                              <a:solidFill>
                                <a:schemeClr val="tx1"/>
                              </a:solidFill>
                              <a:latin typeface="Cambria Math" panose="02040503050406030204" pitchFamily="18" charset="0"/>
                              <a:cs typeface="Times New Roman" panose="02020603050405020304" pitchFamily="18" charset="0"/>
                            </a:rPr>
                          </m:ctrlPr>
                        </m:dPr>
                        <m:e>
                          <m:r>
                            <a:rPr lang="en-IN" i="1">
                              <a:solidFill>
                                <a:schemeClr val="tx1"/>
                              </a:solidFill>
                              <a:latin typeface="Cambria Math" panose="02040503050406030204" pitchFamily="18" charset="0"/>
                              <a:cs typeface="Times New Roman" panose="02020603050405020304" pitchFamily="18" charset="0"/>
                            </a:rPr>
                            <m:t>𝐵</m:t>
                          </m:r>
                        </m:e>
                      </m:d>
                      <m:r>
                        <a:rPr lang="en-IN" i="1">
                          <a:solidFill>
                            <a:schemeClr val="tx1"/>
                          </a:solidFill>
                          <a:latin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cs typeface="Times New Roman" panose="02020603050405020304" pitchFamily="18" charset="0"/>
                        </a:rPr>
                        <m:t>𝑃</m:t>
                      </m:r>
                      <m:d>
                        <m:dPr>
                          <m:ctrlPr>
                            <a:rPr lang="en-IN" i="1">
                              <a:solidFill>
                                <a:schemeClr val="tx1"/>
                              </a:solidFill>
                              <a:latin typeface="Cambria Math" panose="02040503050406030204" pitchFamily="18" charset="0"/>
                              <a:cs typeface="Times New Roman" panose="02020603050405020304" pitchFamily="18" charset="0"/>
                            </a:rPr>
                          </m:ctrlPr>
                        </m:dPr>
                        <m:e>
                          <m:r>
                            <a:rPr lang="en-IN" i="1">
                              <a:solidFill>
                                <a:schemeClr val="tx1"/>
                              </a:solidFill>
                              <a:latin typeface="Cambria Math" panose="02040503050406030204" pitchFamily="18" charset="0"/>
                              <a:cs typeface="Times New Roman" panose="02020603050405020304" pitchFamily="18" charset="0"/>
                            </a:rPr>
                            <m:t>𝐶</m:t>
                          </m:r>
                        </m:e>
                        <m:e>
                          <m:r>
                            <a:rPr lang="en-IN" i="1">
                              <a:solidFill>
                                <a:schemeClr val="tx1"/>
                              </a:solidFill>
                              <a:latin typeface="Cambria Math" panose="02040503050406030204" pitchFamily="18" charset="0"/>
                              <a:cs typeface="Times New Roman" panose="02020603050405020304" pitchFamily="18" charset="0"/>
                            </a:rPr>
                            <m:t>𝐴</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𝐵</m:t>
                          </m:r>
                        </m:e>
                      </m:d>
                    </m:oMath>
                  </m:oMathPara>
                </a14:m>
                <a:endParaRPr lang="en-IN" i="1" dirty="0">
                  <a:solidFill>
                    <a:schemeClr val="tx1"/>
                  </a:solidFill>
                  <a:latin typeface="Times New Roman" panose="02020603050405020304" pitchFamily="18" charset="0"/>
                  <a:cs typeface="Times New Roman" panose="02020603050405020304" pitchFamily="18" charset="0"/>
                </a:endParaRPr>
              </a:p>
              <a:p>
                <a:endParaRPr lang="en-US" dirty="0">
                  <a:solidFill>
                    <a:schemeClr val="tx1"/>
                  </a:solidFill>
                  <a:latin typeface="Times New Roman" panose="02020603050405020304" pitchFamily="18" charset="0"/>
                  <a:cs typeface="Times New Roman" panose="02020603050405020304" pitchFamily="18" charset="0"/>
                </a:endParaRPr>
              </a:p>
              <a:p>
                <a:r>
                  <a:rPr lang="en-US" dirty="0">
                    <a:solidFill>
                      <a:schemeClr val="tx1"/>
                    </a:solidFill>
                    <a:latin typeface="Times New Roman" panose="02020603050405020304" pitchFamily="18" charset="0"/>
                    <a:cs typeface="Times New Roman" panose="02020603050405020304" pitchFamily="18" charset="0"/>
                  </a:rPr>
                  <a:t>For </a:t>
                </a:r>
                <a:r>
                  <a:rPr lang="en-US" i="1" dirty="0">
                    <a:solidFill>
                      <a:schemeClr val="tx1"/>
                    </a:solidFill>
                    <a:latin typeface="Times New Roman" panose="02020603050405020304" pitchFamily="18" charset="0"/>
                    <a:cs typeface="Times New Roman" panose="02020603050405020304" pitchFamily="18" charset="0"/>
                  </a:rPr>
                  <a:t>n</a:t>
                </a:r>
                <a:r>
                  <a:rPr lang="en-US" dirty="0">
                    <a:solidFill>
                      <a:schemeClr val="tx1"/>
                    </a:solidFill>
                    <a:latin typeface="Times New Roman" panose="02020603050405020304" pitchFamily="18" charset="0"/>
                    <a:cs typeface="Times New Roman" panose="02020603050405020304" pitchFamily="18" charset="0"/>
                  </a:rPr>
                  <a:t> events </a:t>
                </a:r>
                <a:r>
                  <a:rPr lang="en-US" i="1" dirty="0">
                    <a:solidFill>
                      <a:schemeClr val="tx1"/>
                    </a:solidFill>
                    <a:latin typeface="Times New Roman" panose="02020603050405020304" pitchFamily="18" charset="0"/>
                    <a:cs typeface="Times New Roman" panose="02020603050405020304" pitchFamily="18" charset="0"/>
                  </a:rPr>
                  <a:t>A</a:t>
                </a:r>
                <a:r>
                  <a:rPr lang="en-US" i="1" baseline="-25000" dirty="0">
                    <a:solidFill>
                      <a:schemeClr val="tx1"/>
                    </a:solidFill>
                    <a:latin typeface="Times New Roman" panose="02020603050405020304" pitchFamily="18" charset="0"/>
                    <a:cs typeface="Times New Roman" panose="02020603050405020304" pitchFamily="18" charset="0"/>
                  </a:rPr>
                  <a:t>1</a:t>
                </a:r>
                <a:r>
                  <a:rPr lang="en-US" i="1" dirty="0">
                    <a:solidFill>
                      <a:schemeClr val="tx1"/>
                    </a:solidFill>
                    <a:latin typeface="Times New Roman" panose="02020603050405020304" pitchFamily="18" charset="0"/>
                    <a:cs typeface="Times New Roman" panose="02020603050405020304" pitchFamily="18" charset="0"/>
                  </a:rPr>
                  <a:t>, A</a:t>
                </a:r>
                <a:r>
                  <a:rPr lang="en-US" i="1" baseline="-25000" dirty="0">
                    <a:solidFill>
                      <a:schemeClr val="tx1"/>
                    </a:solidFill>
                    <a:latin typeface="Times New Roman" panose="02020603050405020304" pitchFamily="18" charset="0"/>
                    <a:cs typeface="Times New Roman" panose="02020603050405020304" pitchFamily="18" charset="0"/>
                  </a:rPr>
                  <a:t>2</a:t>
                </a:r>
                <a:r>
                  <a:rPr lang="en-US" i="1" dirty="0">
                    <a:solidFill>
                      <a:schemeClr val="tx1"/>
                    </a:solidFill>
                    <a:latin typeface="Times New Roman" panose="02020603050405020304" pitchFamily="18" charset="0"/>
                    <a:cs typeface="Times New Roman" panose="02020603050405020304" pitchFamily="18" charset="0"/>
                  </a:rPr>
                  <a:t>, …, A</a:t>
                </a:r>
                <a:r>
                  <a:rPr lang="en-US" i="1" baseline="-25000" dirty="0">
                    <a:solidFill>
                      <a:schemeClr val="tx1"/>
                    </a:solidFill>
                    <a:latin typeface="Times New Roman" panose="02020603050405020304" pitchFamily="18" charset="0"/>
                    <a:cs typeface="Times New Roman" panose="02020603050405020304" pitchFamily="18" charset="0"/>
                  </a:rPr>
                  <a:t>n  </a:t>
                </a:r>
                <a:r>
                  <a:rPr lang="en-US" dirty="0">
                    <a:solidFill>
                      <a:schemeClr val="tx1"/>
                    </a:solidFill>
                    <a:latin typeface="Times New Roman" panose="02020603050405020304" pitchFamily="18" charset="0"/>
                    <a:cs typeface="Times New Roman" panose="02020603050405020304" pitchFamily="18" charset="0"/>
                  </a:rPr>
                  <a:t>and if all events are mutually independent to each other</a:t>
                </a:r>
              </a:p>
              <a:p>
                <a:endParaRPr lang="en-IN" sz="1000" i="1" baseline="-25000" dirty="0">
                  <a:solidFill>
                    <a:schemeClr val="tx1"/>
                  </a:solidFill>
                  <a:latin typeface="Times New Roman" panose="02020603050405020304" pitchFamily="18" charset="0"/>
                  <a:cs typeface="Times New Roman" panose="02020603050405020304" pitchFamily="18" charset="0"/>
                </a:endParaRPr>
              </a:p>
              <a:p>
                <a:r>
                  <a:rPr lang="en-IN" dirty="0">
                    <a:solidFill>
                      <a:schemeClr val="tx1"/>
                    </a:solidFill>
                    <a:latin typeface="Times New Roman" panose="02020603050405020304" pitchFamily="18" charset="0"/>
                    <a:cs typeface="Times New Roman" panose="02020603050405020304" pitchFamily="18" charset="0"/>
                  </a:rPr>
                  <a:t>  </a:t>
                </a:r>
                <a:endParaRPr lang="en-US" i="1" dirty="0">
                  <a:solidFill>
                    <a:schemeClr val="tx1"/>
                  </a:solidFill>
                  <a:latin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IN" i="1">
                          <a:solidFill>
                            <a:schemeClr val="tx1"/>
                          </a:solidFill>
                          <a:latin typeface="Cambria Math" panose="02040503050406030204" pitchFamily="18" charset="0"/>
                          <a:cs typeface="Times New Roman" panose="02020603050405020304" pitchFamily="18" charset="0"/>
                        </a:rPr>
                        <m:t>𝑃</m:t>
                      </m:r>
                      <m:d>
                        <m:dPr>
                          <m:ctrlPr>
                            <a:rPr lang="en-IN" i="1">
                              <a:solidFill>
                                <a:schemeClr val="tx1"/>
                              </a:solidFill>
                              <a:latin typeface="Cambria Math" panose="02040503050406030204" pitchFamily="18" charset="0"/>
                              <a:cs typeface="Times New Roman" panose="02020603050405020304" pitchFamily="18" charset="0"/>
                            </a:rPr>
                          </m:ctrlPr>
                        </m:dPr>
                        <m:e>
                          <m:sSub>
                            <m:sSubPr>
                              <m:ctrlPr>
                                <a:rPr lang="en-IN" i="1">
                                  <a:solidFill>
                                    <a:schemeClr val="tx1"/>
                                  </a:solidFill>
                                  <a:latin typeface="Cambria Math" panose="02040503050406030204" pitchFamily="18" charset="0"/>
                                  <a:cs typeface="Times New Roman" panose="02020603050405020304" pitchFamily="18" charset="0"/>
                                </a:rPr>
                              </m:ctrlPr>
                            </m:sSubPr>
                            <m:e>
                              <m:r>
                                <a:rPr lang="en-IN" i="1">
                                  <a:solidFill>
                                    <a:schemeClr val="tx1"/>
                                  </a:solidFill>
                                  <a:latin typeface="Cambria Math" panose="02040503050406030204" pitchFamily="18" charset="0"/>
                                  <a:cs typeface="Times New Roman" panose="02020603050405020304" pitchFamily="18" charset="0"/>
                                </a:rPr>
                                <m:t>𝐴</m:t>
                              </m:r>
                            </m:e>
                            <m:sub>
                              <m:r>
                                <a:rPr lang="en-IN" i="1">
                                  <a:solidFill>
                                    <a:schemeClr val="tx1"/>
                                  </a:solidFill>
                                  <a:latin typeface="Cambria Math" panose="02040503050406030204" pitchFamily="18" charset="0"/>
                                  <a:cs typeface="Times New Roman" panose="02020603050405020304" pitchFamily="18" charset="0"/>
                                </a:rPr>
                                <m:t>1</m:t>
                              </m:r>
                            </m:sub>
                          </m:sSub>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i="1">
                                  <a:solidFill>
                                    <a:schemeClr val="tx1"/>
                                  </a:solidFill>
                                  <a:latin typeface="Cambria Math" panose="02040503050406030204" pitchFamily="18" charset="0"/>
                                  <a:cs typeface="Times New Roman" panose="02020603050405020304" pitchFamily="18" charset="0"/>
                                </a:rPr>
                              </m:ctrlPr>
                            </m:sSubPr>
                            <m:e>
                              <m:r>
                                <a:rPr lang="en-IN" i="1">
                                  <a:solidFill>
                                    <a:schemeClr val="tx1"/>
                                  </a:solidFill>
                                  <a:latin typeface="Cambria Math" panose="02040503050406030204" pitchFamily="18" charset="0"/>
                                  <a:cs typeface="Times New Roman" panose="02020603050405020304" pitchFamily="18" charset="0"/>
                                </a:rPr>
                                <m:t>𝐴</m:t>
                              </m:r>
                            </m:e>
                            <m:sub>
                              <m:r>
                                <a:rPr lang="en-IN" i="1">
                                  <a:solidFill>
                                    <a:schemeClr val="tx1"/>
                                  </a:solidFill>
                                  <a:latin typeface="Cambria Math" panose="02040503050406030204" pitchFamily="18" charset="0"/>
                                  <a:cs typeface="Times New Roman" panose="02020603050405020304" pitchFamily="18" charset="0"/>
                                </a:rPr>
                                <m:t>2</m:t>
                              </m:r>
                            </m:sub>
                          </m:sSub>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 …………∩</m:t>
                          </m:r>
                          <m:sSub>
                            <m:sSubPr>
                              <m:ctrlPr>
                                <a:rPr lang="en-IN" i="1">
                                  <a:solidFill>
                                    <a:schemeClr val="tx1"/>
                                  </a:solidFill>
                                  <a:latin typeface="Cambria Math" panose="02040503050406030204" pitchFamily="18" charset="0"/>
                                  <a:cs typeface="Times New Roman" panose="02020603050405020304" pitchFamily="18" charset="0"/>
                                </a:rPr>
                              </m:ctrlPr>
                            </m:sSubPr>
                            <m:e>
                              <m:r>
                                <a:rPr lang="en-IN" i="1">
                                  <a:solidFill>
                                    <a:schemeClr val="tx1"/>
                                  </a:solidFill>
                                  <a:latin typeface="Cambria Math" panose="02040503050406030204" pitchFamily="18" charset="0"/>
                                  <a:cs typeface="Times New Roman" panose="02020603050405020304" pitchFamily="18" charset="0"/>
                                </a:rPr>
                                <m:t>𝐴</m:t>
                              </m:r>
                            </m:e>
                            <m:sub>
                              <m:r>
                                <a:rPr lang="en-IN" i="1">
                                  <a:solidFill>
                                    <a:schemeClr val="tx1"/>
                                  </a:solidFill>
                                  <a:latin typeface="Cambria Math" panose="02040503050406030204" pitchFamily="18" charset="0"/>
                                  <a:cs typeface="Times New Roman" panose="02020603050405020304" pitchFamily="18" charset="0"/>
                                </a:rPr>
                                <m:t>𝑛</m:t>
                              </m:r>
                            </m:sub>
                          </m:sSub>
                        </m:e>
                      </m:d>
                      <m:r>
                        <a:rPr lang="en-IN" i="1">
                          <a:solidFill>
                            <a:schemeClr val="tx1"/>
                          </a:solidFill>
                          <a:latin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cs typeface="Times New Roman" panose="02020603050405020304" pitchFamily="18" charset="0"/>
                        </a:rPr>
                        <m:t>𝑃</m:t>
                      </m:r>
                      <m:d>
                        <m:dPr>
                          <m:ctrlPr>
                            <a:rPr lang="en-IN" i="1">
                              <a:solidFill>
                                <a:schemeClr val="tx1"/>
                              </a:solidFill>
                              <a:latin typeface="Cambria Math" panose="02040503050406030204" pitchFamily="18" charset="0"/>
                              <a:cs typeface="Times New Roman" panose="02020603050405020304" pitchFamily="18" charset="0"/>
                            </a:rPr>
                          </m:ctrlPr>
                        </m:dPr>
                        <m:e>
                          <m:sSub>
                            <m:sSubPr>
                              <m:ctrlPr>
                                <a:rPr lang="en-IN" i="1">
                                  <a:solidFill>
                                    <a:schemeClr val="tx1"/>
                                  </a:solidFill>
                                  <a:latin typeface="Cambria Math" panose="02040503050406030204" pitchFamily="18" charset="0"/>
                                  <a:cs typeface="Times New Roman" panose="02020603050405020304" pitchFamily="18" charset="0"/>
                                </a:rPr>
                              </m:ctrlPr>
                            </m:sSubPr>
                            <m:e>
                              <m:r>
                                <a:rPr lang="en-IN" i="1">
                                  <a:solidFill>
                                    <a:schemeClr val="tx1"/>
                                  </a:solidFill>
                                  <a:latin typeface="Cambria Math" panose="02040503050406030204" pitchFamily="18" charset="0"/>
                                  <a:cs typeface="Times New Roman" panose="02020603050405020304" pitchFamily="18" charset="0"/>
                                </a:rPr>
                                <m:t>𝐴</m:t>
                              </m:r>
                            </m:e>
                            <m:sub>
                              <m:r>
                                <a:rPr lang="en-IN" i="1">
                                  <a:solidFill>
                                    <a:schemeClr val="tx1"/>
                                  </a:solidFill>
                                  <a:latin typeface="Cambria Math" panose="02040503050406030204" pitchFamily="18" charset="0"/>
                                  <a:cs typeface="Times New Roman" panose="02020603050405020304" pitchFamily="18" charset="0"/>
                                </a:rPr>
                                <m:t>1</m:t>
                              </m:r>
                            </m:sub>
                          </m:sSub>
                        </m:e>
                      </m:d>
                      <m:r>
                        <a:rPr lang="en-IN" i="1">
                          <a:solidFill>
                            <a:schemeClr val="tx1"/>
                          </a:solidFill>
                          <a:latin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cs typeface="Times New Roman" panose="02020603050405020304" pitchFamily="18" charset="0"/>
                        </a:rPr>
                        <m:t>𝑃</m:t>
                      </m:r>
                      <m:d>
                        <m:dPr>
                          <m:ctrlPr>
                            <a:rPr lang="en-IN" i="1">
                              <a:solidFill>
                                <a:schemeClr val="tx1"/>
                              </a:solidFill>
                              <a:latin typeface="Cambria Math" panose="02040503050406030204" pitchFamily="18" charset="0"/>
                              <a:cs typeface="Times New Roman" panose="02020603050405020304" pitchFamily="18" charset="0"/>
                            </a:rPr>
                          </m:ctrlPr>
                        </m:dPr>
                        <m:e>
                          <m:sSub>
                            <m:sSubPr>
                              <m:ctrlPr>
                                <a:rPr lang="en-IN" i="1">
                                  <a:solidFill>
                                    <a:schemeClr val="tx1"/>
                                  </a:solidFill>
                                  <a:latin typeface="Cambria Math" panose="02040503050406030204" pitchFamily="18" charset="0"/>
                                  <a:cs typeface="Times New Roman" panose="02020603050405020304" pitchFamily="18" charset="0"/>
                                </a:rPr>
                              </m:ctrlPr>
                            </m:sSubPr>
                            <m:e>
                              <m:r>
                                <a:rPr lang="en-IN" i="1">
                                  <a:solidFill>
                                    <a:schemeClr val="tx1"/>
                                  </a:solidFill>
                                  <a:latin typeface="Cambria Math" panose="02040503050406030204" pitchFamily="18" charset="0"/>
                                  <a:cs typeface="Times New Roman" panose="02020603050405020304" pitchFamily="18" charset="0"/>
                                </a:rPr>
                                <m:t>𝐴</m:t>
                              </m:r>
                            </m:e>
                            <m:sub>
                              <m:r>
                                <a:rPr lang="en-IN" i="1">
                                  <a:solidFill>
                                    <a:schemeClr val="tx1"/>
                                  </a:solidFill>
                                  <a:latin typeface="Cambria Math" panose="02040503050406030204" pitchFamily="18" charset="0"/>
                                  <a:cs typeface="Times New Roman" panose="02020603050405020304" pitchFamily="18" charset="0"/>
                                </a:rPr>
                                <m:t>2</m:t>
                              </m:r>
                            </m:sub>
                          </m:sSub>
                        </m:e>
                      </m:d>
                      <m:r>
                        <a:rPr lang="en-IN" i="1">
                          <a:solidFill>
                            <a:schemeClr val="tx1"/>
                          </a:solidFill>
                          <a:latin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cs typeface="Times New Roman" panose="02020603050405020304" pitchFamily="18" charset="0"/>
                        </a:rPr>
                        <m:t>𝑃</m:t>
                      </m:r>
                      <m:d>
                        <m:dPr>
                          <m:ctrlPr>
                            <a:rPr lang="en-IN" i="1">
                              <a:solidFill>
                                <a:schemeClr val="tx1"/>
                              </a:solidFill>
                              <a:latin typeface="Cambria Math" panose="02040503050406030204" pitchFamily="18" charset="0"/>
                              <a:cs typeface="Times New Roman" panose="02020603050405020304" pitchFamily="18" charset="0"/>
                            </a:rPr>
                          </m:ctrlPr>
                        </m:dPr>
                        <m:e>
                          <m:sSub>
                            <m:sSubPr>
                              <m:ctrlPr>
                                <a:rPr lang="en-IN" i="1">
                                  <a:solidFill>
                                    <a:schemeClr val="tx1"/>
                                  </a:solidFill>
                                  <a:latin typeface="Cambria Math" panose="02040503050406030204" pitchFamily="18" charset="0"/>
                                  <a:cs typeface="Times New Roman" panose="02020603050405020304" pitchFamily="18" charset="0"/>
                                </a:rPr>
                              </m:ctrlPr>
                            </m:sSubPr>
                            <m:e>
                              <m:r>
                                <a:rPr lang="en-IN" i="1">
                                  <a:solidFill>
                                    <a:schemeClr val="tx1"/>
                                  </a:solidFill>
                                  <a:latin typeface="Cambria Math" panose="02040503050406030204" pitchFamily="18" charset="0"/>
                                  <a:cs typeface="Times New Roman" panose="02020603050405020304" pitchFamily="18" charset="0"/>
                                </a:rPr>
                                <m:t>𝐴</m:t>
                              </m:r>
                            </m:e>
                            <m:sub>
                              <m:r>
                                <a:rPr lang="en-IN" i="1">
                                  <a:solidFill>
                                    <a:schemeClr val="tx1"/>
                                  </a:solidFill>
                                  <a:latin typeface="Cambria Math" panose="02040503050406030204" pitchFamily="18" charset="0"/>
                                  <a:cs typeface="Times New Roman" panose="02020603050405020304" pitchFamily="18" charset="0"/>
                                </a:rPr>
                                <m:t>𝑛</m:t>
                              </m:r>
                            </m:sub>
                          </m:sSub>
                        </m:e>
                      </m:d>
                    </m:oMath>
                  </m:oMathPara>
                </a14:m>
                <a:endParaRPr lang="en-IN" i="1" dirty="0">
                  <a:solidFill>
                    <a:schemeClr val="tx1"/>
                  </a:solidFill>
                  <a:latin typeface="Times New Roman" panose="02020603050405020304" pitchFamily="18" charset="0"/>
                  <a:cs typeface="Times New Roman" panose="02020603050405020304" pitchFamily="18" charset="0"/>
                </a:endParaRPr>
              </a:p>
              <a:p>
                <a:r>
                  <a:rPr lang="en-US" b="1" dirty="0">
                    <a:solidFill>
                      <a:srgbClr val="0B5ED7"/>
                    </a:solidFill>
                    <a:latin typeface="Times New Roman" panose="02020603050405020304" pitchFamily="18" charset="0"/>
                    <a:cs typeface="Times New Roman" panose="02020603050405020304" pitchFamily="18" charset="0"/>
                  </a:rPr>
                  <a:t>Note:</a:t>
                </a:r>
              </a:p>
              <a:p>
                <a:pPr marL="53975"/>
                <a14:m>
                  <m:oMath xmlns:m="http://schemas.openxmlformats.org/officeDocument/2006/math">
                    <m:r>
                      <a:rPr lang="en-US">
                        <a:solidFill>
                          <a:srgbClr val="0B5ED7"/>
                        </a:solidFill>
                        <a:latin typeface="Cambria Math"/>
                      </a:rPr>
                      <m:t>                                   </m:t>
                    </m:r>
                    <m:r>
                      <a:rPr lang="en-US" i="1">
                        <a:solidFill>
                          <a:srgbClr val="0B5ED7"/>
                        </a:solidFill>
                        <a:latin typeface="Cambria Math" panose="02040503050406030204" pitchFamily="18" charset="0"/>
                      </a:rPr>
                      <m:t>𝑃</m:t>
                    </m:r>
                    <m:d>
                      <m:dPr>
                        <m:ctrlPr>
                          <a:rPr lang="en-US" i="1">
                            <a:solidFill>
                              <a:srgbClr val="0B5ED7"/>
                            </a:solidFill>
                            <a:latin typeface="Cambria Math" panose="02040503050406030204" pitchFamily="18" charset="0"/>
                          </a:rPr>
                        </m:ctrlPr>
                      </m:dPr>
                      <m:e>
                        <m:r>
                          <a:rPr lang="en-US" i="1">
                            <a:solidFill>
                              <a:srgbClr val="0B5ED7"/>
                            </a:solidFill>
                            <a:latin typeface="Cambria Math" panose="02040503050406030204" pitchFamily="18" charset="0"/>
                          </a:rPr>
                          <m:t>𝐴</m:t>
                        </m:r>
                      </m:e>
                      <m:e>
                        <m:r>
                          <a:rPr lang="en-US" i="1">
                            <a:solidFill>
                              <a:srgbClr val="0B5ED7"/>
                            </a:solidFill>
                            <a:latin typeface="Cambria Math" panose="02040503050406030204" pitchFamily="18" charset="0"/>
                          </a:rPr>
                          <m:t>𝐵</m:t>
                        </m:r>
                      </m:e>
                    </m:d>
                    <m:r>
                      <a:rPr lang="en-US" i="1">
                        <a:solidFill>
                          <a:srgbClr val="0B5ED7"/>
                        </a:solidFill>
                        <a:latin typeface="Cambria Math" panose="02040503050406030204" pitchFamily="18" charset="0"/>
                      </a:rPr>
                      <m:t>=0</m:t>
                    </m:r>
                  </m:oMath>
                </a14:m>
                <a:r>
                  <a:rPr lang="en-US" dirty="0">
                    <a:solidFill>
                      <a:srgbClr val="0B5ED7"/>
                    </a:solidFill>
                  </a:rPr>
                  <a:t>	if events are </a:t>
                </a:r>
                <a:r>
                  <a:rPr lang="en-US" b="1" dirty="0">
                    <a:solidFill>
                      <a:srgbClr val="0B5ED7"/>
                    </a:solidFill>
                  </a:rPr>
                  <a:t>mutually exclusive</a:t>
                </a:r>
              </a:p>
              <a:p>
                <a:pPr marL="53975"/>
                <a:r>
                  <a:rPr lang="en-US" dirty="0">
                    <a:solidFill>
                      <a:srgbClr val="0B5ED7"/>
                    </a:solidFill>
                  </a:rPr>
                  <a:t>		</a:t>
                </a:r>
                <a14:m>
                  <m:oMath xmlns:m="http://schemas.openxmlformats.org/officeDocument/2006/math">
                    <m:r>
                      <a:rPr lang="en-US" i="1">
                        <a:solidFill>
                          <a:srgbClr val="0B5ED7"/>
                        </a:solidFill>
                        <a:latin typeface="Cambria Math" panose="02040503050406030204" pitchFamily="18" charset="0"/>
                      </a:rPr>
                      <m:t>𝑃</m:t>
                    </m:r>
                    <m:d>
                      <m:dPr>
                        <m:ctrlPr>
                          <a:rPr lang="en-US" i="1">
                            <a:solidFill>
                              <a:srgbClr val="0B5ED7"/>
                            </a:solidFill>
                            <a:latin typeface="Cambria Math" panose="02040503050406030204" pitchFamily="18" charset="0"/>
                          </a:rPr>
                        </m:ctrlPr>
                      </m:dPr>
                      <m:e>
                        <m:r>
                          <a:rPr lang="en-US" i="1">
                            <a:solidFill>
                              <a:srgbClr val="0B5ED7"/>
                            </a:solidFill>
                            <a:latin typeface="Cambria Math" panose="02040503050406030204" pitchFamily="18" charset="0"/>
                          </a:rPr>
                          <m:t>𝐴</m:t>
                        </m:r>
                      </m:e>
                      <m:e>
                        <m:r>
                          <a:rPr lang="en-US" i="1">
                            <a:solidFill>
                              <a:srgbClr val="0B5ED7"/>
                            </a:solidFill>
                            <a:latin typeface="Cambria Math" panose="02040503050406030204" pitchFamily="18" charset="0"/>
                          </a:rPr>
                          <m:t>𝐵</m:t>
                        </m:r>
                      </m:e>
                    </m:d>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𝑃</m:t>
                    </m:r>
                    <m:d>
                      <m:dPr>
                        <m:ctrlPr>
                          <a:rPr lang="en-US" i="1">
                            <a:solidFill>
                              <a:srgbClr val="0B5ED7"/>
                            </a:solidFill>
                            <a:latin typeface="Cambria Math" panose="02040503050406030204" pitchFamily="18" charset="0"/>
                          </a:rPr>
                        </m:ctrlPr>
                      </m:dPr>
                      <m:e>
                        <m:r>
                          <a:rPr lang="en-US" i="1">
                            <a:solidFill>
                              <a:srgbClr val="0B5ED7"/>
                            </a:solidFill>
                            <a:latin typeface="Cambria Math" panose="02040503050406030204" pitchFamily="18" charset="0"/>
                          </a:rPr>
                          <m:t>𝐴</m:t>
                        </m:r>
                      </m:e>
                    </m:d>
                  </m:oMath>
                </a14:m>
                <a:r>
                  <a:rPr lang="en-US" dirty="0">
                    <a:solidFill>
                      <a:srgbClr val="0B5ED7"/>
                    </a:solidFill>
                  </a:rPr>
                  <a:t>       if </a:t>
                </a:r>
                <a:r>
                  <a:rPr lang="en-US" i="1" dirty="0">
                    <a:solidFill>
                      <a:srgbClr val="0B5ED7"/>
                    </a:solidFill>
                  </a:rPr>
                  <a:t>A</a:t>
                </a:r>
                <a:r>
                  <a:rPr lang="en-US" dirty="0">
                    <a:solidFill>
                      <a:srgbClr val="0B5ED7"/>
                    </a:solidFill>
                  </a:rPr>
                  <a:t> and </a:t>
                </a:r>
                <a:r>
                  <a:rPr lang="en-US" i="1" dirty="0">
                    <a:solidFill>
                      <a:srgbClr val="0B5ED7"/>
                    </a:solidFill>
                  </a:rPr>
                  <a:t>B</a:t>
                </a:r>
                <a:r>
                  <a:rPr lang="en-US" dirty="0">
                    <a:solidFill>
                      <a:srgbClr val="0B5ED7"/>
                    </a:solidFill>
                  </a:rPr>
                  <a:t> are </a:t>
                </a:r>
                <a:r>
                  <a:rPr lang="en-US" b="1" dirty="0">
                    <a:solidFill>
                      <a:srgbClr val="0B5ED7"/>
                    </a:solidFill>
                  </a:rPr>
                  <a:t>independent</a:t>
                </a:r>
              </a:p>
              <a:p>
                <a:pPr marL="53975"/>
                <a:r>
                  <a:rPr lang="en-US" dirty="0">
                    <a:solidFill>
                      <a:srgbClr val="0B5ED7"/>
                    </a:solidFill>
                  </a:rPr>
                  <a:t>		</a:t>
                </a:r>
                <a14:m>
                  <m:oMath xmlns:m="http://schemas.openxmlformats.org/officeDocument/2006/math">
                    <m:r>
                      <a:rPr lang="en-US" i="1">
                        <a:solidFill>
                          <a:srgbClr val="0B5ED7"/>
                        </a:solidFill>
                        <a:latin typeface="Cambria Math" panose="02040503050406030204" pitchFamily="18" charset="0"/>
                      </a:rPr>
                      <m:t>𝑃</m:t>
                    </m:r>
                    <m:d>
                      <m:dPr>
                        <m:ctrlPr>
                          <a:rPr lang="en-US" i="1">
                            <a:solidFill>
                              <a:srgbClr val="0B5ED7"/>
                            </a:solidFill>
                            <a:latin typeface="Cambria Math" panose="02040503050406030204" pitchFamily="18" charset="0"/>
                          </a:rPr>
                        </m:ctrlPr>
                      </m:dPr>
                      <m:e>
                        <m:r>
                          <a:rPr lang="en-US" i="1">
                            <a:solidFill>
                              <a:srgbClr val="0B5ED7"/>
                            </a:solidFill>
                            <a:latin typeface="Cambria Math" panose="02040503050406030204" pitchFamily="18" charset="0"/>
                          </a:rPr>
                          <m:t>𝐴</m:t>
                        </m:r>
                      </m:e>
                      <m:e>
                        <m:r>
                          <a:rPr lang="en-US" i="1">
                            <a:solidFill>
                              <a:srgbClr val="0B5ED7"/>
                            </a:solidFill>
                            <a:latin typeface="Cambria Math" panose="02040503050406030204" pitchFamily="18" charset="0"/>
                          </a:rPr>
                          <m:t>𝐵</m:t>
                        </m:r>
                      </m:e>
                    </m:d>
                    <m:r>
                      <a:rPr lang="en-US" i="1">
                        <a:solidFill>
                          <a:srgbClr val="0B5ED7"/>
                        </a:solidFill>
                        <a:latin typeface="Cambria Math" panose="02040503050406030204" pitchFamily="18" charset="0"/>
                        <a:ea typeface="Cambria Math" panose="02040503050406030204" pitchFamily="18" charset="0"/>
                      </a:rPr>
                      <m:t>⋅</m:t>
                    </m:r>
                    <m:r>
                      <a:rPr lang="en-US" i="1">
                        <a:solidFill>
                          <a:srgbClr val="0B5ED7"/>
                        </a:solidFill>
                        <a:latin typeface="Cambria Math" panose="02040503050406030204" pitchFamily="18" charset="0"/>
                      </a:rPr>
                      <m:t>𝑃</m:t>
                    </m:r>
                    <m:d>
                      <m:dPr>
                        <m:ctrlPr>
                          <a:rPr lang="en-US" i="1">
                            <a:solidFill>
                              <a:srgbClr val="0B5ED7"/>
                            </a:solidFill>
                            <a:latin typeface="Cambria Math" panose="02040503050406030204" pitchFamily="18" charset="0"/>
                          </a:rPr>
                        </m:ctrlPr>
                      </m:dPr>
                      <m:e>
                        <m:r>
                          <a:rPr lang="en-US" i="1">
                            <a:solidFill>
                              <a:srgbClr val="0B5ED7"/>
                            </a:solidFill>
                            <a:latin typeface="Cambria Math" panose="02040503050406030204" pitchFamily="18" charset="0"/>
                          </a:rPr>
                          <m:t>𝐵</m:t>
                        </m:r>
                      </m:e>
                    </m:d>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𝑃</m:t>
                    </m:r>
                    <m:d>
                      <m:dPr>
                        <m:ctrlPr>
                          <a:rPr lang="en-US" i="1">
                            <a:solidFill>
                              <a:srgbClr val="0B5ED7"/>
                            </a:solidFill>
                            <a:latin typeface="Cambria Math" panose="02040503050406030204" pitchFamily="18" charset="0"/>
                          </a:rPr>
                        </m:ctrlPr>
                      </m:dPr>
                      <m:e>
                        <m:r>
                          <a:rPr lang="en-US" i="1">
                            <a:solidFill>
                              <a:srgbClr val="0B5ED7"/>
                            </a:solidFill>
                            <a:latin typeface="Cambria Math" panose="02040503050406030204" pitchFamily="18" charset="0"/>
                          </a:rPr>
                          <m:t>𝐵</m:t>
                        </m:r>
                      </m:e>
                      <m:e>
                        <m:r>
                          <a:rPr lang="en-US" i="1">
                            <a:solidFill>
                              <a:srgbClr val="0B5ED7"/>
                            </a:solidFill>
                            <a:latin typeface="Cambria Math" panose="02040503050406030204" pitchFamily="18" charset="0"/>
                          </a:rPr>
                          <m:t>𝐴</m:t>
                        </m:r>
                      </m:e>
                    </m:d>
                    <m:r>
                      <a:rPr lang="en-US" i="1">
                        <a:solidFill>
                          <a:srgbClr val="0B5ED7"/>
                        </a:solidFill>
                        <a:latin typeface="Cambria Math" panose="02040503050406030204" pitchFamily="18" charset="0"/>
                        <a:ea typeface="Cambria Math" panose="02040503050406030204" pitchFamily="18" charset="0"/>
                      </a:rPr>
                      <m:t>⋅</m:t>
                    </m:r>
                    <m:r>
                      <a:rPr lang="en-US" i="1">
                        <a:solidFill>
                          <a:srgbClr val="0B5ED7"/>
                        </a:solidFill>
                        <a:latin typeface="Cambria Math" panose="02040503050406030204" pitchFamily="18" charset="0"/>
                        <a:ea typeface="Cambria Math" panose="02040503050406030204" pitchFamily="18" charset="0"/>
                      </a:rPr>
                      <m:t>𝑃</m:t>
                    </m:r>
                    <m:r>
                      <a:rPr lang="en-US" i="1">
                        <a:solidFill>
                          <a:srgbClr val="0B5ED7"/>
                        </a:solidFill>
                        <a:latin typeface="Cambria Math" panose="02040503050406030204" pitchFamily="18" charset="0"/>
                        <a:ea typeface="Cambria Math" panose="02040503050406030204" pitchFamily="18" charset="0"/>
                      </a:rPr>
                      <m:t>(</m:t>
                    </m:r>
                    <m:r>
                      <a:rPr lang="en-US" i="1">
                        <a:solidFill>
                          <a:srgbClr val="0B5ED7"/>
                        </a:solidFill>
                        <a:latin typeface="Cambria Math" panose="02040503050406030204" pitchFamily="18" charset="0"/>
                        <a:ea typeface="Cambria Math" panose="02040503050406030204" pitchFamily="18" charset="0"/>
                      </a:rPr>
                      <m:t>𝐴</m:t>
                    </m:r>
                    <m:r>
                      <a:rPr lang="en-US" i="1">
                        <a:solidFill>
                          <a:srgbClr val="0B5ED7"/>
                        </a:solidFill>
                        <a:latin typeface="Cambria Math" panose="02040503050406030204" pitchFamily="18" charset="0"/>
                        <a:ea typeface="Cambria Math" panose="02040503050406030204" pitchFamily="18" charset="0"/>
                      </a:rPr>
                      <m:t>)</m:t>
                    </m:r>
                  </m:oMath>
                </a14:m>
                <a:r>
                  <a:rPr lang="en-US" b="1" i="1" dirty="0">
                    <a:solidFill>
                      <a:srgbClr val="0B5ED7"/>
                    </a:solidFill>
                  </a:rPr>
                  <a:t> </a:t>
                </a:r>
                <a:r>
                  <a:rPr lang="en-US" dirty="0">
                    <a:solidFill>
                      <a:srgbClr val="0B5ED7"/>
                    </a:solidFill>
                  </a:rPr>
                  <a:t>otherwise</a:t>
                </a:r>
                <a:r>
                  <a:rPr lang="en-US" b="1" dirty="0">
                    <a:solidFill>
                      <a:srgbClr val="0B5ED7"/>
                    </a:solidFill>
                  </a:rPr>
                  <a:t>,</a:t>
                </a:r>
              </a:p>
              <a:p>
                <a:pPr marL="53975"/>
                <a:r>
                  <a:rPr lang="en-US" b="1" dirty="0">
                    <a:solidFill>
                      <a:srgbClr val="0B5ED7"/>
                    </a:solidFill>
                  </a:rPr>
                  <a:t>		</a:t>
                </a:r>
                <a14:m>
                  <m:oMath xmlns:m="http://schemas.openxmlformats.org/officeDocument/2006/math">
                    <m:r>
                      <m:rPr>
                        <m:sty m:val="p"/>
                      </m:rPr>
                      <a:rPr lang="en-US">
                        <a:solidFill>
                          <a:srgbClr val="0B5ED7"/>
                        </a:solidFill>
                        <a:latin typeface="Cambria Math" panose="02040503050406030204" pitchFamily="18" charset="0"/>
                        <a:ea typeface="Cambria Math" panose="02040503050406030204" pitchFamily="18" charset="0"/>
                      </a:rPr>
                      <m:t>P</m:t>
                    </m:r>
                    <m:d>
                      <m:dPr>
                        <m:ctrlPr>
                          <a:rPr lang="en-US" i="1">
                            <a:solidFill>
                              <a:srgbClr val="0B5ED7"/>
                            </a:solidFill>
                            <a:latin typeface="Cambria Math" panose="02040503050406030204" pitchFamily="18" charset="0"/>
                            <a:ea typeface="Cambria Math" panose="02040503050406030204" pitchFamily="18" charset="0"/>
                          </a:rPr>
                        </m:ctrlPr>
                      </m:dPr>
                      <m:e>
                        <m:r>
                          <m:rPr>
                            <m:sty m:val="p"/>
                          </m:rPr>
                          <a:rPr lang="en-US">
                            <a:solidFill>
                              <a:srgbClr val="0B5ED7"/>
                            </a:solidFill>
                            <a:latin typeface="Cambria Math" panose="02040503050406030204" pitchFamily="18" charset="0"/>
                            <a:ea typeface="Cambria Math" panose="02040503050406030204" pitchFamily="18" charset="0"/>
                          </a:rPr>
                          <m:t>A</m:t>
                        </m:r>
                        <m:r>
                          <a:rPr lang="en-US">
                            <a:solidFill>
                              <a:srgbClr val="0B5ED7"/>
                            </a:solidFill>
                            <a:latin typeface="Cambria Math" panose="02040503050406030204" pitchFamily="18" charset="0"/>
                            <a:ea typeface="Cambria Math" panose="02040503050406030204" pitchFamily="18" charset="0"/>
                          </a:rPr>
                          <m:t>∩</m:t>
                        </m:r>
                        <m:r>
                          <m:rPr>
                            <m:sty m:val="p"/>
                          </m:rPr>
                          <a:rPr lang="en-US">
                            <a:solidFill>
                              <a:srgbClr val="0B5ED7"/>
                            </a:solidFill>
                            <a:latin typeface="Cambria Math" panose="02040503050406030204" pitchFamily="18" charset="0"/>
                            <a:ea typeface="Cambria Math" panose="02040503050406030204" pitchFamily="18" charset="0"/>
                          </a:rPr>
                          <m:t>B</m:t>
                        </m:r>
                      </m:e>
                    </m:d>
                    <m:r>
                      <a:rPr lang="en-US">
                        <a:solidFill>
                          <a:srgbClr val="0B5ED7"/>
                        </a:solidFill>
                        <a:latin typeface="Cambria Math" panose="02040503050406030204" pitchFamily="18" charset="0"/>
                        <a:ea typeface="Cambria Math" panose="02040503050406030204" pitchFamily="18" charset="0"/>
                      </a:rPr>
                      <m:t>=</m:t>
                    </m:r>
                    <m:r>
                      <m:rPr>
                        <m:sty m:val="p"/>
                      </m:rPr>
                      <a:rPr lang="en-US">
                        <a:solidFill>
                          <a:srgbClr val="0B5ED7"/>
                        </a:solidFill>
                        <a:latin typeface="Cambria Math" panose="02040503050406030204" pitchFamily="18" charset="0"/>
                        <a:ea typeface="Cambria Math" panose="02040503050406030204" pitchFamily="18" charset="0"/>
                      </a:rPr>
                      <m:t>P</m:t>
                    </m:r>
                    <m:r>
                      <a:rPr lang="en-US">
                        <a:solidFill>
                          <a:srgbClr val="0B5ED7"/>
                        </a:solidFill>
                        <a:latin typeface="Cambria Math" panose="02040503050406030204" pitchFamily="18" charset="0"/>
                        <a:ea typeface="Cambria Math" panose="02040503050406030204" pitchFamily="18" charset="0"/>
                      </a:rPr>
                      <m:t>(</m:t>
                    </m:r>
                    <m:r>
                      <m:rPr>
                        <m:sty m:val="p"/>
                      </m:rPr>
                      <a:rPr lang="en-US">
                        <a:solidFill>
                          <a:srgbClr val="0B5ED7"/>
                        </a:solidFill>
                        <a:latin typeface="Cambria Math" panose="02040503050406030204" pitchFamily="18" charset="0"/>
                        <a:ea typeface="Cambria Math" panose="02040503050406030204" pitchFamily="18" charset="0"/>
                      </a:rPr>
                      <m:t>B</m:t>
                    </m:r>
                    <m:r>
                      <a:rPr lang="en-US">
                        <a:solidFill>
                          <a:srgbClr val="0B5ED7"/>
                        </a:solidFill>
                        <a:latin typeface="Cambria Math" panose="02040503050406030204" pitchFamily="18" charset="0"/>
                        <a:ea typeface="Cambria Math" panose="02040503050406030204" pitchFamily="18" charset="0"/>
                      </a:rPr>
                      <m:t>∩</m:t>
                    </m:r>
                    <m:r>
                      <m:rPr>
                        <m:sty m:val="p"/>
                      </m:rPr>
                      <a:rPr lang="en-US">
                        <a:solidFill>
                          <a:srgbClr val="0B5ED7"/>
                        </a:solidFill>
                        <a:latin typeface="Cambria Math" panose="02040503050406030204" pitchFamily="18" charset="0"/>
                        <a:ea typeface="Cambria Math" panose="02040503050406030204" pitchFamily="18" charset="0"/>
                      </a:rPr>
                      <m:t>A</m:t>
                    </m:r>
                    <m:r>
                      <a:rPr lang="en-US">
                        <a:solidFill>
                          <a:srgbClr val="0B5ED7"/>
                        </a:solidFill>
                        <a:latin typeface="Cambria Math" panose="02040503050406030204" pitchFamily="18" charset="0"/>
                        <a:ea typeface="Cambria Math" panose="02040503050406030204" pitchFamily="18" charset="0"/>
                      </a:rPr>
                      <m:t>)</m:t>
                    </m:r>
                  </m:oMath>
                </a14:m>
                <a:endParaRPr lang="en-US" b="1" dirty="0">
                  <a:solidFill>
                    <a:srgbClr val="0B5ED7"/>
                  </a:solidFill>
                </a:endParaRPr>
              </a:p>
              <a:p>
                <a:endParaRPr lang="en-IN" i="1" dirty="0">
                  <a:solidFill>
                    <a:schemeClr val="tx1"/>
                  </a:solidFill>
                  <a:latin typeface="Times New Roman" panose="02020603050405020304" pitchFamily="18" charset="0"/>
                  <a:cs typeface="Times New Roman" panose="02020603050405020304" pitchFamily="18" charset="0"/>
                </a:endParaRPr>
              </a:p>
              <a:p>
                <a:r>
                  <a:rPr lang="en-IN" dirty="0">
                    <a:solidFill>
                      <a:schemeClr val="tx1"/>
                    </a:solidFill>
                    <a:latin typeface="Times New Roman" panose="02020603050405020304" pitchFamily="18" charset="0"/>
                    <a:cs typeface="Times New Roman" panose="02020603050405020304" pitchFamily="18" charset="0"/>
                  </a:rPr>
                  <a:t>		</a:t>
                </a:r>
                <a:endParaRPr lang="en-US" dirty="0">
                  <a:solidFill>
                    <a:schemeClr val="tx1"/>
                  </a:solidFill>
                  <a:latin typeface="Times New Roman" panose="02020603050405020304" pitchFamily="18" charset="0"/>
                  <a:cs typeface="Times New Roman" panose="02020603050405020304" pitchFamily="18" charset="0"/>
                </a:endParaRPr>
              </a:p>
              <a:p>
                <a:pPr algn="just"/>
                <a:endParaRPr lang="en-IN" dirty="0">
                  <a:solidFill>
                    <a:schemeClr val="tx1"/>
                  </a:solidFill>
                  <a:latin typeface="Times New Roman" panose="02020603050405020304" pitchFamily="18" charset="0"/>
                  <a:cs typeface="Times New Roman" panose="02020603050405020304" pitchFamily="18" charset="0"/>
                </a:endParaRPr>
              </a:p>
              <a:p>
                <a:pPr algn="just"/>
                <a:endParaRPr lang="en-IN" dirty="0">
                  <a:solidFill>
                    <a:prstClr val="black"/>
                  </a:solidFill>
                  <a:latin typeface="Times New Roman" panose="02020603050405020304" pitchFamily="18" charset="0"/>
                  <a:cs typeface="Times New Roman" panose="02020603050405020304" pitchFamily="18" charset="0"/>
                </a:endParaRPr>
              </a:p>
              <a:p>
                <a:pPr algn="just"/>
                <a:endParaRPr lang="en-US"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16" name="Rectangle 15"/>
              <p:cNvSpPr>
                <a:spLocks noRot="1" noChangeAspect="1" noMove="1" noResize="1" noEditPoints="1" noAdjustHandles="1" noChangeArrowheads="1" noChangeShapeType="1" noTextEdit="1"/>
              </p:cNvSpPr>
              <p:nvPr/>
            </p:nvSpPr>
            <p:spPr>
              <a:xfrm>
                <a:off x="2115002" y="1401476"/>
                <a:ext cx="8037127" cy="5326985"/>
              </a:xfrm>
              <a:prstGeom prst="rect">
                <a:avLst/>
              </a:prstGeom>
              <a:blipFill>
                <a:blip r:embed="rId2"/>
                <a:stretch>
                  <a:fillRect/>
                </a:stretch>
              </a:blipFill>
              <a:effectLst>
                <a:glow rad="63500">
                  <a:schemeClr val="accent2">
                    <a:satMod val="175000"/>
                    <a:alpha val="40000"/>
                  </a:schemeClr>
                </a:glow>
              </a:effectLst>
            </p:spPr>
            <p:txBody>
              <a:bodyPr/>
              <a:lstStyle/>
              <a:p>
                <a:r>
                  <a:rPr lang="en-US">
                    <a:noFill/>
                  </a:rPr>
                  <a:t> </a:t>
                </a:r>
              </a:p>
            </p:txBody>
          </p:sp>
        </mc:Fallback>
      </mc:AlternateContent>
      <p:sp>
        <p:nvSpPr>
          <p:cNvPr id="7" name="Rounded Rectangle 6"/>
          <p:cNvSpPr/>
          <p:nvPr/>
        </p:nvSpPr>
        <p:spPr>
          <a:xfrm>
            <a:off x="2115002" y="1384062"/>
            <a:ext cx="8037126" cy="503719"/>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prstClr val="black"/>
                </a:solidFill>
                <a:latin typeface="Times New Roman" pitchFamily="18" charset="0"/>
                <a:cs typeface="Times New Roman" pitchFamily="18" charset="0"/>
              </a:rPr>
              <a:t>Corollary 8.1: </a:t>
            </a:r>
            <a:r>
              <a:rPr lang="en-US" sz="2000" b="1" dirty="0">
                <a:solidFill>
                  <a:prstClr val="black"/>
                </a:solidFill>
                <a:latin typeface="Times New Roman" pitchFamily="18" charset="0"/>
                <a:cs typeface="Times New Roman" pitchFamily="18" charset="0"/>
              </a:rPr>
              <a:t>Conditional Probability</a:t>
            </a:r>
            <a:endParaRPr lang="en-IN" sz="2000" b="1" dirty="0">
              <a:solidFill>
                <a:prstClr val="black"/>
              </a:solidFill>
              <a:latin typeface="Times New Roman" pitchFamily="18" charset="0"/>
              <a:cs typeface="Times New Roman" pitchFamily="18" charset="0"/>
            </a:endParaRPr>
          </a:p>
        </p:txBody>
      </p:sp>
      <p:sp>
        <p:nvSpPr>
          <p:cNvPr id="3" name="Footer Placeholder 2">
            <a:extLst>
              <a:ext uri="{FF2B5EF4-FFF2-40B4-BE49-F238E27FC236}">
                <a16:creationId xmlns:a16="http://schemas.microsoft.com/office/drawing/2014/main" id="{F36B85B7-1EF5-1C4F-B3C8-B620493C4BC2}"/>
              </a:ext>
            </a:extLst>
          </p:cNvPr>
          <p:cNvSpPr>
            <a:spLocks noGrp="1"/>
          </p:cNvSpPr>
          <p:nvPr>
            <p:ph type="ftr" sz="quarter" idx="11"/>
          </p:nvPr>
        </p:nvSpPr>
        <p:spPr/>
        <p:txBody>
          <a:bodyPr/>
          <a:lstStyle/>
          <a:p>
            <a:pPr algn="ctr"/>
            <a:r>
              <a:rPr lang="en-IN"/>
              <a:t>IIITS: Data Analytics</a:t>
            </a:r>
            <a:endParaRPr lang="en-IN" dirty="0"/>
          </a:p>
        </p:txBody>
      </p:sp>
    </p:spTree>
    <p:extLst>
      <p:ext uri="{BB962C8B-B14F-4D97-AF65-F5344CB8AC3E}">
        <p14:creationId xmlns:p14="http://schemas.microsoft.com/office/powerpoint/2010/main" val="22196805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5" y="260648"/>
            <a:ext cx="8425339" cy="928072"/>
          </a:xfrm>
        </p:spPr>
        <p:txBody>
          <a:bodyPr>
            <a:normAutofit/>
          </a:bodyPr>
          <a:lstStyle/>
          <a:p>
            <a:pPr algn="just"/>
            <a:r>
              <a:rPr lang="en-US" sz="4000" dirty="0">
                <a:solidFill>
                  <a:srgbClr val="A50021"/>
                </a:solidFill>
                <a:latin typeface="Times New Roman" pitchFamily="18" charset="0"/>
                <a:cs typeface="Times New Roman" pitchFamily="18" charset="0"/>
              </a:rPr>
              <a:t>Conditional Probability</a:t>
            </a:r>
            <a:endParaRPr lang="en-IN" sz="40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1762311" y="1485004"/>
                <a:ext cx="8546359" cy="5060576"/>
              </a:xfrm>
            </p:spPr>
            <p:txBody>
              <a:bodyPr>
                <a:normAutofit fontScale="92500" lnSpcReduction="10000"/>
              </a:bodyPr>
              <a:lstStyle/>
              <a:p>
                <a:pPr marL="396875" indent="-342900" algn="just"/>
                <a:r>
                  <a:rPr lang="en-US" sz="2000" dirty="0">
                    <a:ea typeface="Cambria Math" panose="02040503050406030204" pitchFamily="18" charset="0"/>
                  </a:rPr>
                  <a:t>Generalization of Conditional Probability:    </a:t>
                </a:r>
              </a:p>
              <a:p>
                <a:pPr marL="53975" indent="0">
                  <a:buNone/>
                </a:pPr>
                <a:endParaRPr lang="en-US" sz="2000" dirty="0">
                  <a:latin typeface="Cambria Math" panose="02040503050406030204" pitchFamily="18" charset="0"/>
                  <a:ea typeface="Cambria Math" panose="02040503050406030204" pitchFamily="18" charset="0"/>
                </a:endParaRPr>
              </a:p>
              <a:p>
                <a:pPr marL="739775" indent="0">
                  <a:buNone/>
                </a:pPr>
                <a14:m>
                  <m:oMathPara xmlns:m="http://schemas.openxmlformats.org/officeDocument/2006/math">
                    <m:oMathParaPr>
                      <m:jc m:val="left"/>
                    </m:oMathParaPr>
                    <m:oMath xmlns:m="http://schemas.openxmlformats.org/officeDocument/2006/math">
                      <m:r>
                        <m:rPr>
                          <m:sty m:val="p"/>
                        </m:rPr>
                        <a:rPr lang="en-US" sz="2000">
                          <a:latin typeface="Cambria Math" panose="02040503050406030204" pitchFamily="18" charset="0"/>
                          <a:ea typeface="Cambria Math" panose="02040503050406030204" pitchFamily="18" charset="0"/>
                        </a:rPr>
                        <m:t>P</m:t>
                      </m:r>
                      <m:d>
                        <m:dPr>
                          <m:ctrlPr>
                            <a:rPr lang="en-US" sz="2000" i="1">
                              <a:latin typeface="Cambria Math" panose="02040503050406030204" pitchFamily="18" charset="0"/>
                              <a:ea typeface="Cambria Math" panose="02040503050406030204" pitchFamily="18" charset="0"/>
                            </a:rPr>
                          </m:ctrlPr>
                        </m:dPr>
                        <m:e>
                          <m:r>
                            <m:rPr>
                              <m:sty m:val="p"/>
                            </m:rPr>
                            <a:rPr lang="en-US" sz="2000">
                              <a:latin typeface="Cambria Math" panose="02040503050406030204" pitchFamily="18" charset="0"/>
                              <a:ea typeface="Cambria Math" panose="02040503050406030204" pitchFamily="18" charset="0"/>
                            </a:rPr>
                            <m:t>A</m:t>
                          </m:r>
                        </m:e>
                        <m:e>
                          <m:r>
                            <m:rPr>
                              <m:sty m:val="p"/>
                            </m:rPr>
                            <a:rPr lang="en-US" sz="2000">
                              <a:latin typeface="Cambria Math" panose="02040503050406030204" pitchFamily="18" charset="0"/>
                              <a:ea typeface="Cambria Math" panose="02040503050406030204" pitchFamily="18" charset="0"/>
                            </a:rPr>
                            <m:t>B</m:t>
                          </m:r>
                        </m:e>
                      </m:d>
                      <m:r>
                        <a:rPr lang="en-US" sz="200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m:rPr>
                              <m:sty m:val="p"/>
                            </m:rPr>
                            <a:rPr lang="en-US" sz="2000">
                              <a:latin typeface="Cambria Math" panose="02040503050406030204" pitchFamily="18" charset="0"/>
                              <a:ea typeface="Cambria Math" panose="02040503050406030204" pitchFamily="18" charset="0"/>
                            </a:rPr>
                            <m:t>P</m:t>
                          </m:r>
                          <m:r>
                            <a:rPr lang="en-US" sz="200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A</m:t>
                          </m:r>
                          <m:r>
                            <a:rPr lang="en-US" sz="200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B</m:t>
                          </m:r>
                          <m:r>
                            <a:rPr lang="en-US" sz="2000">
                              <a:latin typeface="Cambria Math" panose="02040503050406030204" pitchFamily="18" charset="0"/>
                              <a:ea typeface="Cambria Math" panose="02040503050406030204" pitchFamily="18" charset="0"/>
                            </a:rPr>
                            <m:t>)</m:t>
                          </m:r>
                        </m:num>
                        <m:den>
                          <m:r>
                            <m:rPr>
                              <m:sty m:val="p"/>
                            </m:rPr>
                            <a:rPr lang="en-US" sz="2000">
                              <a:latin typeface="Cambria Math" panose="02040503050406030204" pitchFamily="18" charset="0"/>
                              <a:ea typeface="Cambria Math" panose="02040503050406030204" pitchFamily="18" charset="0"/>
                            </a:rPr>
                            <m:t>P</m:t>
                          </m:r>
                          <m:r>
                            <a:rPr lang="en-US" sz="200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B</m:t>
                          </m:r>
                          <m:r>
                            <a:rPr lang="en-US" sz="2000">
                              <a:latin typeface="Cambria Math" panose="02040503050406030204" pitchFamily="18" charset="0"/>
                              <a:ea typeface="Cambria Math" panose="02040503050406030204" pitchFamily="18" charset="0"/>
                            </a:rPr>
                            <m:t>)</m:t>
                          </m:r>
                        </m:den>
                      </m:f>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m:rPr>
                              <m:sty m:val="p"/>
                            </m:rPr>
                            <a:rPr lang="en-US" sz="2000">
                              <a:latin typeface="Cambria Math" panose="02040503050406030204" pitchFamily="18" charset="0"/>
                              <a:ea typeface="Cambria Math" panose="02040503050406030204" pitchFamily="18" charset="0"/>
                            </a:rPr>
                            <m:t>P</m:t>
                          </m:r>
                          <m:r>
                            <a:rPr lang="en-US" sz="200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B</m:t>
                          </m:r>
                          <m:r>
                            <a:rPr lang="en-US" sz="200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A</m:t>
                          </m:r>
                          <m:r>
                            <a:rPr lang="en-US" sz="2000">
                              <a:latin typeface="Cambria Math" panose="02040503050406030204" pitchFamily="18" charset="0"/>
                              <a:ea typeface="Cambria Math" panose="02040503050406030204" pitchFamily="18" charset="0"/>
                            </a:rPr>
                            <m:t>)</m:t>
                          </m:r>
                        </m:num>
                        <m:den>
                          <m:r>
                            <m:rPr>
                              <m:sty m:val="p"/>
                            </m:rPr>
                            <a:rPr lang="en-US" sz="2000">
                              <a:latin typeface="Cambria Math" panose="02040503050406030204" pitchFamily="18" charset="0"/>
                              <a:ea typeface="Cambria Math" panose="02040503050406030204" pitchFamily="18" charset="0"/>
                            </a:rPr>
                            <m:t>P</m:t>
                          </m:r>
                          <m:r>
                            <a:rPr lang="en-US" sz="200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B</m:t>
                          </m:r>
                          <m:r>
                            <a:rPr lang="en-US" sz="2000">
                              <a:latin typeface="Cambria Math" panose="02040503050406030204" pitchFamily="18" charset="0"/>
                              <a:ea typeface="Cambria Math" panose="02040503050406030204" pitchFamily="18" charset="0"/>
                            </a:rPr>
                            <m:t>)</m:t>
                          </m:r>
                        </m:den>
                      </m:f>
                    </m:oMath>
                  </m:oMathPara>
                </a14:m>
                <a:endParaRPr lang="en-US" sz="2000" dirty="0">
                  <a:latin typeface="Cambria Math" panose="02040503050406030204" pitchFamily="18" charset="0"/>
                  <a:ea typeface="Cambria Math" panose="02040503050406030204" pitchFamily="18" charset="0"/>
                </a:endParaRPr>
              </a:p>
              <a:p>
                <a:pPr marL="53975" indent="0">
                  <a:buNone/>
                </a:pPr>
                <a:r>
                  <a:rPr lang="en-US" sz="2000" dirty="0">
                    <a:latin typeface="Cambria Math" panose="02040503050406030204" pitchFamily="18" charset="0"/>
                    <a:ea typeface="Cambria Math" panose="02040503050406030204" pitchFamily="18" charset="0"/>
                  </a:rPr>
                  <a:t>      </a:t>
                </a:r>
              </a:p>
              <a:p>
                <a:pPr marL="739775" indent="0">
                  <a:buNone/>
                </a:pPr>
                <a:r>
                  <a:rPr lang="en-US" sz="2400" dirty="0">
                    <a:ea typeface="Cambria Math" panose="02040503050406030204" pitchFamily="18" charset="0"/>
                  </a:rPr>
                  <a:t>           </a:t>
                </a:r>
                <a14:m>
                  <m:oMath xmlns:m="http://schemas.openxmlformats.org/officeDocument/2006/math">
                    <m:r>
                      <a:rPr lang="en-US" sz="2400">
                        <a:latin typeface="Cambria Math" panose="02040503050406030204" pitchFamily="18" charset="0"/>
                        <a:ea typeface="Cambria Math" panose="02040503050406030204" pitchFamily="18" charset="0"/>
                      </a:rPr>
                      <m:t>= </m:t>
                    </m:r>
                    <m:f>
                      <m:fPr>
                        <m:ctrlPr>
                          <a:rPr lang="en-US" sz="2400" i="1">
                            <a:latin typeface="Cambria Math" panose="02040503050406030204" pitchFamily="18" charset="0"/>
                            <a:ea typeface="Cambria Math" panose="02040503050406030204" pitchFamily="18" charset="0"/>
                          </a:rPr>
                        </m:ctrlPr>
                      </m:fPr>
                      <m:num>
                        <m:r>
                          <m:rPr>
                            <m:sty m:val="p"/>
                          </m:rPr>
                          <a:rPr lang="en-US" sz="2400">
                            <a:latin typeface="Cambria Math" panose="02040503050406030204" pitchFamily="18" charset="0"/>
                            <a:ea typeface="Cambria Math" panose="02040503050406030204" pitchFamily="18" charset="0"/>
                          </a:rPr>
                          <m:t>P</m:t>
                        </m:r>
                        <m:r>
                          <a:rPr lang="en-US" sz="2400">
                            <a:latin typeface="Cambria Math" panose="02040503050406030204" pitchFamily="18" charset="0"/>
                            <a:ea typeface="Cambria Math" panose="02040503050406030204" pitchFamily="18" charset="0"/>
                          </a:rPr>
                          <m:t>(</m:t>
                        </m:r>
                        <m:r>
                          <m:rPr>
                            <m:sty m:val="p"/>
                          </m:rPr>
                          <a:rPr lang="en-US" sz="2400">
                            <a:latin typeface="Cambria Math" panose="02040503050406030204" pitchFamily="18" charset="0"/>
                            <a:ea typeface="Cambria Math" panose="02040503050406030204" pitchFamily="18" charset="0"/>
                          </a:rPr>
                          <m:t>B</m:t>
                        </m:r>
                        <m:r>
                          <a:rPr lang="en-US" sz="2400">
                            <a:latin typeface="Cambria Math" panose="02040503050406030204" pitchFamily="18" charset="0"/>
                            <a:ea typeface="Cambria Math" panose="02040503050406030204" pitchFamily="18" charset="0"/>
                          </a:rPr>
                          <m:t>|</m:t>
                        </m:r>
                        <m:r>
                          <m:rPr>
                            <m:sty m:val="p"/>
                          </m:rPr>
                          <a:rPr lang="en-US" sz="2400">
                            <a:latin typeface="Cambria Math" panose="02040503050406030204" pitchFamily="18" charset="0"/>
                            <a:ea typeface="Cambria Math" panose="02040503050406030204" pitchFamily="18" charset="0"/>
                          </a:rPr>
                          <m:t>A</m:t>
                        </m:r>
                        <m:r>
                          <a:rPr lang="en-US" sz="2400">
                            <a:latin typeface="Cambria Math" panose="02040503050406030204" pitchFamily="18" charset="0"/>
                            <a:ea typeface="Cambria Math" panose="02040503050406030204" pitchFamily="18" charset="0"/>
                          </a:rPr>
                          <m:t>)∙</m:t>
                        </m:r>
                        <m:r>
                          <m:rPr>
                            <m:sty m:val="p"/>
                          </m:rPr>
                          <a:rPr lang="en-US" sz="2400">
                            <a:latin typeface="Cambria Math" panose="02040503050406030204" pitchFamily="18" charset="0"/>
                            <a:ea typeface="Cambria Math" panose="02040503050406030204" pitchFamily="18" charset="0"/>
                          </a:rPr>
                          <m:t>P</m:t>
                        </m:r>
                        <m:r>
                          <a:rPr lang="en-US" sz="2400">
                            <a:latin typeface="Cambria Math" panose="02040503050406030204" pitchFamily="18" charset="0"/>
                            <a:ea typeface="Cambria Math" panose="02040503050406030204" pitchFamily="18" charset="0"/>
                          </a:rPr>
                          <m:t>(</m:t>
                        </m:r>
                        <m:r>
                          <m:rPr>
                            <m:sty m:val="p"/>
                          </m:rPr>
                          <a:rPr lang="en-US" sz="2400">
                            <a:latin typeface="Cambria Math" panose="02040503050406030204" pitchFamily="18" charset="0"/>
                            <a:ea typeface="Cambria Math" panose="02040503050406030204" pitchFamily="18" charset="0"/>
                          </a:rPr>
                          <m:t>A</m:t>
                        </m:r>
                        <m:r>
                          <a:rPr lang="en-US" sz="2400">
                            <a:latin typeface="Cambria Math" panose="02040503050406030204" pitchFamily="18" charset="0"/>
                            <a:ea typeface="Cambria Math" panose="02040503050406030204" pitchFamily="18" charset="0"/>
                          </a:rPr>
                          <m:t>)</m:t>
                        </m:r>
                      </m:num>
                      <m:den>
                        <m:r>
                          <m:rPr>
                            <m:sty m:val="p"/>
                          </m:rPr>
                          <a:rPr lang="en-US" sz="2400">
                            <a:latin typeface="Cambria Math" panose="02040503050406030204" pitchFamily="18" charset="0"/>
                            <a:ea typeface="Cambria Math" panose="02040503050406030204" pitchFamily="18" charset="0"/>
                          </a:rPr>
                          <m:t>P</m:t>
                        </m:r>
                        <m:r>
                          <a:rPr lang="en-US" sz="2400">
                            <a:latin typeface="Cambria Math" panose="02040503050406030204" pitchFamily="18" charset="0"/>
                            <a:ea typeface="Cambria Math" panose="02040503050406030204" pitchFamily="18" charset="0"/>
                          </a:rPr>
                          <m:t>(</m:t>
                        </m:r>
                        <m:r>
                          <m:rPr>
                            <m:sty m:val="p"/>
                          </m:rPr>
                          <a:rPr lang="en-US" sz="2400">
                            <a:latin typeface="Cambria Math" panose="02040503050406030204" pitchFamily="18" charset="0"/>
                            <a:ea typeface="Cambria Math" panose="02040503050406030204" pitchFamily="18" charset="0"/>
                          </a:rPr>
                          <m:t>B</m:t>
                        </m:r>
                        <m:r>
                          <a:rPr lang="en-US" sz="2400">
                            <a:latin typeface="Cambria Math" panose="02040503050406030204" pitchFamily="18" charset="0"/>
                            <a:ea typeface="Cambria Math" panose="02040503050406030204" pitchFamily="18" charset="0"/>
                          </a:rPr>
                          <m:t>)</m:t>
                        </m:r>
                      </m:den>
                    </m:f>
                  </m:oMath>
                </a14:m>
                <a:r>
                  <a:rPr lang="en-US" sz="2400" dirty="0">
                    <a:latin typeface="Cambria Math" panose="02040503050406030204" pitchFamily="18" charset="0"/>
                    <a:ea typeface="Cambria Math" panose="02040503050406030204" pitchFamily="18" charset="0"/>
                  </a:rPr>
                  <a:t>     	∵ </a:t>
                </a:r>
                <a14:m>
                  <m:oMath xmlns:m="http://schemas.openxmlformats.org/officeDocument/2006/math">
                    <m:r>
                      <m:rPr>
                        <m:sty m:val="p"/>
                      </m:rPr>
                      <a:rPr lang="en-US" sz="1800">
                        <a:latin typeface="Cambria Math" panose="02040503050406030204" pitchFamily="18" charset="0"/>
                        <a:ea typeface="Cambria Math" panose="02040503050406030204" pitchFamily="18" charset="0"/>
                      </a:rPr>
                      <m:t>P</m:t>
                    </m:r>
                    <m:d>
                      <m:dPr>
                        <m:ctrlPr>
                          <a:rPr lang="en-US" sz="1800" i="1">
                            <a:latin typeface="Cambria Math" panose="02040503050406030204" pitchFamily="18" charset="0"/>
                            <a:ea typeface="Cambria Math" panose="02040503050406030204" pitchFamily="18" charset="0"/>
                          </a:rPr>
                        </m:ctrlPr>
                      </m:dPr>
                      <m:e>
                        <m:r>
                          <m:rPr>
                            <m:sty m:val="p"/>
                          </m:rPr>
                          <a:rPr lang="en-US" sz="1800">
                            <a:latin typeface="Cambria Math" panose="02040503050406030204" pitchFamily="18" charset="0"/>
                            <a:ea typeface="Cambria Math" panose="02040503050406030204" pitchFamily="18" charset="0"/>
                          </a:rPr>
                          <m:t>A</m:t>
                        </m:r>
                        <m:r>
                          <a:rPr lang="en-US" sz="1800">
                            <a:latin typeface="Cambria Math" panose="02040503050406030204" pitchFamily="18" charset="0"/>
                            <a:ea typeface="Cambria Math" panose="02040503050406030204" pitchFamily="18" charset="0"/>
                          </a:rPr>
                          <m:t>∩</m:t>
                        </m:r>
                        <m:r>
                          <m:rPr>
                            <m:sty m:val="p"/>
                          </m:rPr>
                          <a:rPr lang="en-US" sz="1800">
                            <a:latin typeface="Cambria Math" panose="02040503050406030204" pitchFamily="18" charset="0"/>
                            <a:ea typeface="Cambria Math" panose="02040503050406030204" pitchFamily="18" charset="0"/>
                          </a:rPr>
                          <m:t>B</m:t>
                        </m:r>
                      </m:e>
                    </m:d>
                    <m:r>
                      <a:rPr lang="en-US" sz="1800">
                        <a:latin typeface="Cambria Math" panose="02040503050406030204" pitchFamily="18" charset="0"/>
                        <a:ea typeface="Cambria Math" panose="02040503050406030204" pitchFamily="18" charset="0"/>
                      </a:rPr>
                      <m:t>=</m:t>
                    </m:r>
                    <m:r>
                      <m:rPr>
                        <m:sty m:val="p"/>
                      </m:rPr>
                      <a:rPr lang="en-US" sz="1800">
                        <a:latin typeface="Cambria Math" panose="02040503050406030204" pitchFamily="18" charset="0"/>
                        <a:ea typeface="Cambria Math" panose="02040503050406030204" pitchFamily="18" charset="0"/>
                      </a:rPr>
                      <m:t>P</m:t>
                    </m:r>
                    <m:r>
                      <a:rPr lang="en-US" sz="1800">
                        <a:latin typeface="Cambria Math" panose="02040503050406030204" pitchFamily="18" charset="0"/>
                        <a:ea typeface="Cambria Math" panose="02040503050406030204" pitchFamily="18" charset="0"/>
                      </a:rPr>
                      <m:t>(</m:t>
                    </m:r>
                    <m:r>
                      <m:rPr>
                        <m:sty m:val="p"/>
                      </m:rPr>
                      <a:rPr lang="en-US" sz="1800">
                        <a:latin typeface="Cambria Math" panose="02040503050406030204" pitchFamily="18" charset="0"/>
                        <a:ea typeface="Cambria Math" panose="02040503050406030204" pitchFamily="18" charset="0"/>
                      </a:rPr>
                      <m:t>B</m:t>
                    </m:r>
                    <m:r>
                      <a:rPr lang="en-US" sz="1800">
                        <a:latin typeface="Cambria Math" panose="02040503050406030204" pitchFamily="18" charset="0"/>
                        <a:ea typeface="Cambria Math" panose="02040503050406030204" pitchFamily="18" charset="0"/>
                      </a:rPr>
                      <m:t>|</m:t>
                    </m:r>
                    <m:r>
                      <m:rPr>
                        <m:sty m:val="p"/>
                      </m:rPr>
                      <a:rPr lang="en-US" sz="1800">
                        <a:latin typeface="Cambria Math" panose="02040503050406030204" pitchFamily="18" charset="0"/>
                        <a:ea typeface="Cambria Math" panose="02040503050406030204" pitchFamily="18" charset="0"/>
                      </a:rPr>
                      <m:t>A</m:t>
                    </m:r>
                    <m:r>
                      <a:rPr lang="en-US" sz="1800">
                        <a:latin typeface="Cambria Math" panose="02040503050406030204" pitchFamily="18" charset="0"/>
                        <a:ea typeface="Cambria Math" panose="02040503050406030204" pitchFamily="18" charset="0"/>
                      </a:rPr>
                      <m:t>)</m:t>
                    </m:r>
                  </m:oMath>
                </a14:m>
                <a:r>
                  <a:rPr lang="en-US" sz="1800" dirty="0">
                    <a:latin typeface="Cambria Math" panose="02040503050406030204" pitchFamily="18" charset="0"/>
                    <a:ea typeface="Cambria Math" panose="02040503050406030204" pitchFamily="18" charset="0"/>
                  </a:rPr>
                  <a:t> </a:t>
                </a:r>
                <a14:m>
                  <m:oMath xmlns:m="http://schemas.openxmlformats.org/officeDocument/2006/math">
                    <m:r>
                      <a:rPr lang="en-US" sz="1800" i="1">
                        <a:latin typeface="Cambria Math" panose="02040503050406030204" pitchFamily="18" charset="0"/>
                        <a:ea typeface="Cambria Math" panose="02040503050406030204" pitchFamily="18" charset="0"/>
                      </a:rPr>
                      <m:t>∙</m:t>
                    </m:r>
                  </m:oMath>
                </a14:m>
                <a:r>
                  <a:rPr lang="en-US" sz="1800" dirty="0">
                    <a:latin typeface="Cambria Math" panose="02040503050406030204" pitchFamily="18" charset="0"/>
                    <a:ea typeface="Cambria Math" panose="02040503050406030204" pitchFamily="18" charset="0"/>
                  </a:rPr>
                  <a:t>P(A) = </a:t>
                </a:r>
                <a14:m>
                  <m:oMath xmlns:m="http://schemas.openxmlformats.org/officeDocument/2006/math">
                    <m:r>
                      <m:rPr>
                        <m:sty m:val="p"/>
                      </m:rPr>
                      <a:rPr lang="en-US" sz="1800">
                        <a:latin typeface="Cambria Math" panose="02040503050406030204" pitchFamily="18" charset="0"/>
                        <a:ea typeface="Cambria Math" panose="02040503050406030204" pitchFamily="18" charset="0"/>
                      </a:rPr>
                      <m:t>P</m:t>
                    </m:r>
                    <m:r>
                      <a:rPr lang="en-US" sz="1800">
                        <a:latin typeface="Cambria Math" panose="02040503050406030204" pitchFamily="18" charset="0"/>
                        <a:ea typeface="Cambria Math" panose="02040503050406030204" pitchFamily="18" charset="0"/>
                      </a:rPr>
                      <m:t>(</m:t>
                    </m:r>
                    <m:r>
                      <m:rPr>
                        <m:sty m:val="p"/>
                      </m:rPr>
                      <a:rPr lang="en-US" sz="1800">
                        <a:latin typeface="Cambria Math" panose="02040503050406030204" pitchFamily="18" charset="0"/>
                        <a:ea typeface="Cambria Math" panose="02040503050406030204" pitchFamily="18" charset="0"/>
                      </a:rPr>
                      <m:t>A</m:t>
                    </m:r>
                    <m:r>
                      <a:rPr lang="en-US" sz="1800">
                        <a:latin typeface="Cambria Math" panose="02040503050406030204" pitchFamily="18" charset="0"/>
                        <a:ea typeface="Cambria Math" panose="02040503050406030204" pitchFamily="18" charset="0"/>
                      </a:rPr>
                      <m:t>|</m:t>
                    </m:r>
                    <m:r>
                      <m:rPr>
                        <m:sty m:val="p"/>
                      </m:rPr>
                      <a:rPr lang="en-US" sz="1800">
                        <a:latin typeface="Cambria Math" panose="02040503050406030204" pitchFamily="18" charset="0"/>
                        <a:ea typeface="Cambria Math" panose="02040503050406030204" pitchFamily="18" charset="0"/>
                      </a:rPr>
                      <m:t>B</m:t>
                    </m:r>
                    <m:r>
                      <a:rPr lang="en-US" sz="1800">
                        <a:latin typeface="Cambria Math" panose="02040503050406030204" pitchFamily="18" charset="0"/>
                        <a:ea typeface="Cambria Math" panose="02040503050406030204" pitchFamily="18" charset="0"/>
                      </a:rPr>
                      <m:t>)</m:t>
                    </m:r>
                  </m:oMath>
                </a14:m>
                <a:r>
                  <a:rPr lang="en-US" sz="1800" dirty="0">
                    <a:latin typeface="Cambria Math" panose="02040503050406030204" pitchFamily="18" charset="0"/>
                    <a:ea typeface="Cambria Math" panose="02040503050406030204" pitchFamily="18" charset="0"/>
                  </a:rPr>
                  <a:t> </a:t>
                </a:r>
                <a14:m>
                  <m:oMath xmlns:m="http://schemas.openxmlformats.org/officeDocument/2006/math">
                    <m:r>
                      <a:rPr lang="en-US" sz="1800" i="1">
                        <a:latin typeface="Cambria Math" panose="02040503050406030204" pitchFamily="18" charset="0"/>
                        <a:ea typeface="Cambria Math" panose="02040503050406030204" pitchFamily="18" charset="0"/>
                      </a:rPr>
                      <m:t>∙</m:t>
                    </m:r>
                  </m:oMath>
                </a14:m>
                <a:r>
                  <a:rPr lang="en-US" sz="1800" dirty="0">
                    <a:latin typeface="Cambria Math" panose="02040503050406030204" pitchFamily="18" charset="0"/>
                    <a:ea typeface="Cambria Math" panose="02040503050406030204" pitchFamily="18" charset="0"/>
                  </a:rPr>
                  <a:t>P(B) </a:t>
                </a:r>
                <a:endParaRPr lang="en-US" sz="2400" dirty="0">
                  <a:latin typeface="Cambria Math" panose="02040503050406030204" pitchFamily="18" charset="0"/>
                  <a:ea typeface="Cambria Math" panose="02040503050406030204" pitchFamily="18" charset="0"/>
                </a:endParaRPr>
              </a:p>
              <a:p>
                <a:pPr marL="53975" indent="0">
                  <a:buNone/>
                </a:pPr>
                <a:r>
                  <a:rPr lang="en-US" sz="2000" dirty="0">
                    <a:latin typeface="Cambria Math" panose="02040503050406030204" pitchFamily="18" charset="0"/>
                    <a:ea typeface="Cambria Math" panose="02040503050406030204" pitchFamily="18" charset="0"/>
                  </a:rPr>
                  <a:t>  </a:t>
                </a:r>
              </a:p>
              <a:p>
                <a:pPr marL="53975" indent="0">
                  <a:buNone/>
                </a:pPr>
                <a:r>
                  <a:rPr lang="en-US" sz="2000" dirty="0"/>
                  <a:t>By the law of total probability : P(B) = </a:t>
                </a:r>
                <a14:m>
                  <m:oMath xmlns:m="http://schemas.openxmlformats.org/officeDocument/2006/math">
                    <m:r>
                      <m:rPr>
                        <m:sty m:val="p"/>
                      </m:rPr>
                      <a:rPr lang="en-US" sz="2000">
                        <a:latin typeface="Cambria Math" panose="02040503050406030204" pitchFamily="18" charset="0"/>
                        <a:ea typeface="Cambria Math" panose="02040503050406030204" pitchFamily="18" charset="0"/>
                      </a:rPr>
                      <m:t>P</m:t>
                    </m:r>
                    <m:d>
                      <m:dPr>
                        <m:begChr m:val="["/>
                        <m:endChr m:val="]"/>
                        <m:ctrlPr>
                          <a:rPr lang="en-US" sz="2000" i="1">
                            <a:latin typeface="Cambria Math" panose="02040503050406030204" pitchFamily="18" charset="0"/>
                            <a:ea typeface="Cambria Math" panose="02040503050406030204" pitchFamily="18" charset="0"/>
                          </a:rPr>
                        </m:ctrlPr>
                      </m:dPr>
                      <m:e>
                        <m:d>
                          <m:dPr>
                            <m:ctrlPr>
                              <a:rPr lang="en-US" sz="2000" i="1">
                                <a:latin typeface="Cambria Math" panose="02040503050406030204" pitchFamily="18" charset="0"/>
                                <a:ea typeface="Cambria Math" panose="02040503050406030204" pitchFamily="18" charset="0"/>
                              </a:rPr>
                            </m:ctrlPr>
                          </m:dPr>
                          <m:e>
                            <m:r>
                              <m:rPr>
                                <m:sty m:val="p"/>
                              </m:rPr>
                              <a:rPr lang="en-US" sz="2000">
                                <a:latin typeface="Cambria Math" panose="02040503050406030204" pitchFamily="18" charset="0"/>
                                <a:ea typeface="Cambria Math" panose="02040503050406030204" pitchFamily="18" charset="0"/>
                              </a:rPr>
                              <m:t>B</m:t>
                            </m:r>
                            <m:r>
                              <a:rPr lang="en-US" sz="200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A</m:t>
                            </m:r>
                          </m:e>
                        </m:d>
                        <m:r>
                          <a:rPr lang="en-US" sz="2000">
                            <a:latin typeface="Cambria Math" panose="02040503050406030204" pitchFamily="18" charset="0"/>
                            <a:ea typeface="Cambria Math" panose="02040503050406030204" pitchFamily="18" charset="0"/>
                          </a:rPr>
                          <m:t>∪</m:t>
                        </m:r>
                        <m:d>
                          <m:dPr>
                            <m:ctrlPr>
                              <a:rPr lang="en-US" sz="2000" i="1">
                                <a:latin typeface="Cambria Math" panose="02040503050406030204" pitchFamily="18" charset="0"/>
                                <a:ea typeface="Cambria Math" panose="02040503050406030204" pitchFamily="18" charset="0"/>
                              </a:rPr>
                            </m:ctrlPr>
                          </m:dPr>
                          <m:e>
                            <m:r>
                              <m:rPr>
                                <m:sty m:val="p"/>
                              </m:rPr>
                              <a:rPr lang="en-US" sz="2000">
                                <a:latin typeface="Cambria Math" panose="02040503050406030204" pitchFamily="18" charset="0"/>
                                <a:ea typeface="Cambria Math" panose="02040503050406030204" pitchFamily="18" charset="0"/>
                              </a:rPr>
                              <m:t>B</m:t>
                            </m:r>
                            <m:r>
                              <a:rPr lang="en-US" sz="2000">
                                <a:latin typeface="Cambria Math" panose="02040503050406030204" pitchFamily="18" charset="0"/>
                                <a:ea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m:rPr>
                                    <m:sty m:val="p"/>
                                  </m:rPr>
                                  <a:rPr lang="en-US" sz="2000">
                                    <a:latin typeface="Cambria Math" panose="02040503050406030204" pitchFamily="18" charset="0"/>
                                    <a:ea typeface="Cambria Math" panose="02040503050406030204" pitchFamily="18" charset="0"/>
                                  </a:rPr>
                                  <m:t>A</m:t>
                                </m:r>
                              </m:e>
                            </m:acc>
                          </m:e>
                        </m:d>
                      </m:e>
                    </m:d>
                    <m:r>
                      <a:rPr lang="en-US" sz="2000">
                        <a:latin typeface="Cambria Math"/>
                        <a:ea typeface="Cambria Math" panose="02040503050406030204" pitchFamily="18" charset="0"/>
                      </a:rPr>
                      <m:t>,</m:t>
                    </m:r>
                    <m:r>
                      <m:rPr>
                        <m:nor/>
                      </m:rPr>
                      <a:rPr lang="en-US" sz="2000">
                        <a:latin typeface="Cambria Math"/>
                        <a:ea typeface="Cambria Math" panose="02040503050406030204" pitchFamily="18" charset="0"/>
                      </a:rPr>
                      <m:t>where</m:t>
                    </m:r>
                    <m:r>
                      <m:rPr>
                        <m:nor/>
                      </m:rPr>
                      <a:rPr lang="en-US" sz="2000">
                        <a:latin typeface="Cambria Math"/>
                        <a:ea typeface="Cambria Math" panose="02040503050406030204" pitchFamily="18" charset="0"/>
                      </a:rPr>
                      <m:t> </m:t>
                    </m:r>
                    <m:acc>
                      <m:accPr>
                        <m:chr m:val="̅"/>
                        <m:ctrlPr>
                          <a:rPr lang="en-US" sz="2000" i="1">
                            <a:latin typeface="Cambria Math" panose="02040503050406030204" pitchFamily="18" charset="0"/>
                            <a:ea typeface="Cambria Math" panose="02040503050406030204" pitchFamily="18" charset="0"/>
                          </a:rPr>
                        </m:ctrlPr>
                      </m:accPr>
                      <m:e>
                        <m:r>
                          <m:rPr>
                            <m:sty m:val="p"/>
                          </m:rPr>
                          <a:rPr lang="en-US" sz="2000">
                            <a:latin typeface="Cambria Math" panose="02040503050406030204" pitchFamily="18" charset="0"/>
                            <a:ea typeface="Cambria Math" panose="02040503050406030204" pitchFamily="18" charset="0"/>
                          </a:rPr>
                          <m:t>A</m:t>
                        </m:r>
                      </m:e>
                    </m:acc>
                    <m:r>
                      <m:rPr>
                        <m:nor/>
                      </m:rPr>
                      <a:rPr lang="en-US" sz="2000" dirty="0"/>
                      <m:t> </m:t>
                    </m:r>
                    <m:r>
                      <m:rPr>
                        <m:nor/>
                      </m:rPr>
                      <a:rPr lang="en-US" sz="2000" dirty="0"/>
                      <m:t>denotes</m:t>
                    </m:r>
                    <m:r>
                      <m:rPr>
                        <m:nor/>
                      </m:rPr>
                      <a:rPr lang="en-US" sz="2000" dirty="0"/>
                      <m:t> </m:t>
                    </m:r>
                    <m:r>
                      <m:rPr>
                        <m:nor/>
                      </m:rPr>
                      <a:rPr lang="en-US" sz="2000" dirty="0"/>
                      <m:t>the</m:t>
                    </m:r>
                    <m:r>
                      <m:rPr>
                        <m:nor/>
                      </m:rPr>
                      <a:rPr lang="en-US" sz="2000" dirty="0"/>
                      <m:t> </m:t>
                    </m:r>
                    <m:r>
                      <m:rPr>
                        <m:nor/>
                      </m:rPr>
                      <a:rPr lang="en-US" sz="2000" dirty="0"/>
                      <m:t>compliment</m:t>
                    </m:r>
                    <m:r>
                      <m:rPr>
                        <m:nor/>
                      </m:rPr>
                      <a:rPr lang="en-US" sz="2000" dirty="0"/>
                      <m:t> </m:t>
                    </m:r>
                    <m:r>
                      <m:rPr>
                        <m:nor/>
                      </m:rPr>
                      <a:rPr lang="en-US" sz="2000" dirty="0"/>
                      <m:t>of</m:t>
                    </m:r>
                    <m:r>
                      <m:rPr>
                        <m:nor/>
                      </m:rPr>
                      <a:rPr lang="en-US" sz="2000" dirty="0"/>
                      <m:t> </m:t>
                    </m:r>
                    <m:r>
                      <m:rPr>
                        <m:nor/>
                      </m:rPr>
                      <a:rPr lang="en-US" sz="2000" dirty="0"/>
                      <m:t>event</m:t>
                    </m:r>
                    <m:r>
                      <m:rPr>
                        <m:nor/>
                      </m:rPr>
                      <a:rPr lang="en-US" sz="2000" dirty="0"/>
                      <m:t> </m:t>
                    </m:r>
                    <m:r>
                      <m:rPr>
                        <m:nor/>
                      </m:rPr>
                      <a:rPr lang="en-US" sz="2000" dirty="0"/>
                      <m:t>A</m:t>
                    </m:r>
                    <m:r>
                      <m:rPr>
                        <m:nor/>
                      </m:rPr>
                      <a:rPr lang="en-US" sz="2000" dirty="0"/>
                      <m:t>. </m:t>
                    </m:r>
                    <m:r>
                      <m:rPr>
                        <m:nor/>
                      </m:rPr>
                      <a:rPr lang="en-US" sz="2000" dirty="0"/>
                      <m:t>Thus</m:t>
                    </m:r>
                    <m:r>
                      <m:rPr>
                        <m:nor/>
                      </m:rPr>
                      <a:rPr lang="en-US" sz="2000" dirty="0"/>
                      <m:t>, </m:t>
                    </m:r>
                  </m:oMath>
                </a14:m>
                <a:endParaRPr lang="en-US" sz="2000" dirty="0"/>
              </a:p>
              <a:p>
                <a:pPr marL="53975" indent="0">
                  <a:buNone/>
                </a:pPr>
                <a:endParaRPr lang="en-US" sz="2000" dirty="0"/>
              </a:p>
              <a:p>
                <a:pPr marL="739775" indent="0">
                  <a:buNone/>
                </a:pPr>
                <a14:m>
                  <m:oMathPara xmlns:m="http://schemas.openxmlformats.org/officeDocument/2006/math">
                    <m:oMathParaPr>
                      <m:jc m:val="left"/>
                    </m:oMathParaPr>
                    <m:oMath xmlns:m="http://schemas.openxmlformats.org/officeDocument/2006/math">
                      <m:r>
                        <m:rPr>
                          <m:sty m:val="p"/>
                        </m:rPr>
                        <a:rPr lang="en-US" sz="2000">
                          <a:latin typeface="Cambria Math" panose="02040503050406030204" pitchFamily="18" charset="0"/>
                          <a:ea typeface="Cambria Math" panose="02040503050406030204" pitchFamily="18" charset="0"/>
                        </a:rPr>
                        <m:t>P</m:t>
                      </m:r>
                      <m:d>
                        <m:dPr>
                          <m:ctrlPr>
                            <a:rPr lang="en-US" sz="2000" i="1">
                              <a:latin typeface="Cambria Math" panose="02040503050406030204" pitchFamily="18" charset="0"/>
                              <a:ea typeface="Cambria Math" panose="02040503050406030204" pitchFamily="18" charset="0"/>
                            </a:rPr>
                          </m:ctrlPr>
                        </m:dPr>
                        <m:e>
                          <m:r>
                            <m:rPr>
                              <m:sty m:val="p"/>
                            </m:rPr>
                            <a:rPr lang="en-US" sz="2000">
                              <a:latin typeface="Cambria Math" panose="02040503050406030204" pitchFamily="18" charset="0"/>
                              <a:ea typeface="Cambria Math" panose="02040503050406030204" pitchFamily="18" charset="0"/>
                            </a:rPr>
                            <m:t>A</m:t>
                          </m:r>
                        </m:e>
                        <m:e>
                          <m:r>
                            <m:rPr>
                              <m:sty m:val="p"/>
                            </m:rPr>
                            <a:rPr lang="en-US" sz="2000">
                              <a:latin typeface="Cambria Math" panose="02040503050406030204" pitchFamily="18" charset="0"/>
                              <a:ea typeface="Cambria Math" panose="02040503050406030204" pitchFamily="18" charset="0"/>
                            </a:rPr>
                            <m:t>B</m:t>
                          </m:r>
                        </m:e>
                      </m:d>
                      <m:r>
                        <a:rPr lang="en-US" sz="2000">
                          <a:latin typeface="Cambria Math" panose="02040503050406030204" pitchFamily="18" charset="0"/>
                          <a:ea typeface="Cambria Math" panose="02040503050406030204" pitchFamily="18" charset="0"/>
                        </a:rPr>
                        <m:t>= </m:t>
                      </m:r>
                      <m:f>
                        <m:fPr>
                          <m:ctrlPr>
                            <a:rPr lang="en-US" sz="2000" i="1">
                              <a:latin typeface="Cambria Math" panose="02040503050406030204" pitchFamily="18" charset="0"/>
                              <a:ea typeface="Cambria Math" panose="02040503050406030204" pitchFamily="18" charset="0"/>
                            </a:rPr>
                          </m:ctrlPr>
                        </m:fPr>
                        <m:num>
                          <m:r>
                            <m:rPr>
                              <m:sty m:val="p"/>
                            </m:rPr>
                            <a:rPr lang="en-US" sz="2000">
                              <a:latin typeface="Cambria Math" panose="02040503050406030204" pitchFamily="18" charset="0"/>
                              <a:ea typeface="Cambria Math" panose="02040503050406030204" pitchFamily="18" charset="0"/>
                            </a:rPr>
                            <m:t>P</m:t>
                          </m:r>
                          <m:r>
                            <a:rPr lang="en-US" sz="200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B</m:t>
                          </m:r>
                          <m:r>
                            <a:rPr lang="en-US" sz="200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A</m:t>
                          </m:r>
                          <m:r>
                            <a:rPr lang="en-US" sz="200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P</m:t>
                          </m:r>
                          <m:r>
                            <a:rPr lang="en-US" sz="200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A</m:t>
                          </m:r>
                          <m:r>
                            <a:rPr lang="en-US" sz="2000">
                              <a:latin typeface="Cambria Math" panose="02040503050406030204" pitchFamily="18" charset="0"/>
                              <a:ea typeface="Cambria Math" panose="02040503050406030204" pitchFamily="18" charset="0"/>
                            </a:rPr>
                            <m:t>)</m:t>
                          </m:r>
                        </m:num>
                        <m:den>
                          <m:r>
                            <m:rPr>
                              <m:sty m:val="p"/>
                            </m:rPr>
                            <a:rPr lang="en-US" sz="2000">
                              <a:latin typeface="Cambria Math" panose="02040503050406030204" pitchFamily="18" charset="0"/>
                              <a:ea typeface="Cambria Math" panose="02040503050406030204" pitchFamily="18" charset="0"/>
                            </a:rPr>
                            <m:t>P</m:t>
                          </m:r>
                          <m:d>
                            <m:dPr>
                              <m:begChr m:val="["/>
                              <m:endChr m:val="]"/>
                              <m:ctrlPr>
                                <a:rPr lang="en-US" sz="2000" i="1">
                                  <a:latin typeface="Cambria Math" panose="02040503050406030204" pitchFamily="18" charset="0"/>
                                  <a:ea typeface="Cambria Math" panose="02040503050406030204" pitchFamily="18" charset="0"/>
                                </a:rPr>
                              </m:ctrlPr>
                            </m:dPr>
                            <m:e>
                              <m:d>
                                <m:dPr>
                                  <m:ctrlPr>
                                    <a:rPr lang="en-US" sz="2000" i="1">
                                      <a:latin typeface="Cambria Math" panose="02040503050406030204" pitchFamily="18" charset="0"/>
                                      <a:ea typeface="Cambria Math" panose="02040503050406030204" pitchFamily="18" charset="0"/>
                                    </a:rPr>
                                  </m:ctrlPr>
                                </m:dPr>
                                <m:e>
                                  <m:r>
                                    <m:rPr>
                                      <m:sty m:val="p"/>
                                    </m:rPr>
                                    <a:rPr lang="en-US" sz="2000">
                                      <a:latin typeface="Cambria Math" panose="02040503050406030204" pitchFamily="18" charset="0"/>
                                      <a:ea typeface="Cambria Math" panose="02040503050406030204" pitchFamily="18" charset="0"/>
                                    </a:rPr>
                                    <m:t>B</m:t>
                                  </m:r>
                                  <m:r>
                                    <a:rPr lang="en-US" sz="200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A</m:t>
                                  </m:r>
                                </m:e>
                              </m:d>
                              <m:r>
                                <a:rPr lang="en-US" sz="2000">
                                  <a:latin typeface="Cambria Math" panose="02040503050406030204" pitchFamily="18" charset="0"/>
                                  <a:ea typeface="Cambria Math" panose="02040503050406030204" pitchFamily="18" charset="0"/>
                                </a:rPr>
                                <m:t>∪</m:t>
                              </m:r>
                              <m:d>
                                <m:dPr>
                                  <m:ctrlPr>
                                    <a:rPr lang="en-US" sz="2000" i="1">
                                      <a:latin typeface="Cambria Math" panose="02040503050406030204" pitchFamily="18" charset="0"/>
                                      <a:ea typeface="Cambria Math" panose="02040503050406030204" pitchFamily="18" charset="0"/>
                                    </a:rPr>
                                  </m:ctrlPr>
                                </m:dPr>
                                <m:e>
                                  <m:r>
                                    <m:rPr>
                                      <m:sty m:val="p"/>
                                    </m:rPr>
                                    <a:rPr lang="en-US" sz="2000">
                                      <a:latin typeface="Cambria Math" panose="02040503050406030204" pitchFamily="18" charset="0"/>
                                      <a:ea typeface="Cambria Math" panose="02040503050406030204" pitchFamily="18" charset="0"/>
                                    </a:rPr>
                                    <m:t>B</m:t>
                                  </m:r>
                                  <m:r>
                                    <a:rPr lang="en-US" sz="2000">
                                      <a:latin typeface="Cambria Math" panose="02040503050406030204" pitchFamily="18" charset="0"/>
                                      <a:ea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m:rPr>
                                          <m:sty m:val="p"/>
                                        </m:rPr>
                                        <a:rPr lang="en-US" sz="2000">
                                          <a:latin typeface="Cambria Math" panose="02040503050406030204" pitchFamily="18" charset="0"/>
                                          <a:ea typeface="Cambria Math" panose="02040503050406030204" pitchFamily="18" charset="0"/>
                                        </a:rPr>
                                        <m:t>A</m:t>
                                      </m:r>
                                    </m:e>
                                  </m:acc>
                                </m:e>
                              </m:d>
                            </m:e>
                          </m:d>
                        </m:den>
                      </m:f>
                    </m:oMath>
                  </m:oMathPara>
                </a14:m>
                <a:endParaRPr lang="en-US" sz="2000" dirty="0">
                  <a:latin typeface="Cambria Math" panose="02040503050406030204" pitchFamily="18" charset="0"/>
                  <a:ea typeface="Cambria Math" panose="02040503050406030204" pitchFamily="18" charset="0"/>
                </a:endParaRPr>
              </a:p>
              <a:p>
                <a:pPr marL="53975" indent="0">
                  <a:buNone/>
                </a:pPr>
                <a14:m>
                  <m:oMathPara xmlns:m="http://schemas.openxmlformats.org/officeDocument/2006/math">
                    <m:oMathParaPr>
                      <m:jc m:val="left"/>
                    </m:oMathParaPr>
                    <m:oMath xmlns:m="http://schemas.openxmlformats.org/officeDocument/2006/math">
                      <m:r>
                        <a:rPr lang="en-US" sz="2000" b="1" i="1">
                          <a:latin typeface="Cambria Math" panose="02040503050406030204" pitchFamily="18" charset="0"/>
                          <a:ea typeface="Cambria Math" panose="02040503050406030204" pitchFamily="18" charset="0"/>
                        </a:rPr>
                        <m:t>    </m:t>
                      </m:r>
                    </m:oMath>
                  </m:oMathPara>
                </a14:m>
                <a:endParaRPr lang="en-US" sz="2000" dirty="0">
                  <a:latin typeface="Cambria Math" panose="02040503050406030204" pitchFamily="18" charset="0"/>
                  <a:ea typeface="Cambria Math" panose="02040503050406030204" pitchFamily="18" charset="0"/>
                </a:endParaRPr>
              </a:p>
              <a:p>
                <a:pPr marL="739775" indent="-685800">
                  <a:buNone/>
                </a:pPr>
                <a:r>
                  <a:rPr lang="en-US" sz="2000" b="1" dirty="0">
                    <a:ea typeface="Cambria Math" panose="02040503050406030204" pitchFamily="18" charset="0"/>
                  </a:rPr>
                  <a:t>                          </a:t>
                </a:r>
                <a14:m>
                  <m:oMath xmlns:m="http://schemas.openxmlformats.org/officeDocument/2006/math">
                    <m:r>
                      <a:rPr lang="en-US" sz="2400" b="1">
                        <a:latin typeface="Cambria Math" panose="02040503050406030204" pitchFamily="18" charset="0"/>
                        <a:ea typeface="Cambria Math" panose="02040503050406030204" pitchFamily="18" charset="0"/>
                      </a:rPr>
                      <m:t>= </m:t>
                    </m:r>
                    <m:f>
                      <m:fPr>
                        <m:ctrlPr>
                          <a:rPr lang="en-US" sz="2400" i="1">
                            <a:latin typeface="Cambria Math" panose="02040503050406030204" pitchFamily="18" charset="0"/>
                            <a:ea typeface="Cambria Math" panose="02040503050406030204" pitchFamily="18" charset="0"/>
                          </a:rPr>
                        </m:ctrlPr>
                      </m:fPr>
                      <m:num>
                        <m:r>
                          <m:rPr>
                            <m:sty m:val="p"/>
                          </m:rPr>
                          <a:rPr lang="en-US" sz="2400">
                            <a:latin typeface="Cambria Math" panose="02040503050406030204" pitchFamily="18" charset="0"/>
                            <a:ea typeface="Cambria Math" panose="02040503050406030204" pitchFamily="18" charset="0"/>
                          </a:rPr>
                          <m:t>P</m:t>
                        </m:r>
                        <m:d>
                          <m:dPr>
                            <m:ctrlPr>
                              <a:rPr lang="en-US" sz="2400" i="1">
                                <a:latin typeface="Cambria Math" panose="02040503050406030204" pitchFamily="18" charset="0"/>
                                <a:ea typeface="Cambria Math" panose="02040503050406030204" pitchFamily="18" charset="0"/>
                              </a:rPr>
                            </m:ctrlPr>
                          </m:dPr>
                          <m:e>
                            <m:r>
                              <m:rPr>
                                <m:sty m:val="p"/>
                              </m:rPr>
                              <a:rPr lang="en-US" sz="2400">
                                <a:latin typeface="Cambria Math" panose="02040503050406030204" pitchFamily="18" charset="0"/>
                                <a:ea typeface="Cambria Math" panose="02040503050406030204" pitchFamily="18" charset="0"/>
                              </a:rPr>
                              <m:t>B</m:t>
                            </m:r>
                          </m:e>
                          <m:e>
                            <m:r>
                              <m:rPr>
                                <m:sty m:val="p"/>
                              </m:rPr>
                              <a:rPr lang="en-US" sz="2400">
                                <a:latin typeface="Cambria Math" panose="02040503050406030204" pitchFamily="18" charset="0"/>
                                <a:ea typeface="Cambria Math" panose="02040503050406030204" pitchFamily="18" charset="0"/>
                              </a:rPr>
                              <m:t>A</m:t>
                            </m:r>
                          </m:e>
                        </m:d>
                        <m:r>
                          <a:rPr lang="en-US" sz="2400">
                            <a:latin typeface="Cambria Math" panose="02040503050406030204" pitchFamily="18" charset="0"/>
                            <a:ea typeface="Cambria Math" panose="02040503050406030204" pitchFamily="18" charset="0"/>
                          </a:rPr>
                          <m:t>∙</m:t>
                        </m:r>
                        <m:r>
                          <m:rPr>
                            <m:sty m:val="p"/>
                          </m:rPr>
                          <a:rPr lang="en-US" sz="2400">
                            <a:latin typeface="Cambria Math" panose="02040503050406030204" pitchFamily="18" charset="0"/>
                            <a:ea typeface="Cambria Math" panose="02040503050406030204" pitchFamily="18" charset="0"/>
                          </a:rPr>
                          <m:t>P</m:t>
                        </m:r>
                        <m:r>
                          <a:rPr lang="en-US" sz="2400">
                            <a:latin typeface="Cambria Math" panose="02040503050406030204" pitchFamily="18" charset="0"/>
                            <a:ea typeface="Cambria Math" panose="02040503050406030204" pitchFamily="18" charset="0"/>
                          </a:rPr>
                          <m:t>(</m:t>
                        </m:r>
                        <m:r>
                          <m:rPr>
                            <m:sty m:val="p"/>
                          </m:rPr>
                          <a:rPr lang="en-US" sz="2400">
                            <a:latin typeface="Cambria Math" panose="02040503050406030204" pitchFamily="18" charset="0"/>
                            <a:ea typeface="Cambria Math" panose="02040503050406030204" pitchFamily="18" charset="0"/>
                          </a:rPr>
                          <m:t>A</m:t>
                        </m:r>
                        <m:r>
                          <a:rPr lang="en-US" sz="2400">
                            <a:latin typeface="Cambria Math" panose="02040503050406030204" pitchFamily="18" charset="0"/>
                            <a:ea typeface="Cambria Math" panose="02040503050406030204" pitchFamily="18" charset="0"/>
                          </a:rPr>
                          <m:t>)</m:t>
                        </m:r>
                      </m:num>
                      <m:den>
                        <m:r>
                          <m:rPr>
                            <m:sty m:val="p"/>
                          </m:rPr>
                          <a:rPr lang="en-US" sz="2400">
                            <a:latin typeface="Cambria Math" panose="02040503050406030204" pitchFamily="18" charset="0"/>
                            <a:ea typeface="Cambria Math" panose="02040503050406030204" pitchFamily="18" charset="0"/>
                          </a:rPr>
                          <m:t>P</m:t>
                        </m:r>
                        <m:d>
                          <m:dPr>
                            <m:ctrlPr>
                              <a:rPr lang="en-US" sz="2400" i="1">
                                <a:latin typeface="Cambria Math" panose="02040503050406030204" pitchFamily="18" charset="0"/>
                                <a:ea typeface="Cambria Math" panose="02040503050406030204" pitchFamily="18" charset="0"/>
                              </a:rPr>
                            </m:ctrlPr>
                          </m:dPr>
                          <m:e>
                            <m:r>
                              <m:rPr>
                                <m:sty m:val="p"/>
                              </m:rPr>
                              <a:rPr lang="en-US" sz="2400">
                                <a:latin typeface="Cambria Math" panose="02040503050406030204" pitchFamily="18" charset="0"/>
                                <a:ea typeface="Cambria Math" panose="02040503050406030204" pitchFamily="18" charset="0"/>
                              </a:rPr>
                              <m:t>B</m:t>
                            </m:r>
                          </m:e>
                          <m:e>
                            <m:r>
                              <m:rPr>
                                <m:sty m:val="p"/>
                              </m:rPr>
                              <a:rPr lang="en-US" sz="2400">
                                <a:latin typeface="Cambria Math" panose="02040503050406030204" pitchFamily="18" charset="0"/>
                                <a:ea typeface="Cambria Math" panose="02040503050406030204" pitchFamily="18" charset="0"/>
                              </a:rPr>
                              <m:t>A</m:t>
                            </m:r>
                          </m:e>
                        </m:d>
                        <m:r>
                          <a:rPr lang="en-US" sz="2400">
                            <a:latin typeface="Cambria Math" panose="02040503050406030204" pitchFamily="18" charset="0"/>
                            <a:ea typeface="Cambria Math" panose="02040503050406030204" pitchFamily="18" charset="0"/>
                          </a:rPr>
                          <m:t>∙</m:t>
                        </m:r>
                        <m:r>
                          <m:rPr>
                            <m:sty m:val="p"/>
                          </m:rPr>
                          <a:rPr lang="en-US" sz="2400">
                            <a:latin typeface="Cambria Math" panose="02040503050406030204" pitchFamily="18" charset="0"/>
                            <a:ea typeface="Cambria Math" panose="02040503050406030204" pitchFamily="18" charset="0"/>
                          </a:rPr>
                          <m:t>P</m:t>
                        </m:r>
                        <m:d>
                          <m:dPr>
                            <m:ctrlPr>
                              <a:rPr lang="en-US" sz="2400" i="1">
                                <a:latin typeface="Cambria Math" panose="02040503050406030204" pitchFamily="18" charset="0"/>
                                <a:ea typeface="Cambria Math" panose="02040503050406030204" pitchFamily="18" charset="0"/>
                              </a:rPr>
                            </m:ctrlPr>
                          </m:dPr>
                          <m:e>
                            <m:r>
                              <m:rPr>
                                <m:sty m:val="p"/>
                              </m:rPr>
                              <a:rPr lang="en-US" sz="2400">
                                <a:latin typeface="Cambria Math" panose="02040503050406030204" pitchFamily="18" charset="0"/>
                                <a:ea typeface="Cambria Math" panose="02040503050406030204" pitchFamily="18" charset="0"/>
                              </a:rPr>
                              <m:t>A</m:t>
                            </m:r>
                          </m:e>
                        </m:d>
                        <m:r>
                          <a:rPr lang="en-US" sz="2400">
                            <a:latin typeface="Cambria Math" panose="02040503050406030204" pitchFamily="18" charset="0"/>
                            <a:ea typeface="Cambria Math" panose="02040503050406030204" pitchFamily="18" charset="0"/>
                          </a:rPr>
                          <m:t>+</m:t>
                        </m:r>
                        <m:r>
                          <m:rPr>
                            <m:sty m:val="p"/>
                          </m:rPr>
                          <a:rPr lang="en-US" sz="2400">
                            <a:latin typeface="Cambria Math" panose="02040503050406030204" pitchFamily="18" charset="0"/>
                            <a:ea typeface="Cambria Math" panose="02040503050406030204" pitchFamily="18" charset="0"/>
                          </a:rPr>
                          <m:t>P</m:t>
                        </m:r>
                        <m:r>
                          <a:rPr lang="en-US" sz="2400">
                            <a:latin typeface="Cambria Math" panose="02040503050406030204" pitchFamily="18" charset="0"/>
                            <a:ea typeface="Cambria Math" panose="02040503050406030204" pitchFamily="18" charset="0"/>
                          </a:rPr>
                          <m:t>(</m:t>
                        </m:r>
                        <m:r>
                          <m:rPr>
                            <m:sty m:val="p"/>
                          </m:rPr>
                          <a:rPr lang="en-US" sz="2400">
                            <a:latin typeface="Cambria Math" panose="02040503050406030204" pitchFamily="18" charset="0"/>
                            <a:ea typeface="Cambria Math" panose="02040503050406030204" pitchFamily="18" charset="0"/>
                          </a:rPr>
                          <m:t>B</m:t>
                        </m:r>
                        <m:r>
                          <a:rPr lang="en-US" sz="2400">
                            <a:latin typeface="Cambria Math" panose="02040503050406030204" pitchFamily="18" charset="0"/>
                            <a:ea typeface="Cambria Math" panose="02040503050406030204" pitchFamily="18" charset="0"/>
                          </a:rPr>
                          <m:t>│</m:t>
                        </m:r>
                        <m:acc>
                          <m:accPr>
                            <m:chr m:val="̅"/>
                            <m:ctrlPr>
                              <a:rPr lang="en-US" sz="2400" i="1">
                                <a:latin typeface="Cambria Math" panose="02040503050406030204" pitchFamily="18" charset="0"/>
                                <a:ea typeface="Cambria Math" panose="02040503050406030204" pitchFamily="18" charset="0"/>
                              </a:rPr>
                            </m:ctrlPr>
                          </m:accPr>
                          <m:e>
                            <m:r>
                              <m:rPr>
                                <m:sty m:val="p"/>
                              </m:rPr>
                              <a:rPr lang="en-US" sz="2400">
                                <a:latin typeface="Cambria Math" panose="02040503050406030204" pitchFamily="18" charset="0"/>
                                <a:ea typeface="Cambria Math" panose="02040503050406030204" pitchFamily="18" charset="0"/>
                              </a:rPr>
                              <m:t>A</m:t>
                            </m:r>
                          </m:e>
                        </m:acc>
                        <m:r>
                          <a:rPr lang="en-US" sz="2400">
                            <a:latin typeface="Cambria Math" panose="02040503050406030204" pitchFamily="18" charset="0"/>
                            <a:ea typeface="Cambria Math" panose="02040503050406030204" pitchFamily="18" charset="0"/>
                          </a:rPr>
                          <m:t>)∙</m:t>
                        </m:r>
                        <m:r>
                          <m:rPr>
                            <m:sty m:val="p"/>
                          </m:rPr>
                          <a:rPr lang="en-US" sz="2400">
                            <a:latin typeface="Cambria Math" panose="02040503050406030204" pitchFamily="18" charset="0"/>
                            <a:ea typeface="Cambria Math" panose="02040503050406030204" pitchFamily="18" charset="0"/>
                          </a:rPr>
                          <m:t>P</m:t>
                        </m:r>
                        <m:r>
                          <a:rPr lang="en-US" sz="2400">
                            <a:latin typeface="Cambria Math" panose="02040503050406030204" pitchFamily="18" charset="0"/>
                            <a:ea typeface="Cambria Math" panose="02040503050406030204" pitchFamily="18" charset="0"/>
                          </a:rPr>
                          <m:t>(</m:t>
                        </m:r>
                        <m:acc>
                          <m:accPr>
                            <m:chr m:val="̅"/>
                            <m:ctrlPr>
                              <a:rPr lang="en-US" sz="2400" i="1">
                                <a:latin typeface="Cambria Math" panose="02040503050406030204" pitchFamily="18" charset="0"/>
                                <a:ea typeface="Cambria Math" panose="02040503050406030204" pitchFamily="18" charset="0"/>
                              </a:rPr>
                            </m:ctrlPr>
                          </m:accPr>
                          <m:e>
                            <m:r>
                              <m:rPr>
                                <m:sty m:val="p"/>
                              </m:rPr>
                              <a:rPr lang="en-US" sz="2400">
                                <a:latin typeface="Cambria Math" panose="02040503050406030204" pitchFamily="18" charset="0"/>
                                <a:ea typeface="Cambria Math" panose="02040503050406030204" pitchFamily="18" charset="0"/>
                              </a:rPr>
                              <m:t>A</m:t>
                            </m:r>
                          </m:e>
                        </m:acc>
                        <m:r>
                          <a:rPr lang="en-US" sz="2400">
                            <a:latin typeface="Cambria Math" panose="02040503050406030204" pitchFamily="18" charset="0"/>
                            <a:ea typeface="Cambria Math" panose="02040503050406030204" pitchFamily="18" charset="0"/>
                          </a:rPr>
                          <m:t>)</m:t>
                        </m:r>
                      </m:den>
                    </m:f>
                  </m:oMath>
                </a14:m>
                <a:r>
                  <a:rPr lang="en-US" sz="2000" dirty="0">
                    <a:latin typeface="Cambria Math" panose="02040503050406030204" pitchFamily="18" charset="0"/>
                    <a:ea typeface="Cambria Math" panose="02040503050406030204" pitchFamily="18" charset="0"/>
                  </a:rPr>
                  <a:t>		</a:t>
                </a:r>
              </a:p>
              <a:p>
                <a:pPr marL="396875" indent="-342900" algn="just"/>
                <a:endParaRPr lang="en-US" sz="2000" dirty="0">
                  <a:latin typeface="Cambria Math" panose="02040503050406030204" pitchFamily="18" charset="0"/>
                  <a:ea typeface="Cambria Math" panose="02040503050406030204" pitchFamily="18" charset="0"/>
                </a:endParaRP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1762311" y="1485004"/>
                <a:ext cx="8546359" cy="5060576"/>
              </a:xfrm>
              <a:blipFill>
                <a:blip r:embed="rId2"/>
                <a:stretch>
                  <a:fillRect t="-1504"/>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pPr algn="just"/>
            <a:fld id="{E2D238DB-7230-45D0-89A2-1890D4DEDBDF}" type="slidenum">
              <a:rPr lang="en-IN" smtClean="0">
                <a:solidFill>
                  <a:srgbClr val="04617B">
                    <a:shade val="90000"/>
                  </a:srgbClr>
                </a:solidFill>
              </a:rPr>
              <a:pPr algn="just"/>
              <a:t>29</a:t>
            </a:fld>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A50EA0A8-8857-0049-9656-798B23BBDE40}"/>
              </a:ext>
            </a:extLst>
          </p:cNvPr>
          <p:cNvSpPr>
            <a:spLocks noGrp="1"/>
          </p:cNvSpPr>
          <p:nvPr>
            <p:ph type="ftr" sz="quarter" idx="11"/>
          </p:nvPr>
        </p:nvSpPr>
        <p:spPr/>
        <p:txBody>
          <a:bodyPr/>
          <a:lstStyle/>
          <a:p>
            <a:pPr algn="ctr"/>
            <a:r>
              <a:rPr lang="en-IN"/>
              <a:t>IIITS: Data Analytics</a:t>
            </a:r>
            <a:endParaRPr lang="en-IN" dirty="0"/>
          </a:p>
        </p:txBody>
      </p:sp>
    </p:spTree>
    <p:extLst>
      <p:ext uri="{BB962C8B-B14F-4D97-AF65-F5344CB8AC3E}">
        <p14:creationId xmlns:p14="http://schemas.microsoft.com/office/powerpoint/2010/main" val="161823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0515600" cy="625475"/>
          </a:xfrm>
        </p:spPr>
        <p:txBody>
          <a:bodyPr>
            <a:normAutofit fontScale="90000"/>
          </a:bodyPr>
          <a:lstStyle/>
          <a:p>
            <a:r>
              <a:rPr lang="en-IN" dirty="0"/>
              <a:t>Feature Translation</a:t>
            </a:r>
          </a:p>
        </p:txBody>
      </p:sp>
      <p:sp>
        <p:nvSpPr>
          <p:cNvPr id="3" name="Content Placeholder 2"/>
          <p:cNvSpPr>
            <a:spLocks noGrp="1"/>
          </p:cNvSpPr>
          <p:nvPr>
            <p:ph idx="1"/>
          </p:nvPr>
        </p:nvSpPr>
        <p:spPr>
          <a:xfrm>
            <a:off x="762000" y="990600"/>
            <a:ext cx="10591800" cy="5105400"/>
          </a:xfrm>
        </p:spPr>
        <p:txBody>
          <a:bodyPr>
            <a:noAutofit/>
          </a:bodyPr>
          <a:lstStyle/>
          <a:p>
            <a:pPr algn="just"/>
            <a:r>
              <a:rPr lang="en-IN" sz="2400" dirty="0">
                <a:latin typeface="Times New Roman" panose="02020603050405020304" pitchFamily="18" charset="0"/>
                <a:cs typeface="Times New Roman" panose="02020603050405020304" pitchFamily="18" charset="0"/>
              </a:rPr>
              <a:t>Discriminant functions</a:t>
            </a:r>
          </a:p>
          <a:p>
            <a:pPr algn="just"/>
            <a:r>
              <a:rPr lang="en-IN" sz="2400" dirty="0">
                <a:latin typeface="Times New Roman" panose="02020603050405020304" pitchFamily="18" charset="0"/>
                <a:cs typeface="Times New Roman" panose="02020603050405020304" pitchFamily="18" charset="0"/>
              </a:rPr>
              <a:t>Regression functions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69064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5" y="260648"/>
            <a:ext cx="8425339" cy="1143000"/>
          </a:xfrm>
        </p:spPr>
        <p:txBody>
          <a:bodyPr>
            <a:normAutofit/>
          </a:bodyPr>
          <a:lstStyle/>
          <a:p>
            <a:pPr algn="l"/>
            <a:r>
              <a:rPr lang="en-US" sz="4000" dirty="0">
                <a:solidFill>
                  <a:srgbClr val="A50021"/>
                </a:solidFill>
                <a:latin typeface="Times New Roman" pitchFamily="18" charset="0"/>
                <a:cs typeface="Times New Roman" pitchFamily="18" charset="0"/>
              </a:rPr>
              <a:t>Conditional Probability</a:t>
            </a:r>
            <a:endParaRPr lang="en-IN" sz="40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1883334" y="1592580"/>
                <a:ext cx="8630202" cy="4732020"/>
              </a:xfrm>
            </p:spPr>
            <p:txBody>
              <a:bodyPr>
                <a:normAutofit/>
              </a:bodyPr>
              <a:lstStyle/>
              <a:p>
                <a:pPr marL="53975" indent="0" algn="just">
                  <a:buNone/>
                </a:pPr>
                <a:endParaRPr lang="en-US" sz="2000" dirty="0"/>
              </a:p>
              <a:p>
                <a:pPr marL="53975" indent="0" algn="just">
                  <a:buNone/>
                </a:pPr>
                <a:r>
                  <a:rPr lang="en-US" sz="2000" dirty="0"/>
                  <a:t>     </a:t>
                </a:r>
                <a:r>
                  <a:rPr lang="en-US" sz="2000" dirty="0">
                    <a:latin typeface="Cambria Math" panose="02040503050406030204" pitchFamily="18" charset="0"/>
                    <a:ea typeface="Cambria Math" panose="02040503050406030204" pitchFamily="18" charset="0"/>
                  </a:rPr>
                  <a:t>In general, </a:t>
                </a:r>
              </a:p>
              <a:p>
                <a:pPr marL="53975" indent="0" algn="ctr">
                  <a:buNone/>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ea typeface="Cambria Math" panose="02040503050406030204" pitchFamily="18" charset="0"/>
                        </a:rPr>
                        <m:t>P</m:t>
                      </m:r>
                      <m:d>
                        <m:dPr>
                          <m:ctrlPr>
                            <a:rPr lang="en-US" sz="2000" i="1">
                              <a:latin typeface="Cambria Math" panose="02040503050406030204" pitchFamily="18" charset="0"/>
                              <a:ea typeface="Cambria Math" panose="02040503050406030204" pitchFamily="18" charset="0"/>
                            </a:rPr>
                          </m:ctrlPr>
                        </m:dPr>
                        <m:e>
                          <m:r>
                            <m:rPr>
                              <m:sty m:val="p"/>
                            </m:rPr>
                            <a:rPr lang="en-US" sz="2000">
                              <a:latin typeface="Cambria Math" panose="02040503050406030204" pitchFamily="18" charset="0"/>
                              <a:ea typeface="Cambria Math" panose="02040503050406030204" pitchFamily="18" charset="0"/>
                            </a:rPr>
                            <m:t>A</m:t>
                          </m:r>
                        </m:e>
                        <m:e>
                          <m:r>
                            <m:rPr>
                              <m:sty m:val="p"/>
                            </m:rPr>
                            <a:rPr lang="en-US" sz="2000">
                              <a:latin typeface="Cambria Math" panose="02040503050406030204" pitchFamily="18" charset="0"/>
                              <a:ea typeface="Cambria Math" panose="02040503050406030204" pitchFamily="18" charset="0"/>
                            </a:rPr>
                            <m:t>D</m:t>
                          </m:r>
                        </m:e>
                      </m:d>
                      <m:r>
                        <a:rPr lang="en-US" sz="200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m:rPr>
                              <m:sty m:val="p"/>
                            </m:rPr>
                            <a:rPr lang="en-US" sz="2000">
                              <a:latin typeface="Cambria Math" panose="02040503050406030204" pitchFamily="18" charset="0"/>
                              <a:ea typeface="Cambria Math" panose="02040503050406030204" pitchFamily="18" charset="0"/>
                            </a:rPr>
                            <m:t>P</m:t>
                          </m:r>
                          <m:r>
                            <a:rPr lang="en-US" sz="200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A</m:t>
                          </m:r>
                          <m:r>
                            <a:rPr lang="en-US" sz="200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 </m:t>
                          </m:r>
                          <m:r>
                            <a:rPr lang="en-US" sz="200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P</m:t>
                          </m:r>
                          <m:d>
                            <m:dPr>
                              <m:ctrlPr>
                                <a:rPr lang="en-US" sz="2000" i="1">
                                  <a:latin typeface="Cambria Math" panose="02040503050406030204" pitchFamily="18" charset="0"/>
                                  <a:ea typeface="Cambria Math" panose="02040503050406030204" pitchFamily="18" charset="0"/>
                                </a:rPr>
                              </m:ctrlPr>
                            </m:dPr>
                            <m:e>
                              <m:r>
                                <m:rPr>
                                  <m:sty m:val="p"/>
                                </m:rPr>
                                <a:rPr lang="en-US" sz="2000">
                                  <a:latin typeface="Cambria Math" panose="02040503050406030204" pitchFamily="18" charset="0"/>
                                  <a:ea typeface="Cambria Math" panose="02040503050406030204" pitchFamily="18" charset="0"/>
                                </a:rPr>
                                <m:t>D</m:t>
                              </m:r>
                            </m:e>
                            <m:e>
                              <m:r>
                                <m:rPr>
                                  <m:sty m:val="p"/>
                                </m:rPr>
                                <a:rPr lang="en-US" sz="2000">
                                  <a:latin typeface="Cambria Math" panose="02040503050406030204" pitchFamily="18" charset="0"/>
                                  <a:ea typeface="Cambria Math" panose="02040503050406030204" pitchFamily="18" charset="0"/>
                                </a:rPr>
                                <m:t>A</m:t>
                              </m:r>
                            </m:e>
                          </m:d>
                        </m:num>
                        <m:den>
                          <m:r>
                            <m:rPr>
                              <m:sty m:val="p"/>
                            </m:rPr>
                            <a:rPr lang="en-US" sz="2000">
                              <a:latin typeface="Cambria Math" panose="02040503050406030204" pitchFamily="18" charset="0"/>
                              <a:ea typeface="Cambria Math" panose="02040503050406030204" pitchFamily="18" charset="0"/>
                            </a:rPr>
                            <m:t>P</m:t>
                          </m:r>
                          <m:d>
                            <m:dPr>
                              <m:ctrlPr>
                                <a:rPr lang="en-US" sz="2000" i="1">
                                  <a:latin typeface="Cambria Math" panose="02040503050406030204" pitchFamily="18" charset="0"/>
                                  <a:ea typeface="Cambria Math" panose="02040503050406030204" pitchFamily="18" charset="0"/>
                                </a:rPr>
                              </m:ctrlPr>
                            </m:dPr>
                            <m:e>
                              <m:r>
                                <m:rPr>
                                  <m:sty m:val="p"/>
                                </m:rPr>
                                <a:rPr lang="en-US" sz="2000">
                                  <a:latin typeface="Cambria Math" panose="02040503050406030204" pitchFamily="18" charset="0"/>
                                  <a:ea typeface="Cambria Math" panose="02040503050406030204" pitchFamily="18" charset="0"/>
                                </a:rPr>
                                <m:t>A</m:t>
                              </m:r>
                            </m:e>
                          </m:d>
                          <m:r>
                            <a:rPr lang="en-US" sz="200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P</m:t>
                          </m:r>
                          <m:d>
                            <m:dPr>
                              <m:ctrlPr>
                                <a:rPr lang="en-US" sz="2000" i="1">
                                  <a:latin typeface="Cambria Math" panose="02040503050406030204" pitchFamily="18" charset="0"/>
                                  <a:ea typeface="Cambria Math" panose="02040503050406030204" pitchFamily="18" charset="0"/>
                                </a:rPr>
                              </m:ctrlPr>
                            </m:dPr>
                            <m:e>
                              <m:r>
                                <m:rPr>
                                  <m:sty m:val="p"/>
                                </m:rPr>
                                <a:rPr lang="en-US" sz="2000">
                                  <a:latin typeface="Cambria Math" panose="02040503050406030204" pitchFamily="18" charset="0"/>
                                  <a:ea typeface="Cambria Math" panose="02040503050406030204" pitchFamily="18" charset="0"/>
                                </a:rPr>
                                <m:t>D</m:t>
                              </m:r>
                            </m:e>
                            <m:e>
                              <m:r>
                                <m:rPr>
                                  <m:sty m:val="p"/>
                                </m:rPr>
                                <a:rPr lang="en-US" sz="2000">
                                  <a:latin typeface="Cambria Math" panose="02040503050406030204" pitchFamily="18" charset="0"/>
                                  <a:ea typeface="Cambria Math" panose="02040503050406030204" pitchFamily="18" charset="0"/>
                                </a:rPr>
                                <m:t>A</m:t>
                              </m:r>
                            </m:e>
                          </m:d>
                          <m:r>
                            <a:rPr lang="en-US" sz="200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P</m:t>
                          </m:r>
                          <m:d>
                            <m:dPr>
                              <m:ctrlPr>
                                <a:rPr lang="en-US" sz="2000" i="1">
                                  <a:latin typeface="Cambria Math" panose="02040503050406030204" pitchFamily="18" charset="0"/>
                                  <a:ea typeface="Cambria Math" panose="02040503050406030204" pitchFamily="18" charset="0"/>
                                </a:rPr>
                              </m:ctrlPr>
                            </m:dPr>
                            <m:e>
                              <m:r>
                                <m:rPr>
                                  <m:sty m:val="p"/>
                                </m:rPr>
                                <a:rPr lang="en-US" sz="2000">
                                  <a:latin typeface="Cambria Math" panose="02040503050406030204" pitchFamily="18" charset="0"/>
                                  <a:ea typeface="Cambria Math" panose="02040503050406030204" pitchFamily="18" charset="0"/>
                                </a:rPr>
                                <m:t>B</m:t>
                              </m:r>
                            </m:e>
                          </m:d>
                          <m:r>
                            <a:rPr lang="en-US" sz="200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P</m:t>
                          </m:r>
                          <m:d>
                            <m:dPr>
                              <m:ctrlPr>
                                <a:rPr lang="en-US" sz="2000" i="1">
                                  <a:latin typeface="Cambria Math" panose="02040503050406030204" pitchFamily="18" charset="0"/>
                                  <a:ea typeface="Cambria Math" panose="02040503050406030204" pitchFamily="18" charset="0"/>
                                </a:rPr>
                              </m:ctrlPr>
                            </m:dPr>
                            <m:e>
                              <m:r>
                                <m:rPr>
                                  <m:sty m:val="p"/>
                                </m:rPr>
                                <a:rPr lang="en-US" sz="2000">
                                  <a:latin typeface="Cambria Math" panose="02040503050406030204" pitchFamily="18" charset="0"/>
                                  <a:ea typeface="Cambria Math" panose="02040503050406030204" pitchFamily="18" charset="0"/>
                                </a:rPr>
                                <m:t>D</m:t>
                              </m:r>
                            </m:e>
                            <m:e>
                              <m:r>
                                <m:rPr>
                                  <m:sty m:val="p"/>
                                </m:rPr>
                                <a:rPr lang="en-US" sz="2000">
                                  <a:latin typeface="Cambria Math" panose="02040503050406030204" pitchFamily="18" charset="0"/>
                                  <a:ea typeface="Cambria Math" panose="02040503050406030204" pitchFamily="18" charset="0"/>
                                </a:rPr>
                                <m:t>B</m:t>
                              </m:r>
                            </m:e>
                          </m:d>
                          <m:r>
                            <a:rPr lang="en-US" sz="200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P</m:t>
                          </m:r>
                          <m:r>
                            <a:rPr lang="en-US" sz="200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C</m:t>
                          </m:r>
                          <m:r>
                            <a:rPr lang="en-US" sz="200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P</m:t>
                          </m:r>
                          <m:r>
                            <a:rPr lang="en-US" sz="200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D</m:t>
                          </m:r>
                          <m:r>
                            <a:rPr lang="en-US" sz="200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C</m:t>
                          </m:r>
                          <m:r>
                            <a:rPr lang="en-US" sz="2000">
                              <a:latin typeface="Cambria Math" panose="02040503050406030204" pitchFamily="18" charset="0"/>
                              <a:ea typeface="Cambria Math" panose="02040503050406030204" pitchFamily="18" charset="0"/>
                            </a:rPr>
                            <m:t>)</m:t>
                          </m:r>
                        </m:den>
                      </m:f>
                    </m:oMath>
                  </m:oMathPara>
                </a14:m>
                <a:endParaRPr lang="en-US" sz="2000" dirty="0"/>
              </a:p>
              <a:p>
                <a:pPr marL="53975" indent="0" algn="ctr">
                  <a:buNone/>
                </a:pPr>
                <a:r>
                  <a:rPr lang="en-US" sz="2000" dirty="0"/>
                  <a:t>				 </a:t>
                </a: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1883334" y="1592580"/>
                <a:ext cx="8630202" cy="4732020"/>
              </a:xfrm>
              <a:blipFill>
                <a:blip r:embed="rId2"/>
                <a:stretch>
                  <a:fillRect/>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30</a:t>
            </a:fld>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2B94D0CE-DE7C-8B47-9A6D-300B846F3F0D}"/>
              </a:ext>
            </a:extLst>
          </p:cNvPr>
          <p:cNvSpPr>
            <a:spLocks noGrp="1"/>
          </p:cNvSpPr>
          <p:nvPr>
            <p:ph type="ftr" sz="quarter" idx="11"/>
          </p:nvPr>
        </p:nvSpPr>
        <p:spPr/>
        <p:txBody>
          <a:bodyPr/>
          <a:lstStyle/>
          <a:p>
            <a:pPr algn="ctr"/>
            <a:r>
              <a:rPr lang="en-IN"/>
              <a:t>IIITS: Data Analytics</a:t>
            </a:r>
            <a:endParaRPr lang="en-IN" dirty="0"/>
          </a:p>
        </p:txBody>
      </p:sp>
    </p:spTree>
    <p:extLst>
      <p:ext uri="{BB962C8B-B14F-4D97-AF65-F5344CB8AC3E}">
        <p14:creationId xmlns:p14="http://schemas.microsoft.com/office/powerpoint/2010/main" val="10338421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31</a:t>
            </a:fld>
            <a:endParaRPr lang="en-IN" dirty="0">
              <a:solidFill>
                <a:srgbClr val="04617B">
                  <a:shade val="90000"/>
                </a:srgbClr>
              </a:solidFill>
            </a:endParaRPr>
          </a:p>
        </p:txBody>
      </p:sp>
      <p:sp>
        <p:nvSpPr>
          <p:cNvPr id="6" name="Title 1"/>
          <p:cNvSpPr txBox="1">
            <a:spLocks/>
          </p:cNvSpPr>
          <p:nvPr/>
        </p:nvSpPr>
        <p:spPr>
          <a:xfrm>
            <a:off x="1820205" y="260648"/>
            <a:ext cx="8425339" cy="1143000"/>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4000" dirty="0">
                <a:solidFill>
                  <a:srgbClr val="A50021"/>
                </a:solidFill>
                <a:latin typeface="Times New Roman" pitchFamily="18" charset="0"/>
                <a:cs typeface="Times New Roman" pitchFamily="18" charset="0"/>
              </a:rPr>
              <a:t>Total Probability</a:t>
            </a:r>
            <a:endParaRPr lang="en-IN" sz="4000" dirty="0">
              <a:solidFill>
                <a:srgbClr val="A50021"/>
              </a:solidFill>
              <a:latin typeface="Times New Roman" pitchFamily="18" charset="0"/>
              <a:cs typeface="Times New Roman" pitchFamily="18" charset="0"/>
            </a:endParaRPr>
          </a:p>
        </p:txBody>
      </p:sp>
      <p:sp>
        <p:nvSpPr>
          <p:cNvPr id="7" name="Date Placeholder 3"/>
          <p:cNvSpPr txBox="1">
            <a:spLocks/>
          </p:cNvSpPr>
          <p:nvPr/>
        </p:nvSpPr>
        <p:spPr>
          <a:xfrm>
            <a:off x="1883335" y="6356358"/>
            <a:ext cx="2184347" cy="365125"/>
          </a:xfrm>
          <a:prstGeom prst="rect">
            <a:avLst/>
          </a:prstGeom>
        </p:spPr>
        <p:txBody>
          <a:bodyPr vert="horz" lIns="0" tIns="0" rIns="0" bIns="0" anchor="b"/>
          <a:lstStyle>
            <a:defPPr>
              <a:defRPr lang="en-US"/>
            </a:defPPr>
            <a:lvl1pPr marL="0" algn="l" defTabSz="914400" rtl="0" eaLnBrk="1" latinLnBrk="0" hangingPunct="1">
              <a:defRPr kumimoji="0" sz="1200" kern="1200">
                <a:solidFill>
                  <a:schemeClr val="tx2">
                    <a:shade val="9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04617B">
                    <a:shade val="90000"/>
                  </a:srgbClr>
                </a:solidFill>
              </a:rPr>
              <a:t>CS 40003: Data Analytics</a:t>
            </a:r>
            <a:endParaRPr lang="en-IN" dirty="0">
              <a:solidFill>
                <a:srgbClr val="04617B">
                  <a:shade val="90000"/>
                </a:srgbClr>
              </a:solidFill>
            </a:endParaRPr>
          </a:p>
        </p:txBody>
      </p:sp>
      <p:sp>
        <p:nvSpPr>
          <p:cNvPr id="8" name="Slide Number Placeholder 5"/>
          <p:cNvSpPr txBox="1">
            <a:spLocks/>
          </p:cNvSpPr>
          <p:nvPr/>
        </p:nvSpPr>
        <p:spPr>
          <a:xfrm>
            <a:off x="9528546" y="6356358"/>
            <a:ext cx="780124" cy="365125"/>
          </a:xfrm>
          <a:prstGeom prst="rect">
            <a:avLst/>
          </a:prstGeom>
        </p:spPr>
        <p:txBody>
          <a:bodyPr vert="horz" lIns="0" tIns="0" rIns="0" bIns="0" anchor="b"/>
          <a:lstStyle>
            <a:defPPr>
              <a:defRPr lang="en-US"/>
            </a:defPPr>
            <a:lvl1pPr marL="0" algn="r" defTabSz="914400" rtl="0" eaLnBrk="1" latinLnBrk="0" hangingPunct="1">
              <a:defRPr kumimoji="0" sz="1200" kern="1200">
                <a:solidFill>
                  <a:schemeClr val="tx2">
                    <a:shade val="9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2D238DB-7230-45D0-89A2-1890D4DEDBDF}" type="slidenum">
              <a:rPr lang="en-IN">
                <a:solidFill>
                  <a:srgbClr val="04617B">
                    <a:shade val="90000"/>
                  </a:srgbClr>
                </a:solidFill>
              </a:rPr>
              <a:pPr/>
              <a:t>31</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9" name="Rectangle 8"/>
              <p:cNvSpPr/>
              <p:nvPr/>
            </p:nvSpPr>
            <p:spPr>
              <a:xfrm>
                <a:off x="2175963" y="1764541"/>
                <a:ext cx="8037127" cy="2306712"/>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a:solidFill>
                    <a:prstClr val="black"/>
                  </a:solidFill>
                  <a:latin typeface="Times New Roman" panose="02020603050405020304" pitchFamily="18" charset="0"/>
                  <a:cs typeface="Times New Roman" panose="02020603050405020304" pitchFamily="18" charset="0"/>
                </a:endParaRPr>
              </a:p>
              <a:p>
                <a:pPr algn="just"/>
                <a:endParaRPr lang="en-IN" dirty="0">
                  <a:solidFill>
                    <a:prstClr val="black"/>
                  </a:solidFill>
                  <a:latin typeface="Times New Roman" panose="02020603050405020304" pitchFamily="18" charset="0"/>
                  <a:cs typeface="Times New Roman" panose="02020603050405020304" pitchFamily="18" charset="0"/>
                </a:endParaRPr>
              </a:p>
              <a:p>
                <a:pPr algn="just"/>
                <a:r>
                  <a:rPr lang="en-IN" dirty="0">
                    <a:solidFill>
                      <a:prstClr val="black"/>
                    </a:solidFill>
                    <a:latin typeface="Times New Roman" panose="02020603050405020304" pitchFamily="18" charset="0"/>
                    <a:cs typeface="Times New Roman" panose="02020603050405020304" pitchFamily="18" charset="0"/>
                  </a:rPr>
                  <a:t>Let </a:t>
                </a:r>
                <a14:m>
                  <m:oMath xmlns:m="http://schemas.openxmlformats.org/officeDocument/2006/math">
                    <m:sSub>
                      <m:sSubPr>
                        <m:ctrlPr>
                          <a:rPr lang="en-IN" i="1">
                            <a:solidFill>
                              <a:prstClr val="black"/>
                            </a:solidFill>
                            <a:latin typeface="Cambria Math" panose="02040503050406030204" pitchFamily="18" charset="0"/>
                          </a:rPr>
                        </m:ctrlPr>
                      </m:sSubPr>
                      <m:e>
                        <m:r>
                          <a:rPr lang="en-IN" i="1">
                            <a:solidFill>
                              <a:prstClr val="black"/>
                            </a:solidFill>
                            <a:latin typeface="Cambria Math" panose="02040503050406030204" pitchFamily="18" charset="0"/>
                          </a:rPr>
                          <m:t>𝐸</m:t>
                        </m:r>
                      </m:e>
                      <m:sub>
                        <m:r>
                          <a:rPr lang="en-IN" i="1">
                            <a:solidFill>
                              <a:prstClr val="black"/>
                            </a:solidFill>
                            <a:latin typeface="Cambria Math" panose="02040503050406030204" pitchFamily="18" charset="0"/>
                          </a:rPr>
                          <m:t>1</m:t>
                        </m:r>
                      </m:sub>
                    </m:sSub>
                    <m:r>
                      <a:rPr lang="en-IN" i="1">
                        <a:solidFill>
                          <a:prstClr val="black"/>
                        </a:solidFill>
                        <a:latin typeface="Cambria Math" panose="02040503050406030204" pitchFamily="18" charset="0"/>
                      </a:rPr>
                      <m:t>,</m:t>
                    </m:r>
                    <m:sSub>
                      <m:sSubPr>
                        <m:ctrlPr>
                          <a:rPr lang="en-IN" i="1">
                            <a:solidFill>
                              <a:prstClr val="black"/>
                            </a:solidFill>
                            <a:latin typeface="Cambria Math" panose="02040503050406030204" pitchFamily="18" charset="0"/>
                          </a:rPr>
                        </m:ctrlPr>
                      </m:sSubPr>
                      <m:e>
                        <m:r>
                          <a:rPr lang="en-IN" i="1">
                            <a:solidFill>
                              <a:prstClr val="black"/>
                            </a:solidFill>
                            <a:latin typeface="Cambria Math" panose="02040503050406030204" pitchFamily="18" charset="0"/>
                          </a:rPr>
                          <m:t>𝐸</m:t>
                        </m:r>
                      </m:e>
                      <m:sub>
                        <m:r>
                          <a:rPr lang="en-IN" i="1">
                            <a:solidFill>
                              <a:prstClr val="black"/>
                            </a:solidFill>
                            <a:latin typeface="Cambria Math" panose="02040503050406030204" pitchFamily="18" charset="0"/>
                          </a:rPr>
                          <m:t>2</m:t>
                        </m:r>
                      </m:sub>
                    </m:sSub>
                    <m:r>
                      <a:rPr lang="en-IN" i="1">
                        <a:solidFill>
                          <a:prstClr val="black"/>
                        </a:solidFill>
                        <a:latin typeface="Cambria Math" panose="02040503050406030204" pitchFamily="18" charset="0"/>
                      </a:rPr>
                      <m:t>,……</m:t>
                    </m:r>
                    <m:sSub>
                      <m:sSubPr>
                        <m:ctrlPr>
                          <a:rPr lang="en-IN" i="1">
                            <a:solidFill>
                              <a:prstClr val="black"/>
                            </a:solidFill>
                            <a:latin typeface="Cambria Math" panose="02040503050406030204" pitchFamily="18" charset="0"/>
                          </a:rPr>
                        </m:ctrlPr>
                      </m:sSubPr>
                      <m:e>
                        <m:r>
                          <a:rPr lang="en-IN" i="1">
                            <a:solidFill>
                              <a:prstClr val="black"/>
                            </a:solidFill>
                            <a:latin typeface="Cambria Math" panose="02040503050406030204" pitchFamily="18" charset="0"/>
                          </a:rPr>
                          <m:t>𝐸</m:t>
                        </m:r>
                      </m:e>
                      <m:sub>
                        <m:r>
                          <a:rPr lang="en-IN" i="1">
                            <a:solidFill>
                              <a:prstClr val="black"/>
                            </a:solidFill>
                            <a:latin typeface="Cambria Math" panose="02040503050406030204" pitchFamily="18" charset="0"/>
                          </a:rPr>
                          <m:t>𝑛</m:t>
                        </m:r>
                      </m:sub>
                    </m:sSub>
                  </m:oMath>
                </a14:m>
                <a:r>
                  <a:rPr lang="en-IN" dirty="0">
                    <a:solidFill>
                      <a:prstClr val="black"/>
                    </a:solidFill>
                    <a:latin typeface="Times New Roman" panose="02020603050405020304" pitchFamily="18" charset="0"/>
                    <a:cs typeface="Times New Roman" panose="02020603050405020304" pitchFamily="18" charset="0"/>
                  </a:rPr>
                  <a:t> be </a:t>
                </a:r>
                <a:r>
                  <a:rPr lang="en-IN" i="1" dirty="0">
                    <a:solidFill>
                      <a:prstClr val="black"/>
                    </a:solidFill>
                    <a:latin typeface="Times New Roman" panose="02020603050405020304" pitchFamily="18" charset="0"/>
                    <a:cs typeface="Times New Roman" panose="02020603050405020304" pitchFamily="18" charset="0"/>
                  </a:rPr>
                  <a:t>n</a:t>
                </a:r>
                <a:r>
                  <a:rPr lang="en-IN" dirty="0">
                    <a:solidFill>
                      <a:prstClr val="black"/>
                    </a:solidFill>
                    <a:latin typeface="Times New Roman" panose="02020603050405020304" pitchFamily="18" charset="0"/>
                    <a:cs typeface="Times New Roman" panose="02020603050405020304" pitchFamily="18" charset="0"/>
                  </a:rPr>
                  <a:t> mutually exclusive and exhaustive events associated with a random experiment. If </a:t>
                </a:r>
                <a:r>
                  <a:rPr lang="en-IN" i="1" dirty="0">
                    <a:solidFill>
                      <a:prstClr val="black"/>
                    </a:solidFill>
                    <a:latin typeface="Times New Roman" panose="02020603050405020304" pitchFamily="18" charset="0"/>
                    <a:cs typeface="Times New Roman" panose="02020603050405020304" pitchFamily="18" charset="0"/>
                  </a:rPr>
                  <a:t>A</a:t>
                </a:r>
                <a:r>
                  <a:rPr lang="en-IN" dirty="0">
                    <a:solidFill>
                      <a:prstClr val="black"/>
                    </a:solidFill>
                    <a:latin typeface="Times New Roman" panose="02020603050405020304" pitchFamily="18" charset="0"/>
                    <a:cs typeface="Times New Roman" panose="02020603050405020304" pitchFamily="18" charset="0"/>
                  </a:rPr>
                  <a:t> is any event which occurs with </a:t>
                </a:r>
                <a14:m>
                  <m:oMath xmlns:m="http://schemas.openxmlformats.org/officeDocument/2006/math">
                    <m:sSub>
                      <m:sSubPr>
                        <m:ctrlPr>
                          <a:rPr lang="en-IN" i="1">
                            <a:solidFill>
                              <a:prstClr val="black"/>
                            </a:solidFill>
                            <a:latin typeface="Cambria Math" panose="02040503050406030204" pitchFamily="18" charset="0"/>
                          </a:rPr>
                        </m:ctrlPr>
                      </m:sSubPr>
                      <m:e>
                        <m:r>
                          <a:rPr lang="en-IN" i="1">
                            <a:solidFill>
                              <a:prstClr val="black"/>
                            </a:solidFill>
                            <a:latin typeface="Cambria Math" panose="02040503050406030204" pitchFamily="18" charset="0"/>
                          </a:rPr>
                          <m:t>𝐸</m:t>
                        </m:r>
                      </m:e>
                      <m:sub>
                        <m:r>
                          <a:rPr lang="en-IN" i="1">
                            <a:solidFill>
                              <a:prstClr val="black"/>
                            </a:solidFill>
                            <a:latin typeface="Cambria Math" panose="02040503050406030204" pitchFamily="18" charset="0"/>
                          </a:rPr>
                          <m:t>1</m:t>
                        </m:r>
                      </m:sub>
                    </m:sSub>
                    <m:r>
                      <a:rPr lang="en-IN" i="1">
                        <a:solidFill>
                          <a:prstClr val="black"/>
                        </a:solidFill>
                        <a:latin typeface="Cambria Math" panose="02040503050406030204" pitchFamily="18" charset="0"/>
                      </a:rPr>
                      <m:t> </m:t>
                    </m:r>
                    <m:r>
                      <a:rPr lang="en-IN" i="1">
                        <a:solidFill>
                          <a:prstClr val="black"/>
                        </a:solidFill>
                        <a:latin typeface="Cambria Math" panose="02040503050406030204" pitchFamily="18" charset="0"/>
                      </a:rPr>
                      <m:t>𝑜𝑟</m:t>
                    </m:r>
                    <m:r>
                      <a:rPr lang="en-IN" i="1">
                        <a:solidFill>
                          <a:prstClr val="black"/>
                        </a:solidFill>
                        <a:latin typeface="Cambria Math" panose="02040503050406030204" pitchFamily="18" charset="0"/>
                      </a:rPr>
                      <m:t> </m:t>
                    </m:r>
                    <m:sSub>
                      <m:sSubPr>
                        <m:ctrlPr>
                          <a:rPr lang="en-IN" i="1">
                            <a:solidFill>
                              <a:prstClr val="black"/>
                            </a:solidFill>
                            <a:latin typeface="Cambria Math" panose="02040503050406030204" pitchFamily="18" charset="0"/>
                          </a:rPr>
                        </m:ctrlPr>
                      </m:sSubPr>
                      <m:e>
                        <m:r>
                          <a:rPr lang="en-IN" i="1">
                            <a:solidFill>
                              <a:prstClr val="black"/>
                            </a:solidFill>
                            <a:latin typeface="Cambria Math" panose="02040503050406030204" pitchFamily="18" charset="0"/>
                          </a:rPr>
                          <m:t>𝐸</m:t>
                        </m:r>
                      </m:e>
                      <m:sub>
                        <m:r>
                          <a:rPr lang="en-IN" i="1">
                            <a:solidFill>
                              <a:prstClr val="black"/>
                            </a:solidFill>
                            <a:latin typeface="Cambria Math" panose="02040503050406030204" pitchFamily="18" charset="0"/>
                          </a:rPr>
                          <m:t>2</m:t>
                        </m:r>
                      </m:sub>
                    </m:sSub>
                    <m:r>
                      <a:rPr lang="en-IN" i="1">
                        <a:solidFill>
                          <a:prstClr val="black"/>
                        </a:solidFill>
                        <a:latin typeface="Cambria Math" panose="02040503050406030204" pitchFamily="18" charset="0"/>
                      </a:rPr>
                      <m:t> </m:t>
                    </m:r>
                    <m:r>
                      <a:rPr lang="en-IN" i="1">
                        <a:solidFill>
                          <a:prstClr val="black"/>
                        </a:solidFill>
                        <a:latin typeface="Cambria Math" panose="02040503050406030204" pitchFamily="18" charset="0"/>
                      </a:rPr>
                      <m:t>𝑜𝑟</m:t>
                    </m:r>
                    <m:r>
                      <a:rPr lang="en-IN" i="1">
                        <a:solidFill>
                          <a:prstClr val="black"/>
                        </a:solidFill>
                        <a:latin typeface="Cambria Math" panose="02040503050406030204" pitchFamily="18" charset="0"/>
                      </a:rPr>
                      <m:t>……</m:t>
                    </m:r>
                    <m:sSub>
                      <m:sSubPr>
                        <m:ctrlPr>
                          <a:rPr lang="en-IN" i="1">
                            <a:solidFill>
                              <a:prstClr val="black"/>
                            </a:solidFill>
                            <a:latin typeface="Cambria Math" panose="02040503050406030204" pitchFamily="18" charset="0"/>
                          </a:rPr>
                        </m:ctrlPr>
                      </m:sSubPr>
                      <m:e>
                        <m:r>
                          <a:rPr lang="en-IN" i="1">
                            <a:solidFill>
                              <a:prstClr val="black"/>
                            </a:solidFill>
                            <a:latin typeface="Cambria Math" panose="02040503050406030204" pitchFamily="18" charset="0"/>
                          </a:rPr>
                          <m:t>𝐸</m:t>
                        </m:r>
                      </m:e>
                      <m:sub>
                        <m:r>
                          <a:rPr lang="en-IN" i="1">
                            <a:solidFill>
                              <a:prstClr val="black"/>
                            </a:solidFill>
                            <a:latin typeface="Cambria Math" panose="02040503050406030204" pitchFamily="18" charset="0"/>
                          </a:rPr>
                          <m:t>𝑛</m:t>
                        </m:r>
                      </m:sub>
                    </m:sSub>
                  </m:oMath>
                </a14:m>
                <a:r>
                  <a:rPr lang="en-IN" dirty="0">
                    <a:solidFill>
                      <a:prstClr val="black"/>
                    </a:solidFill>
                    <a:latin typeface="Times New Roman" panose="02020603050405020304" pitchFamily="18" charset="0"/>
                    <a:cs typeface="Times New Roman" panose="02020603050405020304" pitchFamily="18" charset="0"/>
                  </a:rPr>
                  <a:t> , then</a:t>
                </a:r>
              </a:p>
              <a:p>
                <a:pPr algn="just"/>
                <a:endParaRPr lang="en-IN" dirty="0">
                  <a:solidFill>
                    <a:prstClr val="black"/>
                  </a:solidFill>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IN" i="1" dirty="0">
                          <a:solidFill>
                            <a:prstClr val="black"/>
                          </a:solidFill>
                          <a:latin typeface="Cambria Math" panose="02040503050406030204" pitchFamily="18" charset="0"/>
                        </a:rPr>
                        <m:t>𝑃</m:t>
                      </m:r>
                      <m:d>
                        <m:dPr>
                          <m:ctrlPr>
                            <a:rPr lang="en-IN" i="1" dirty="0">
                              <a:solidFill>
                                <a:prstClr val="black"/>
                              </a:solidFill>
                              <a:latin typeface="Cambria Math" panose="02040503050406030204" pitchFamily="18" charset="0"/>
                            </a:rPr>
                          </m:ctrlPr>
                        </m:dPr>
                        <m:e>
                          <m:r>
                            <a:rPr lang="en-IN" i="1" dirty="0">
                              <a:solidFill>
                                <a:prstClr val="black"/>
                              </a:solidFill>
                              <a:latin typeface="Cambria Math" panose="02040503050406030204" pitchFamily="18" charset="0"/>
                            </a:rPr>
                            <m:t>𝐴</m:t>
                          </m:r>
                        </m:e>
                      </m:d>
                      <m:r>
                        <a:rPr lang="en-IN" i="1" dirty="0">
                          <a:solidFill>
                            <a:prstClr val="black"/>
                          </a:solidFill>
                          <a:latin typeface="Cambria Math" panose="02040503050406030204" pitchFamily="18" charset="0"/>
                        </a:rPr>
                        <m:t>=</m:t>
                      </m:r>
                      <m:r>
                        <a:rPr lang="en-IN" i="1" dirty="0">
                          <a:solidFill>
                            <a:prstClr val="black"/>
                          </a:solidFill>
                          <a:latin typeface="Cambria Math" panose="02040503050406030204" pitchFamily="18" charset="0"/>
                        </a:rPr>
                        <m:t>𝑃</m:t>
                      </m:r>
                      <m:d>
                        <m:dPr>
                          <m:ctrlPr>
                            <a:rPr lang="en-IN" i="1" dirty="0">
                              <a:solidFill>
                                <a:prstClr val="black"/>
                              </a:solidFill>
                              <a:latin typeface="Cambria Math" panose="02040503050406030204" pitchFamily="18" charset="0"/>
                            </a:rPr>
                          </m:ctrlPr>
                        </m:dPr>
                        <m:e>
                          <m:sSub>
                            <m:sSubPr>
                              <m:ctrlPr>
                                <a:rPr lang="en-IN" i="1" dirty="0">
                                  <a:solidFill>
                                    <a:prstClr val="black"/>
                                  </a:solidFill>
                                  <a:latin typeface="Cambria Math" panose="02040503050406030204" pitchFamily="18" charset="0"/>
                                </a:rPr>
                              </m:ctrlPr>
                            </m:sSubPr>
                            <m:e>
                              <m:r>
                                <a:rPr lang="en-IN" i="1" dirty="0">
                                  <a:solidFill>
                                    <a:prstClr val="black"/>
                                  </a:solidFill>
                                  <a:latin typeface="Cambria Math" panose="02040503050406030204" pitchFamily="18" charset="0"/>
                                </a:rPr>
                                <m:t>𝐸</m:t>
                              </m:r>
                            </m:e>
                            <m:sub>
                              <m:r>
                                <a:rPr lang="en-IN" i="1" dirty="0">
                                  <a:solidFill>
                                    <a:prstClr val="black"/>
                                  </a:solidFill>
                                  <a:latin typeface="Cambria Math" panose="02040503050406030204" pitchFamily="18" charset="0"/>
                                </a:rPr>
                                <m:t>1</m:t>
                              </m:r>
                            </m:sub>
                          </m:sSub>
                        </m:e>
                      </m:d>
                      <m:r>
                        <a:rPr lang="en-IN" i="1" dirty="0">
                          <a:solidFill>
                            <a:prstClr val="black"/>
                          </a:solidFill>
                          <a:latin typeface="Cambria Math" panose="02040503050406030204" pitchFamily="18" charset="0"/>
                        </a:rPr>
                        <m:t>.</m:t>
                      </m:r>
                      <m:r>
                        <a:rPr lang="en-IN" i="1" dirty="0">
                          <a:solidFill>
                            <a:prstClr val="black"/>
                          </a:solidFill>
                          <a:latin typeface="Cambria Math" panose="02040503050406030204" pitchFamily="18" charset="0"/>
                        </a:rPr>
                        <m:t>𝑃</m:t>
                      </m:r>
                      <m:d>
                        <m:dPr>
                          <m:ctrlPr>
                            <a:rPr lang="en-IN" i="1" dirty="0">
                              <a:solidFill>
                                <a:prstClr val="black"/>
                              </a:solidFill>
                              <a:latin typeface="Cambria Math" panose="02040503050406030204" pitchFamily="18" charset="0"/>
                            </a:rPr>
                          </m:ctrlPr>
                        </m:dPr>
                        <m:e>
                          <m:r>
                            <a:rPr lang="en-IN" i="1" dirty="0">
                              <a:solidFill>
                                <a:prstClr val="black"/>
                              </a:solidFill>
                              <a:latin typeface="Cambria Math" panose="02040503050406030204" pitchFamily="18" charset="0"/>
                            </a:rPr>
                            <m:t>𝐴</m:t>
                          </m:r>
                        </m:e>
                        <m:e>
                          <m:sSub>
                            <m:sSubPr>
                              <m:ctrlPr>
                                <a:rPr lang="en-IN" i="1" dirty="0">
                                  <a:solidFill>
                                    <a:prstClr val="black"/>
                                  </a:solidFill>
                                  <a:latin typeface="Cambria Math" panose="02040503050406030204" pitchFamily="18" charset="0"/>
                                </a:rPr>
                              </m:ctrlPr>
                            </m:sSubPr>
                            <m:e>
                              <m:r>
                                <a:rPr lang="en-IN" i="1" dirty="0">
                                  <a:solidFill>
                                    <a:prstClr val="black"/>
                                  </a:solidFill>
                                  <a:latin typeface="Cambria Math" panose="02040503050406030204" pitchFamily="18" charset="0"/>
                                </a:rPr>
                                <m:t>𝐸</m:t>
                              </m:r>
                            </m:e>
                            <m:sub>
                              <m:r>
                                <a:rPr lang="en-IN" i="1" dirty="0">
                                  <a:solidFill>
                                    <a:prstClr val="black"/>
                                  </a:solidFill>
                                  <a:latin typeface="Cambria Math" panose="02040503050406030204" pitchFamily="18" charset="0"/>
                                </a:rPr>
                                <m:t>1</m:t>
                              </m:r>
                            </m:sub>
                          </m:sSub>
                        </m:e>
                      </m:d>
                      <m:r>
                        <a:rPr lang="en-IN" i="1" dirty="0">
                          <a:solidFill>
                            <a:prstClr val="black"/>
                          </a:solidFill>
                          <a:latin typeface="Cambria Math" panose="02040503050406030204" pitchFamily="18" charset="0"/>
                        </a:rPr>
                        <m:t>+</m:t>
                      </m:r>
                      <m:r>
                        <a:rPr lang="en-IN" i="1" dirty="0">
                          <a:solidFill>
                            <a:prstClr val="black"/>
                          </a:solidFill>
                          <a:latin typeface="Cambria Math" panose="02040503050406030204" pitchFamily="18" charset="0"/>
                        </a:rPr>
                        <m:t>𝑃</m:t>
                      </m:r>
                      <m:d>
                        <m:dPr>
                          <m:ctrlPr>
                            <a:rPr lang="en-IN" i="1" dirty="0">
                              <a:solidFill>
                                <a:prstClr val="black"/>
                              </a:solidFill>
                              <a:latin typeface="Cambria Math" panose="02040503050406030204" pitchFamily="18" charset="0"/>
                            </a:rPr>
                          </m:ctrlPr>
                        </m:dPr>
                        <m:e>
                          <m:sSub>
                            <m:sSubPr>
                              <m:ctrlPr>
                                <a:rPr lang="en-IN" i="1" dirty="0">
                                  <a:solidFill>
                                    <a:prstClr val="black"/>
                                  </a:solidFill>
                                  <a:latin typeface="Cambria Math" panose="02040503050406030204" pitchFamily="18" charset="0"/>
                                </a:rPr>
                              </m:ctrlPr>
                            </m:sSubPr>
                            <m:e>
                              <m:r>
                                <a:rPr lang="en-IN" i="1" dirty="0">
                                  <a:solidFill>
                                    <a:prstClr val="black"/>
                                  </a:solidFill>
                                  <a:latin typeface="Cambria Math" panose="02040503050406030204" pitchFamily="18" charset="0"/>
                                </a:rPr>
                                <m:t>𝐸</m:t>
                              </m:r>
                            </m:e>
                            <m:sub>
                              <m:r>
                                <a:rPr lang="en-IN" i="1" dirty="0">
                                  <a:solidFill>
                                    <a:prstClr val="black"/>
                                  </a:solidFill>
                                  <a:latin typeface="Cambria Math" panose="02040503050406030204" pitchFamily="18" charset="0"/>
                                </a:rPr>
                                <m:t>2</m:t>
                              </m:r>
                            </m:sub>
                          </m:sSub>
                        </m:e>
                      </m:d>
                      <m:r>
                        <a:rPr lang="en-IN" i="1" dirty="0">
                          <a:solidFill>
                            <a:prstClr val="black"/>
                          </a:solidFill>
                          <a:latin typeface="Cambria Math" panose="02040503050406030204" pitchFamily="18" charset="0"/>
                        </a:rPr>
                        <m:t>.</m:t>
                      </m:r>
                      <m:r>
                        <a:rPr lang="en-IN" i="1" dirty="0">
                          <a:solidFill>
                            <a:prstClr val="black"/>
                          </a:solidFill>
                          <a:latin typeface="Cambria Math" panose="02040503050406030204" pitchFamily="18" charset="0"/>
                        </a:rPr>
                        <m:t>𝑃</m:t>
                      </m:r>
                      <m:d>
                        <m:dPr>
                          <m:ctrlPr>
                            <a:rPr lang="en-IN" i="1" dirty="0">
                              <a:solidFill>
                                <a:prstClr val="black"/>
                              </a:solidFill>
                              <a:latin typeface="Cambria Math" panose="02040503050406030204" pitchFamily="18" charset="0"/>
                            </a:rPr>
                          </m:ctrlPr>
                        </m:dPr>
                        <m:e>
                          <m:r>
                            <a:rPr lang="en-IN" i="1" dirty="0">
                              <a:solidFill>
                                <a:prstClr val="black"/>
                              </a:solidFill>
                              <a:latin typeface="Cambria Math" panose="02040503050406030204" pitchFamily="18" charset="0"/>
                            </a:rPr>
                            <m:t>𝐴</m:t>
                          </m:r>
                        </m:e>
                        <m:e>
                          <m:sSub>
                            <m:sSubPr>
                              <m:ctrlPr>
                                <a:rPr lang="en-IN" i="1" dirty="0">
                                  <a:solidFill>
                                    <a:prstClr val="black"/>
                                  </a:solidFill>
                                  <a:latin typeface="Cambria Math" panose="02040503050406030204" pitchFamily="18" charset="0"/>
                                </a:rPr>
                              </m:ctrlPr>
                            </m:sSubPr>
                            <m:e>
                              <m:r>
                                <a:rPr lang="en-IN" i="1" dirty="0">
                                  <a:solidFill>
                                    <a:prstClr val="black"/>
                                  </a:solidFill>
                                  <a:latin typeface="Cambria Math" panose="02040503050406030204" pitchFamily="18" charset="0"/>
                                </a:rPr>
                                <m:t>𝐸</m:t>
                              </m:r>
                            </m:e>
                            <m:sub>
                              <m:r>
                                <a:rPr lang="en-IN" i="1" dirty="0">
                                  <a:solidFill>
                                    <a:prstClr val="black"/>
                                  </a:solidFill>
                                  <a:latin typeface="Cambria Math" panose="02040503050406030204" pitchFamily="18" charset="0"/>
                                </a:rPr>
                                <m:t>2</m:t>
                              </m:r>
                            </m:sub>
                          </m:sSub>
                        </m:e>
                      </m:d>
                      <m:r>
                        <a:rPr lang="en-IN" i="1" dirty="0">
                          <a:solidFill>
                            <a:prstClr val="black"/>
                          </a:solidFill>
                          <a:latin typeface="Cambria Math" panose="02040503050406030204" pitchFamily="18" charset="0"/>
                        </a:rPr>
                        <m:t>+………….+</m:t>
                      </m:r>
                      <m:r>
                        <a:rPr lang="en-IN" i="1" dirty="0">
                          <a:solidFill>
                            <a:prstClr val="black"/>
                          </a:solidFill>
                          <a:latin typeface="Cambria Math" panose="02040503050406030204" pitchFamily="18" charset="0"/>
                        </a:rPr>
                        <m:t>𝑃</m:t>
                      </m:r>
                      <m:d>
                        <m:dPr>
                          <m:ctrlPr>
                            <a:rPr lang="en-IN" i="1" dirty="0">
                              <a:solidFill>
                                <a:prstClr val="black"/>
                              </a:solidFill>
                              <a:latin typeface="Cambria Math" panose="02040503050406030204" pitchFamily="18" charset="0"/>
                            </a:rPr>
                          </m:ctrlPr>
                        </m:dPr>
                        <m:e>
                          <m:sSub>
                            <m:sSubPr>
                              <m:ctrlPr>
                                <a:rPr lang="en-IN" i="1" dirty="0">
                                  <a:solidFill>
                                    <a:prstClr val="black"/>
                                  </a:solidFill>
                                  <a:latin typeface="Cambria Math" panose="02040503050406030204" pitchFamily="18" charset="0"/>
                                </a:rPr>
                              </m:ctrlPr>
                            </m:sSubPr>
                            <m:e>
                              <m:r>
                                <a:rPr lang="en-IN" i="1" dirty="0">
                                  <a:solidFill>
                                    <a:prstClr val="black"/>
                                  </a:solidFill>
                                  <a:latin typeface="Cambria Math" panose="02040503050406030204" pitchFamily="18" charset="0"/>
                                </a:rPr>
                                <m:t>𝐸</m:t>
                              </m:r>
                            </m:e>
                            <m:sub>
                              <m:r>
                                <a:rPr lang="en-IN" i="1" dirty="0">
                                  <a:solidFill>
                                    <a:prstClr val="black"/>
                                  </a:solidFill>
                                  <a:latin typeface="Cambria Math" panose="02040503050406030204" pitchFamily="18" charset="0"/>
                                </a:rPr>
                                <m:t>𝑛</m:t>
                              </m:r>
                            </m:sub>
                          </m:sSub>
                        </m:e>
                      </m:d>
                      <m:r>
                        <a:rPr lang="en-IN" i="1" dirty="0">
                          <a:solidFill>
                            <a:prstClr val="black"/>
                          </a:solidFill>
                          <a:latin typeface="Cambria Math" panose="02040503050406030204" pitchFamily="18" charset="0"/>
                        </a:rPr>
                        <m:t>.</m:t>
                      </m:r>
                      <m:r>
                        <a:rPr lang="en-IN" i="1" dirty="0">
                          <a:solidFill>
                            <a:prstClr val="black"/>
                          </a:solidFill>
                          <a:latin typeface="Cambria Math" panose="02040503050406030204" pitchFamily="18" charset="0"/>
                        </a:rPr>
                        <m:t>𝑃</m:t>
                      </m:r>
                      <m:r>
                        <a:rPr lang="en-IN" i="1" dirty="0">
                          <a:solidFill>
                            <a:prstClr val="black"/>
                          </a:solidFill>
                          <a:latin typeface="Cambria Math" panose="02040503050406030204" pitchFamily="18" charset="0"/>
                        </a:rPr>
                        <m:t>(</m:t>
                      </m:r>
                      <m:r>
                        <a:rPr lang="en-IN" i="1" dirty="0">
                          <a:solidFill>
                            <a:prstClr val="black"/>
                          </a:solidFill>
                          <a:latin typeface="Cambria Math" panose="02040503050406030204" pitchFamily="18" charset="0"/>
                        </a:rPr>
                        <m:t>𝐴</m:t>
                      </m:r>
                      <m:r>
                        <a:rPr lang="en-IN" i="1" dirty="0">
                          <a:solidFill>
                            <a:prstClr val="black"/>
                          </a:solidFill>
                          <a:latin typeface="Cambria Math" panose="02040503050406030204" pitchFamily="18" charset="0"/>
                        </a:rPr>
                        <m:t>|</m:t>
                      </m:r>
                      <m:sSub>
                        <m:sSubPr>
                          <m:ctrlPr>
                            <a:rPr lang="en-IN" i="1" dirty="0">
                              <a:solidFill>
                                <a:prstClr val="black"/>
                              </a:solidFill>
                              <a:latin typeface="Cambria Math" panose="02040503050406030204" pitchFamily="18" charset="0"/>
                            </a:rPr>
                          </m:ctrlPr>
                        </m:sSubPr>
                        <m:e>
                          <m:r>
                            <a:rPr lang="en-IN" i="1" dirty="0">
                              <a:solidFill>
                                <a:prstClr val="black"/>
                              </a:solidFill>
                              <a:latin typeface="Cambria Math" panose="02040503050406030204" pitchFamily="18" charset="0"/>
                            </a:rPr>
                            <m:t>𝐸</m:t>
                          </m:r>
                        </m:e>
                        <m:sub>
                          <m:r>
                            <a:rPr lang="en-IN" i="1" dirty="0">
                              <a:solidFill>
                                <a:prstClr val="black"/>
                              </a:solidFill>
                              <a:latin typeface="Cambria Math" panose="02040503050406030204" pitchFamily="18" charset="0"/>
                            </a:rPr>
                            <m:t>𝑛</m:t>
                          </m:r>
                        </m:sub>
                      </m:sSub>
                      <m:r>
                        <a:rPr lang="en-IN" i="1" dirty="0">
                          <a:solidFill>
                            <a:prstClr val="black"/>
                          </a:solidFill>
                          <a:latin typeface="Cambria Math" panose="02040503050406030204" pitchFamily="18" charset="0"/>
                        </a:rPr>
                        <m:t>)</m:t>
                      </m:r>
                    </m:oMath>
                  </m:oMathPara>
                </a14:m>
                <a:endParaRPr lang="en-IN" dirty="0">
                  <a:solidFill>
                    <a:prstClr val="black"/>
                  </a:solidFill>
                  <a:latin typeface="Times New Roman" panose="02020603050405020304" pitchFamily="18" charset="0"/>
                  <a:cs typeface="Times New Roman" panose="02020603050405020304" pitchFamily="18" charset="0"/>
                </a:endParaRPr>
              </a:p>
              <a:p>
                <a:pPr algn="just"/>
                <a:endParaRPr lang="en-US"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2175963" y="1764541"/>
                <a:ext cx="8037127" cy="2306712"/>
              </a:xfrm>
              <a:prstGeom prst="rect">
                <a:avLst/>
              </a:prstGeom>
              <a:blipFill>
                <a:blip r:embed="rId2"/>
                <a:stretch>
                  <a:fillRect/>
                </a:stretch>
              </a:blipFill>
              <a:effectLst>
                <a:glow rad="63500">
                  <a:schemeClr val="accent2">
                    <a:satMod val="175000"/>
                    <a:alpha val="40000"/>
                  </a:schemeClr>
                </a:glow>
              </a:effectLst>
            </p:spPr>
            <p:txBody>
              <a:bodyPr/>
              <a:lstStyle/>
              <a:p>
                <a:r>
                  <a:rPr lang="en-US">
                    <a:noFill/>
                  </a:rPr>
                  <a:t> </a:t>
                </a:r>
              </a:p>
            </p:txBody>
          </p:sp>
        </mc:Fallback>
      </mc:AlternateContent>
      <p:sp>
        <p:nvSpPr>
          <p:cNvPr id="10" name="Rounded Rectangle 9"/>
          <p:cNvSpPr/>
          <p:nvPr/>
        </p:nvSpPr>
        <p:spPr>
          <a:xfrm>
            <a:off x="2175963" y="1763458"/>
            <a:ext cx="8037126" cy="480060"/>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prstClr val="black"/>
                </a:solidFill>
                <a:latin typeface="Times New Roman" pitchFamily="18" charset="0"/>
                <a:cs typeface="Times New Roman" pitchFamily="18" charset="0"/>
              </a:rPr>
              <a:t>Definition 8.3: </a:t>
            </a:r>
            <a:r>
              <a:rPr lang="en-US" sz="2000" b="1" dirty="0">
                <a:solidFill>
                  <a:prstClr val="black"/>
                </a:solidFill>
                <a:latin typeface="Times New Roman" pitchFamily="18" charset="0"/>
                <a:cs typeface="Times New Roman" pitchFamily="18" charset="0"/>
              </a:rPr>
              <a:t>Total Probability</a:t>
            </a:r>
            <a:endParaRPr lang="en-IN" sz="2000" b="1" dirty="0">
              <a:solidFill>
                <a:prstClr val="black"/>
              </a:solidFill>
              <a:latin typeface="Times New Roman" pitchFamily="18" charset="0"/>
              <a:cs typeface="Times New Roman" pitchFamily="18" charset="0"/>
            </a:endParaRPr>
          </a:p>
        </p:txBody>
      </p:sp>
      <p:sp>
        <p:nvSpPr>
          <p:cNvPr id="2" name="Footer Placeholder 1">
            <a:extLst>
              <a:ext uri="{FF2B5EF4-FFF2-40B4-BE49-F238E27FC236}">
                <a16:creationId xmlns:a16="http://schemas.microsoft.com/office/drawing/2014/main" id="{07402A68-8571-F040-A3BC-127C215E516D}"/>
              </a:ext>
            </a:extLst>
          </p:cNvPr>
          <p:cNvSpPr>
            <a:spLocks noGrp="1"/>
          </p:cNvSpPr>
          <p:nvPr>
            <p:ph type="ftr" sz="quarter" idx="11"/>
          </p:nvPr>
        </p:nvSpPr>
        <p:spPr/>
        <p:txBody>
          <a:bodyPr/>
          <a:lstStyle/>
          <a:p>
            <a:pPr algn="ctr"/>
            <a:r>
              <a:rPr lang="en-IN"/>
              <a:t>IIITS: Data Analytics</a:t>
            </a:r>
            <a:endParaRPr lang="en-IN" dirty="0"/>
          </a:p>
        </p:txBody>
      </p:sp>
    </p:spTree>
    <p:extLst>
      <p:ext uri="{BB962C8B-B14F-4D97-AF65-F5344CB8AC3E}">
        <p14:creationId xmlns:p14="http://schemas.microsoft.com/office/powerpoint/2010/main" val="23279328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0205" y="1521823"/>
                <a:ext cx="8425339" cy="4389120"/>
              </a:xfrm>
            </p:spPr>
            <p:txBody>
              <a:bodyPr>
                <a:normAutofit fontScale="92500" lnSpcReduction="10000"/>
              </a:bodyPr>
              <a:lstStyle/>
              <a:p>
                <a:pPr marL="0" indent="0">
                  <a:buNone/>
                </a:pPr>
                <a:r>
                  <a:rPr lang="en-IN" sz="20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Example 8.3 </a:t>
                </a:r>
              </a:p>
              <a:p>
                <a:pPr marL="0" indent="0">
                  <a:buNone/>
                </a:pPr>
                <a:r>
                  <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A bag contains 4 red and 3 black balls. A second bag contains 2 red and 4 black balls. One bag is selected at random. From the selected bag, one ball is drawn. What is the probability that the ball drawn is red?</a:t>
                </a:r>
              </a:p>
              <a:p>
                <a:pPr marL="0" indent="0">
                  <a:buNone/>
                </a:pPr>
                <a:endPar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r>
                  <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This problem can be answered using the concept of </a:t>
                </a:r>
                <a:r>
                  <a:rPr lang="en-IN" sz="1800" dirty="0">
                    <a:solidFill>
                      <a:srgbClr val="A50021"/>
                    </a:solidFill>
                    <a:latin typeface="Times New Roman" panose="02020603050405020304" pitchFamily="18" charset="0"/>
                    <a:ea typeface="Tahoma" panose="020B0604030504040204" pitchFamily="34" charset="0"/>
                    <a:cs typeface="Times New Roman" panose="02020603050405020304" pitchFamily="18" charset="0"/>
                  </a:rPr>
                  <a:t>Total Probability</a:t>
                </a:r>
              </a:p>
              <a:p>
                <a:pPr marL="0" indent="0">
                  <a:buNone/>
                </a:pPr>
                <a14:m>
                  <m:oMath xmlns:m="http://schemas.openxmlformats.org/officeDocument/2006/math">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𝐸</m:t>
                        </m:r>
                      </m:e>
                      <m:sub>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Sub>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Selecting bag </a:t>
                </a:r>
                <a:r>
                  <a:rPr lang="en-IN" sz="1800" i="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I</a:t>
                </a:r>
                <a:r>
                  <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p>
              <a:p>
                <a:pPr marL="0" indent="0">
                  <a:buNone/>
                </a:pPr>
                <a14:m>
                  <m:oMath xmlns:m="http://schemas.openxmlformats.org/officeDocument/2006/math">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𝐸</m:t>
                        </m:r>
                      </m:e>
                      <m:sub>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b>
                    </m:sSub>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Selecting bag </a:t>
                </a:r>
                <a:r>
                  <a:rPr lang="en-IN" sz="1800" i="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II  </a:t>
                </a:r>
              </a:p>
              <a:p>
                <a:pPr marL="0" indent="0">
                  <a:buNone/>
                </a:pPr>
                <a:r>
                  <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A = Drawing the red ball</a:t>
                </a:r>
              </a:p>
              <a:p>
                <a:pPr marL="0" indent="0">
                  <a:buNone/>
                </a:pPr>
                <a:endParaRPr lang="en-IN" sz="1800" u="sng"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r>
                  <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Thus, </a:t>
                </a:r>
                <a14:m>
                  <m:oMath xmlns:m="http://schemas.openxmlformats.org/officeDocument/2006/math">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𝑃</m:t>
                    </m:r>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𝐴</m:t>
                        </m:r>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𝑃</m:t>
                    </m:r>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𝐸</m:t>
                            </m:r>
                          </m:e>
                          <m:sub>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Sub>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𝑃</m:t>
                    </m:r>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𝐴</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𝐸</m:t>
                            </m:r>
                          </m:e>
                          <m:sub>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Sub>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𝑃</m:t>
                    </m:r>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𝐸</m:t>
                            </m:r>
                          </m:e>
                          <m:sub>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b>
                        </m:sSub>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𝑃</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𝐴</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𝐸</m:t>
                        </m:r>
                      </m:e>
                      <m:sub>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b>
                    </m:sSub>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endParaRPr lang="en-US"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r>
                  <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where, </a:t>
                </a:r>
                <a14:m>
                  <m:oMath xmlns:m="http://schemas.openxmlformats.org/officeDocument/2006/math">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𝑃</m:t>
                    </m:r>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𝐴</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𝐸</m:t>
                            </m:r>
                          </m:e>
                          <m:sub>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Sub>
                      </m:e>
                    </m:d>
                  </m:oMath>
                </a14:m>
                <a:r>
                  <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 Probability of drawing red ball when first bag has been chosen</a:t>
                </a:r>
              </a:p>
              <a:p>
                <a:pPr marL="0" indent="0">
                  <a:buNone/>
                </a:pPr>
                <a:r>
                  <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and </a:t>
                </a:r>
                <a14:m>
                  <m:oMath xmlns:m="http://schemas.openxmlformats.org/officeDocument/2006/math">
                    <m:r>
                      <a:rPr lang="en-IN" sz="180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𝑃</m:t>
                    </m:r>
                    <m:d>
                      <m:d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𝐴</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𝐸</m:t>
                            </m:r>
                          </m:e>
                          <m:sub>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b>
                        </m:sSub>
                      </m:e>
                    </m:d>
                  </m:oMath>
                </a14:m>
                <a:r>
                  <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 Probability of drawing red ball when second bag has been chosen</a:t>
                </a:r>
              </a:p>
              <a:p>
                <a:pPr marL="0" indent="0">
                  <a:buNone/>
                </a:pPr>
                <a:endParaRPr lang="en-US" sz="1800" b="1" u="sng" dirty="0">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endParaRPr lang="en-US" sz="1800" b="1" u="sng" dirty="0">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endParaRPr lang="en-US" sz="1800" b="1" u="sng" dirty="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0205" y="1521823"/>
                <a:ext cx="8425339" cy="4389120"/>
              </a:xfrm>
              <a:blipFill>
                <a:blip r:embed="rId2"/>
                <a:stretch>
                  <a:fillRect l="-602" t="-2029" r="-45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32</a:t>
            </a:fld>
            <a:endParaRPr lang="en-IN" dirty="0">
              <a:solidFill>
                <a:srgbClr val="04617B">
                  <a:shade val="90000"/>
                </a:srgbClr>
              </a:solidFill>
            </a:endParaRPr>
          </a:p>
        </p:txBody>
      </p:sp>
      <p:sp>
        <p:nvSpPr>
          <p:cNvPr id="7" name="Title 1"/>
          <p:cNvSpPr txBox="1">
            <a:spLocks/>
          </p:cNvSpPr>
          <p:nvPr/>
        </p:nvSpPr>
        <p:spPr>
          <a:xfrm>
            <a:off x="1820205" y="260648"/>
            <a:ext cx="8425339" cy="1143000"/>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4000" dirty="0">
                <a:solidFill>
                  <a:srgbClr val="A50021"/>
                </a:solidFill>
                <a:latin typeface="Times New Roman" pitchFamily="18" charset="0"/>
                <a:cs typeface="Times New Roman" pitchFamily="18" charset="0"/>
              </a:rPr>
              <a:t>Total Probability: An Example</a:t>
            </a:r>
            <a:endParaRPr lang="en-IN" sz="4000" dirty="0">
              <a:solidFill>
                <a:srgbClr val="A50021"/>
              </a:solidFill>
              <a:latin typeface="Times New Roman" pitchFamily="18" charset="0"/>
              <a:cs typeface="Times New Roman" pitchFamily="18" charset="0"/>
            </a:endParaRPr>
          </a:p>
        </p:txBody>
      </p:sp>
      <p:sp>
        <p:nvSpPr>
          <p:cNvPr id="2" name="Footer Placeholder 1">
            <a:extLst>
              <a:ext uri="{FF2B5EF4-FFF2-40B4-BE49-F238E27FC236}">
                <a16:creationId xmlns:a16="http://schemas.microsoft.com/office/drawing/2014/main" id="{0C7F02CB-B0F2-6A4B-9C64-FBF1BA2772F0}"/>
              </a:ext>
            </a:extLst>
          </p:cNvPr>
          <p:cNvSpPr>
            <a:spLocks noGrp="1"/>
          </p:cNvSpPr>
          <p:nvPr>
            <p:ph type="ftr" sz="quarter" idx="11"/>
          </p:nvPr>
        </p:nvSpPr>
        <p:spPr/>
        <p:txBody>
          <a:bodyPr/>
          <a:lstStyle/>
          <a:p>
            <a:pPr algn="ctr"/>
            <a:r>
              <a:rPr lang="en-IN"/>
              <a:t>IIITS: Data Analytics</a:t>
            </a:r>
            <a:endParaRPr lang="en-IN" dirty="0"/>
          </a:p>
        </p:txBody>
      </p:sp>
    </p:spTree>
    <p:extLst>
      <p:ext uri="{BB962C8B-B14F-4D97-AF65-F5344CB8AC3E}">
        <p14:creationId xmlns:p14="http://schemas.microsoft.com/office/powerpoint/2010/main" val="8235377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0205" y="1521823"/>
                <a:ext cx="8425339" cy="4389120"/>
              </a:xfrm>
            </p:spPr>
            <p:txBody>
              <a:bodyPr>
                <a:normAutofit/>
              </a:bodyPr>
              <a:lstStyle/>
              <a:p>
                <a:pPr marL="0" indent="0">
                  <a:buNone/>
                </a:pPr>
                <a:r>
                  <a:rPr lang="en-IN" sz="20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Example 8.3:</a:t>
                </a:r>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p>
              <a:p>
                <a:pPr marL="0" indent="0">
                  <a:buNone/>
                </a:pPr>
                <a:r>
                  <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A bag (Bag I) contains 4 red and 3 black balls. A second bag (Bag II) contains 2 red and 4 black balls.  You have chosen one ball at random. It is found as </a:t>
                </a:r>
                <a:r>
                  <a:rPr lang="en-IN" sz="1800" dirty="0">
                    <a:solidFill>
                      <a:srgbClr val="FF0000"/>
                    </a:solidFill>
                    <a:latin typeface="Times New Roman" panose="02020603050405020304" pitchFamily="18" charset="0"/>
                    <a:ea typeface="Tahoma" panose="020B0604030504040204" pitchFamily="34" charset="0"/>
                    <a:cs typeface="Times New Roman" panose="02020603050405020304" pitchFamily="18" charset="0"/>
                  </a:rPr>
                  <a:t>red</a:t>
                </a:r>
                <a:r>
                  <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ball. What is the probability that the ball is chosen from Bag I?</a:t>
                </a:r>
              </a:p>
              <a:p>
                <a:pPr marL="0" indent="0">
                  <a:buNone/>
                </a:pPr>
                <a:endPar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r>
                  <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Here,</a:t>
                </a:r>
              </a:p>
              <a:p>
                <a:pPr marL="0" indent="0">
                  <a:buNone/>
                </a:pPr>
                <a14:m>
                  <m:oMath xmlns:m="http://schemas.openxmlformats.org/officeDocument/2006/math">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𝐸</m:t>
                        </m:r>
                      </m:e>
                      <m:sub>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Sub>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Selecting bag </a:t>
                </a:r>
                <a:r>
                  <a:rPr lang="en-IN" sz="1800" i="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I</a:t>
                </a:r>
                <a:r>
                  <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p>
              <a:p>
                <a:pPr marL="0" indent="0">
                  <a:buNone/>
                </a:pPr>
                <a14:m>
                  <m:oMath xmlns:m="http://schemas.openxmlformats.org/officeDocument/2006/math">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𝐸</m:t>
                        </m:r>
                      </m:e>
                      <m:sub>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b>
                    </m:sSub>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US" sz="1800" i="1">
                        <a:solidFill>
                          <a:srgbClr val="0B5ED7"/>
                        </a:solidFill>
                        <a:latin typeface="Cambria Math"/>
                        <a:ea typeface="Tahoma" panose="020B0604030504040204" pitchFamily="34" charset="0"/>
                        <a:cs typeface="Times New Roman" panose="02020603050405020304" pitchFamily="18" charset="0"/>
                      </a:rPr>
                      <m:t> </m:t>
                    </m:r>
                  </m:oMath>
                </a14:m>
                <a:r>
                  <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Selecting bag </a:t>
                </a:r>
                <a:r>
                  <a:rPr lang="en-IN" sz="1800" i="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II  </a:t>
                </a:r>
              </a:p>
              <a:p>
                <a:pPr marL="0" indent="0">
                  <a:buNone/>
                </a:pPr>
                <a:r>
                  <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A = Drawing the red ball</a:t>
                </a:r>
              </a:p>
              <a:p>
                <a:pPr marL="0" indent="0">
                  <a:buNone/>
                </a:pPr>
                <a:endParaRPr lang="en-IN" sz="1800" u="sng"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r>
                  <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We are to determine P(</a:t>
                </a:r>
                <a14:m>
                  <m:oMath xmlns:m="http://schemas.openxmlformats.org/officeDocument/2006/math">
                    <m:sSub>
                      <m:sSubPr>
                        <m:ctrl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𝐸</m:t>
                        </m:r>
                      </m:e>
                      <m:sub>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Sub>
                  </m:oMath>
                </a14:m>
                <a:r>
                  <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|A). Such a problem can be solved using </a:t>
                </a:r>
                <a:r>
                  <a:rPr lang="en-IN" sz="1800" dirty="0">
                    <a:solidFill>
                      <a:srgbClr val="A50021"/>
                    </a:solidFill>
                    <a:latin typeface="Times New Roman" panose="02020603050405020304" pitchFamily="18" charset="0"/>
                    <a:ea typeface="Tahoma" panose="020B0604030504040204" pitchFamily="34" charset="0"/>
                    <a:cs typeface="Times New Roman" panose="02020603050405020304" pitchFamily="18" charset="0"/>
                  </a:rPr>
                  <a:t>Bayes' theorem of probability</a:t>
                </a:r>
                <a:r>
                  <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
                </a:r>
                <a:endParaRPr lang="en-US"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endParaRPr lang="en-US" sz="1800" b="1" u="sng" dirty="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0205" y="1521823"/>
                <a:ext cx="8425339" cy="4389120"/>
              </a:xfrm>
              <a:blipFill>
                <a:blip r:embed="rId2"/>
                <a:stretch>
                  <a:fillRect l="-602" t="-1449" r="-75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33</a:t>
            </a:fld>
            <a:endParaRPr lang="en-IN" dirty="0">
              <a:solidFill>
                <a:srgbClr val="04617B">
                  <a:shade val="90000"/>
                </a:srgbClr>
              </a:solidFill>
            </a:endParaRPr>
          </a:p>
        </p:txBody>
      </p:sp>
      <p:sp>
        <p:nvSpPr>
          <p:cNvPr id="7" name="Title 1"/>
          <p:cNvSpPr txBox="1">
            <a:spLocks/>
          </p:cNvSpPr>
          <p:nvPr/>
        </p:nvSpPr>
        <p:spPr>
          <a:xfrm>
            <a:off x="1820205" y="260648"/>
            <a:ext cx="8425339" cy="1143000"/>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4000" dirty="0">
                <a:solidFill>
                  <a:srgbClr val="A50021"/>
                </a:solidFill>
                <a:latin typeface="Times New Roman" pitchFamily="18" charset="0"/>
                <a:cs typeface="Times New Roman" pitchFamily="18" charset="0"/>
              </a:rPr>
              <a:t>Reverse Probability</a:t>
            </a:r>
            <a:endParaRPr lang="en-IN" sz="4000" dirty="0">
              <a:solidFill>
                <a:srgbClr val="A50021"/>
              </a:solidFill>
              <a:latin typeface="Times New Roman" pitchFamily="18" charset="0"/>
              <a:cs typeface="Times New Roman" pitchFamily="18" charset="0"/>
            </a:endParaRPr>
          </a:p>
        </p:txBody>
      </p:sp>
      <p:sp>
        <p:nvSpPr>
          <p:cNvPr id="2" name="Footer Placeholder 1">
            <a:extLst>
              <a:ext uri="{FF2B5EF4-FFF2-40B4-BE49-F238E27FC236}">
                <a16:creationId xmlns:a16="http://schemas.microsoft.com/office/drawing/2014/main" id="{CBDD1F01-B1EE-7E4D-9DC8-1A96897E832D}"/>
              </a:ext>
            </a:extLst>
          </p:cNvPr>
          <p:cNvSpPr>
            <a:spLocks noGrp="1"/>
          </p:cNvSpPr>
          <p:nvPr>
            <p:ph type="ftr" sz="quarter" idx="11"/>
          </p:nvPr>
        </p:nvSpPr>
        <p:spPr/>
        <p:txBody>
          <a:bodyPr/>
          <a:lstStyle/>
          <a:p>
            <a:pPr algn="ctr"/>
            <a:r>
              <a:rPr lang="en-IN"/>
              <a:t>IIITS: Data Analytics</a:t>
            </a:r>
            <a:endParaRPr lang="en-IN" dirty="0"/>
          </a:p>
        </p:txBody>
      </p:sp>
    </p:spTree>
    <p:extLst>
      <p:ext uri="{BB962C8B-B14F-4D97-AF65-F5344CB8AC3E}">
        <p14:creationId xmlns:p14="http://schemas.microsoft.com/office/powerpoint/2010/main" val="21103443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5" y="260648"/>
            <a:ext cx="8425339" cy="1143000"/>
          </a:xfrm>
        </p:spPr>
        <p:txBody>
          <a:bodyPr>
            <a:normAutofit/>
          </a:bodyPr>
          <a:lstStyle/>
          <a:p>
            <a:pPr algn="l"/>
            <a:r>
              <a:rPr lang="en-US" sz="4000" dirty="0">
                <a:solidFill>
                  <a:srgbClr val="A50021"/>
                </a:solidFill>
                <a:latin typeface="Times New Roman" pitchFamily="18" charset="0"/>
                <a:cs typeface="Times New Roman" pitchFamily="18" charset="0"/>
              </a:rPr>
              <a:t>Bayes’ Theorem</a:t>
            </a:r>
            <a:endParaRPr lang="en-IN" sz="4000" dirty="0">
              <a:solidFill>
                <a:srgbClr val="A50021"/>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latin typeface="Times New Roman" panose="02020603050405020304" pitchFamily="18" charset="0"/>
                <a:cs typeface="Times New Roman" panose="02020603050405020304" pitchFamily="18" charset="0"/>
              </a:rPr>
              <a:pPr/>
              <a:t>34</a:t>
            </a:fld>
            <a:endParaRPr lang="en-IN" dirty="0">
              <a:solidFill>
                <a:srgbClr val="04617B">
                  <a:shade val="90000"/>
                </a:srgb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6" name="Rectangle 15"/>
              <p:cNvSpPr/>
              <p:nvPr/>
            </p:nvSpPr>
            <p:spPr>
              <a:xfrm>
                <a:off x="2086699" y="1797199"/>
                <a:ext cx="8037127" cy="2607161"/>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a:solidFill>
                    <a:prstClr val="black"/>
                  </a:solidFill>
                  <a:latin typeface="Times New Roman" panose="02020603050405020304" pitchFamily="18" charset="0"/>
                  <a:cs typeface="Times New Roman" panose="02020603050405020304" pitchFamily="18" charset="0"/>
                </a:endParaRPr>
              </a:p>
              <a:p>
                <a:pPr algn="just"/>
                <a:endParaRPr lang="en-IN" dirty="0">
                  <a:solidFill>
                    <a:prstClr val="black"/>
                  </a:solidFill>
                  <a:latin typeface="Times New Roman" panose="02020603050405020304" pitchFamily="18" charset="0"/>
                  <a:cs typeface="Times New Roman" panose="02020603050405020304" pitchFamily="18" charset="0"/>
                </a:endParaRPr>
              </a:p>
              <a:p>
                <a:pPr algn="just"/>
                <a:r>
                  <a:rPr lang="en-IN" dirty="0">
                    <a:solidFill>
                      <a:prstClr val="black"/>
                    </a:solidFill>
                    <a:latin typeface="Times New Roman" panose="02020603050405020304" pitchFamily="18" charset="0"/>
                    <a:cs typeface="Times New Roman" panose="02020603050405020304" pitchFamily="18" charset="0"/>
                  </a:rPr>
                  <a:t>Let </a:t>
                </a:r>
                <a14:m>
                  <m:oMath xmlns:m="http://schemas.openxmlformats.org/officeDocument/2006/math">
                    <m:sSub>
                      <m:sSubPr>
                        <m:ctrlPr>
                          <a:rPr lang="en-IN" i="1">
                            <a:solidFill>
                              <a:prstClr val="black"/>
                            </a:solidFill>
                            <a:latin typeface="Cambria Math" panose="02040503050406030204" pitchFamily="18" charset="0"/>
                          </a:rPr>
                        </m:ctrlPr>
                      </m:sSubPr>
                      <m:e>
                        <m:r>
                          <a:rPr lang="en-IN" i="1">
                            <a:solidFill>
                              <a:prstClr val="black"/>
                            </a:solidFill>
                            <a:latin typeface="Cambria Math" panose="02040503050406030204" pitchFamily="18" charset="0"/>
                          </a:rPr>
                          <m:t>𝐸</m:t>
                        </m:r>
                      </m:e>
                      <m:sub>
                        <m:r>
                          <a:rPr lang="en-IN" i="1">
                            <a:solidFill>
                              <a:prstClr val="black"/>
                            </a:solidFill>
                            <a:latin typeface="Cambria Math" panose="02040503050406030204" pitchFamily="18" charset="0"/>
                          </a:rPr>
                          <m:t>1</m:t>
                        </m:r>
                      </m:sub>
                    </m:sSub>
                    <m:r>
                      <a:rPr lang="en-IN" i="1">
                        <a:solidFill>
                          <a:prstClr val="black"/>
                        </a:solidFill>
                        <a:latin typeface="Cambria Math" panose="02040503050406030204" pitchFamily="18" charset="0"/>
                      </a:rPr>
                      <m:t>,</m:t>
                    </m:r>
                    <m:sSub>
                      <m:sSubPr>
                        <m:ctrlPr>
                          <a:rPr lang="en-IN" i="1">
                            <a:solidFill>
                              <a:prstClr val="black"/>
                            </a:solidFill>
                            <a:latin typeface="Cambria Math" panose="02040503050406030204" pitchFamily="18" charset="0"/>
                          </a:rPr>
                        </m:ctrlPr>
                      </m:sSubPr>
                      <m:e>
                        <m:r>
                          <a:rPr lang="en-IN" i="1">
                            <a:solidFill>
                              <a:prstClr val="black"/>
                            </a:solidFill>
                            <a:latin typeface="Cambria Math" panose="02040503050406030204" pitchFamily="18" charset="0"/>
                          </a:rPr>
                          <m:t>𝐸</m:t>
                        </m:r>
                      </m:e>
                      <m:sub>
                        <m:r>
                          <a:rPr lang="en-IN" i="1">
                            <a:solidFill>
                              <a:prstClr val="black"/>
                            </a:solidFill>
                            <a:latin typeface="Cambria Math" panose="02040503050406030204" pitchFamily="18" charset="0"/>
                          </a:rPr>
                          <m:t>2</m:t>
                        </m:r>
                      </m:sub>
                    </m:sSub>
                    <m:r>
                      <a:rPr lang="en-IN" i="1">
                        <a:solidFill>
                          <a:prstClr val="black"/>
                        </a:solidFill>
                        <a:latin typeface="Cambria Math" panose="02040503050406030204" pitchFamily="18" charset="0"/>
                      </a:rPr>
                      <m:t>,……</m:t>
                    </m:r>
                    <m:sSub>
                      <m:sSubPr>
                        <m:ctrlPr>
                          <a:rPr lang="en-IN" i="1">
                            <a:solidFill>
                              <a:prstClr val="black"/>
                            </a:solidFill>
                            <a:latin typeface="Cambria Math" panose="02040503050406030204" pitchFamily="18" charset="0"/>
                          </a:rPr>
                        </m:ctrlPr>
                      </m:sSubPr>
                      <m:e>
                        <m:r>
                          <a:rPr lang="en-IN" i="1">
                            <a:solidFill>
                              <a:prstClr val="black"/>
                            </a:solidFill>
                            <a:latin typeface="Cambria Math" panose="02040503050406030204" pitchFamily="18" charset="0"/>
                          </a:rPr>
                          <m:t>𝐸</m:t>
                        </m:r>
                      </m:e>
                      <m:sub>
                        <m:r>
                          <a:rPr lang="en-IN" i="1">
                            <a:solidFill>
                              <a:prstClr val="black"/>
                            </a:solidFill>
                            <a:latin typeface="Cambria Math" panose="02040503050406030204" pitchFamily="18" charset="0"/>
                          </a:rPr>
                          <m:t>𝑛</m:t>
                        </m:r>
                      </m:sub>
                    </m:sSub>
                  </m:oMath>
                </a14:m>
                <a:r>
                  <a:rPr lang="en-IN" dirty="0">
                    <a:solidFill>
                      <a:prstClr val="black"/>
                    </a:solidFill>
                    <a:latin typeface="Times New Roman" panose="02020603050405020304" pitchFamily="18" charset="0"/>
                    <a:cs typeface="Times New Roman" panose="02020603050405020304" pitchFamily="18" charset="0"/>
                  </a:rPr>
                  <a:t> be </a:t>
                </a:r>
                <a:r>
                  <a:rPr lang="en-IN" i="1" dirty="0">
                    <a:solidFill>
                      <a:prstClr val="black"/>
                    </a:solidFill>
                    <a:latin typeface="Times New Roman" panose="02020603050405020304" pitchFamily="18" charset="0"/>
                    <a:cs typeface="Times New Roman" panose="02020603050405020304" pitchFamily="18" charset="0"/>
                  </a:rPr>
                  <a:t>n</a:t>
                </a:r>
                <a:r>
                  <a:rPr lang="en-IN" dirty="0">
                    <a:solidFill>
                      <a:prstClr val="black"/>
                    </a:solidFill>
                    <a:latin typeface="Times New Roman" panose="02020603050405020304" pitchFamily="18" charset="0"/>
                    <a:cs typeface="Times New Roman" panose="02020603050405020304" pitchFamily="18" charset="0"/>
                  </a:rPr>
                  <a:t> mutually exclusive and exhaustive events associated with a random experiment. If </a:t>
                </a:r>
                <a:r>
                  <a:rPr lang="en-IN" i="1" dirty="0">
                    <a:solidFill>
                      <a:prstClr val="black"/>
                    </a:solidFill>
                    <a:latin typeface="Times New Roman" panose="02020603050405020304" pitchFamily="18" charset="0"/>
                    <a:cs typeface="Times New Roman" panose="02020603050405020304" pitchFamily="18" charset="0"/>
                  </a:rPr>
                  <a:t>A</a:t>
                </a:r>
                <a:r>
                  <a:rPr lang="en-IN" dirty="0">
                    <a:solidFill>
                      <a:prstClr val="black"/>
                    </a:solidFill>
                    <a:latin typeface="Times New Roman" panose="02020603050405020304" pitchFamily="18" charset="0"/>
                    <a:cs typeface="Times New Roman" panose="02020603050405020304" pitchFamily="18" charset="0"/>
                  </a:rPr>
                  <a:t> is any event which occurs with </a:t>
                </a:r>
                <a14:m>
                  <m:oMath xmlns:m="http://schemas.openxmlformats.org/officeDocument/2006/math">
                    <m:sSub>
                      <m:sSubPr>
                        <m:ctrlPr>
                          <a:rPr lang="en-IN" i="1">
                            <a:solidFill>
                              <a:prstClr val="black"/>
                            </a:solidFill>
                            <a:latin typeface="Cambria Math" panose="02040503050406030204" pitchFamily="18" charset="0"/>
                          </a:rPr>
                        </m:ctrlPr>
                      </m:sSubPr>
                      <m:e>
                        <m:r>
                          <a:rPr lang="en-IN" i="1">
                            <a:solidFill>
                              <a:prstClr val="black"/>
                            </a:solidFill>
                            <a:latin typeface="Cambria Math" panose="02040503050406030204" pitchFamily="18" charset="0"/>
                          </a:rPr>
                          <m:t>𝐸</m:t>
                        </m:r>
                      </m:e>
                      <m:sub>
                        <m:r>
                          <a:rPr lang="en-IN" i="1">
                            <a:solidFill>
                              <a:prstClr val="black"/>
                            </a:solidFill>
                            <a:latin typeface="Cambria Math" panose="02040503050406030204" pitchFamily="18" charset="0"/>
                          </a:rPr>
                          <m:t>1</m:t>
                        </m:r>
                      </m:sub>
                    </m:sSub>
                    <m:r>
                      <a:rPr lang="en-IN" i="1">
                        <a:solidFill>
                          <a:prstClr val="black"/>
                        </a:solidFill>
                        <a:latin typeface="Cambria Math" panose="02040503050406030204" pitchFamily="18" charset="0"/>
                      </a:rPr>
                      <m:t> </m:t>
                    </m:r>
                    <m:r>
                      <a:rPr lang="en-IN" i="1">
                        <a:solidFill>
                          <a:prstClr val="black"/>
                        </a:solidFill>
                        <a:latin typeface="Cambria Math" panose="02040503050406030204" pitchFamily="18" charset="0"/>
                      </a:rPr>
                      <m:t>𝑜𝑟</m:t>
                    </m:r>
                    <m:r>
                      <a:rPr lang="en-IN" i="1">
                        <a:solidFill>
                          <a:prstClr val="black"/>
                        </a:solidFill>
                        <a:latin typeface="Cambria Math" panose="02040503050406030204" pitchFamily="18" charset="0"/>
                      </a:rPr>
                      <m:t> </m:t>
                    </m:r>
                    <m:sSub>
                      <m:sSubPr>
                        <m:ctrlPr>
                          <a:rPr lang="en-IN" i="1">
                            <a:solidFill>
                              <a:prstClr val="black"/>
                            </a:solidFill>
                            <a:latin typeface="Cambria Math" panose="02040503050406030204" pitchFamily="18" charset="0"/>
                          </a:rPr>
                        </m:ctrlPr>
                      </m:sSubPr>
                      <m:e>
                        <m:r>
                          <a:rPr lang="en-IN" i="1">
                            <a:solidFill>
                              <a:prstClr val="black"/>
                            </a:solidFill>
                            <a:latin typeface="Cambria Math" panose="02040503050406030204" pitchFamily="18" charset="0"/>
                          </a:rPr>
                          <m:t>𝐸</m:t>
                        </m:r>
                      </m:e>
                      <m:sub>
                        <m:r>
                          <a:rPr lang="en-IN" i="1">
                            <a:solidFill>
                              <a:prstClr val="black"/>
                            </a:solidFill>
                            <a:latin typeface="Cambria Math" panose="02040503050406030204" pitchFamily="18" charset="0"/>
                          </a:rPr>
                          <m:t>2</m:t>
                        </m:r>
                      </m:sub>
                    </m:sSub>
                    <m:r>
                      <a:rPr lang="en-IN" i="1">
                        <a:solidFill>
                          <a:prstClr val="black"/>
                        </a:solidFill>
                        <a:latin typeface="Cambria Math" panose="02040503050406030204" pitchFamily="18" charset="0"/>
                      </a:rPr>
                      <m:t> </m:t>
                    </m:r>
                    <m:r>
                      <a:rPr lang="en-IN" i="1">
                        <a:solidFill>
                          <a:prstClr val="black"/>
                        </a:solidFill>
                        <a:latin typeface="Cambria Math" panose="02040503050406030204" pitchFamily="18" charset="0"/>
                      </a:rPr>
                      <m:t>𝑜𝑟</m:t>
                    </m:r>
                    <m:r>
                      <a:rPr lang="en-IN" i="1">
                        <a:solidFill>
                          <a:prstClr val="black"/>
                        </a:solidFill>
                        <a:latin typeface="Cambria Math" panose="02040503050406030204" pitchFamily="18" charset="0"/>
                      </a:rPr>
                      <m:t>……</m:t>
                    </m:r>
                    <m:sSub>
                      <m:sSubPr>
                        <m:ctrlPr>
                          <a:rPr lang="en-IN" i="1">
                            <a:solidFill>
                              <a:prstClr val="black"/>
                            </a:solidFill>
                            <a:latin typeface="Cambria Math" panose="02040503050406030204" pitchFamily="18" charset="0"/>
                          </a:rPr>
                        </m:ctrlPr>
                      </m:sSubPr>
                      <m:e>
                        <m:r>
                          <a:rPr lang="en-IN" i="1">
                            <a:solidFill>
                              <a:prstClr val="black"/>
                            </a:solidFill>
                            <a:latin typeface="Cambria Math" panose="02040503050406030204" pitchFamily="18" charset="0"/>
                          </a:rPr>
                          <m:t>𝐸</m:t>
                        </m:r>
                      </m:e>
                      <m:sub>
                        <m:r>
                          <a:rPr lang="en-IN" i="1">
                            <a:solidFill>
                              <a:prstClr val="black"/>
                            </a:solidFill>
                            <a:latin typeface="Cambria Math" panose="02040503050406030204" pitchFamily="18" charset="0"/>
                          </a:rPr>
                          <m:t>𝑛</m:t>
                        </m:r>
                      </m:sub>
                    </m:sSub>
                  </m:oMath>
                </a14:m>
                <a:r>
                  <a:rPr lang="en-IN" dirty="0">
                    <a:solidFill>
                      <a:prstClr val="black"/>
                    </a:solidFill>
                    <a:latin typeface="Times New Roman" panose="02020603050405020304" pitchFamily="18" charset="0"/>
                    <a:cs typeface="Times New Roman" panose="02020603050405020304" pitchFamily="18" charset="0"/>
                  </a:rPr>
                  <a:t> , then</a:t>
                </a:r>
              </a:p>
              <a:p>
                <a:pPr algn="just"/>
                <a:endParaRPr lang="en-IN" dirty="0">
                  <a:solidFill>
                    <a:prstClr val="black"/>
                  </a:solidFill>
                  <a:latin typeface="Times New Roman" panose="020206030504050203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a:rPr lang="en-IN" i="1" dirty="0">
                          <a:solidFill>
                            <a:prstClr val="black"/>
                          </a:solidFill>
                          <a:latin typeface="Cambria Math" panose="02040503050406030204" pitchFamily="18" charset="0"/>
                          <a:cs typeface="Times New Roman" panose="02020603050405020304" pitchFamily="18" charset="0"/>
                        </a:rPr>
                        <m:t>𝑃</m:t>
                      </m:r>
                      <m:r>
                        <a:rPr lang="en-IN" i="1" dirty="0">
                          <a:solidFill>
                            <a:prstClr val="black"/>
                          </a:solidFill>
                          <a:latin typeface="Cambria Math" panose="02040503050406030204" pitchFamily="18" charset="0"/>
                          <a:cs typeface="Times New Roman" panose="02020603050405020304" pitchFamily="18" charset="0"/>
                        </a:rPr>
                        <m:t>(</m:t>
                      </m:r>
                      <m:sSub>
                        <m:sSubPr>
                          <m:ctrlPr>
                            <a:rPr lang="en-IN" i="1">
                              <a:solidFill>
                                <a:prstClr val="black"/>
                              </a:solidFill>
                              <a:latin typeface="Cambria Math" panose="02040503050406030204" pitchFamily="18" charset="0"/>
                            </a:rPr>
                          </m:ctrlPr>
                        </m:sSubPr>
                        <m:e>
                          <m:r>
                            <a:rPr lang="en-IN" i="1">
                              <a:solidFill>
                                <a:prstClr val="black"/>
                              </a:solidFill>
                              <a:latin typeface="Cambria Math" panose="02040503050406030204" pitchFamily="18" charset="0"/>
                            </a:rPr>
                            <m:t>𝐸</m:t>
                          </m:r>
                        </m:e>
                        <m:sub>
                          <m:r>
                            <a:rPr lang="en-IN" i="1">
                              <a:solidFill>
                                <a:prstClr val="black"/>
                              </a:solidFill>
                              <a:latin typeface="Cambria Math" panose="02040503050406030204" pitchFamily="18" charset="0"/>
                            </a:rPr>
                            <m:t>𝑖</m:t>
                          </m:r>
                        </m:sub>
                      </m:sSub>
                      <m:d>
                        <m:dPr>
                          <m:begChr m:val="|"/>
                          <m:ctrlPr>
                            <a:rPr lang="en-IN" i="1">
                              <a:solidFill>
                                <a:prstClr val="black"/>
                              </a:solidFill>
                              <a:latin typeface="Cambria Math" panose="02040503050406030204" pitchFamily="18" charset="0"/>
                            </a:rPr>
                          </m:ctrlPr>
                        </m:dPr>
                        <m:e>
                          <m:r>
                            <a:rPr lang="en-IN" i="1">
                              <a:solidFill>
                                <a:prstClr val="black"/>
                              </a:solidFill>
                              <a:latin typeface="Cambria Math" panose="02040503050406030204" pitchFamily="18" charset="0"/>
                            </a:rPr>
                            <m:t>𝐴</m:t>
                          </m:r>
                        </m:e>
                      </m:d>
                      <m:r>
                        <a:rPr lang="en-IN" i="1">
                          <a:solidFill>
                            <a:prstClr val="black"/>
                          </a:solidFill>
                          <a:latin typeface="Cambria Math" panose="02040503050406030204" pitchFamily="18" charset="0"/>
                        </a:rPr>
                        <m:t>=</m:t>
                      </m:r>
                      <m:f>
                        <m:fPr>
                          <m:ctrlPr>
                            <a:rPr lang="en-IN" i="1">
                              <a:solidFill>
                                <a:prstClr val="black"/>
                              </a:solidFill>
                              <a:latin typeface="Cambria Math" panose="02040503050406030204" pitchFamily="18" charset="0"/>
                            </a:rPr>
                          </m:ctrlPr>
                        </m:fPr>
                        <m:num>
                          <m:r>
                            <a:rPr lang="en-IN" i="1">
                              <a:solidFill>
                                <a:prstClr val="black"/>
                              </a:solidFill>
                              <a:latin typeface="Cambria Math" panose="02040503050406030204" pitchFamily="18" charset="0"/>
                            </a:rPr>
                            <m:t>𝑃</m:t>
                          </m:r>
                          <m:d>
                            <m:dPr>
                              <m:ctrlPr>
                                <a:rPr lang="en-IN" i="1">
                                  <a:solidFill>
                                    <a:prstClr val="black"/>
                                  </a:solidFill>
                                  <a:latin typeface="Cambria Math" panose="02040503050406030204" pitchFamily="18" charset="0"/>
                                </a:rPr>
                              </m:ctrlPr>
                            </m:dPr>
                            <m:e>
                              <m:sSub>
                                <m:sSubPr>
                                  <m:ctrlPr>
                                    <a:rPr lang="en-IN" i="1">
                                      <a:solidFill>
                                        <a:prstClr val="black"/>
                                      </a:solidFill>
                                      <a:latin typeface="Cambria Math" panose="02040503050406030204" pitchFamily="18" charset="0"/>
                                    </a:rPr>
                                  </m:ctrlPr>
                                </m:sSubPr>
                                <m:e>
                                  <m:r>
                                    <a:rPr lang="en-IN" i="1">
                                      <a:solidFill>
                                        <a:prstClr val="black"/>
                                      </a:solidFill>
                                      <a:latin typeface="Cambria Math" panose="02040503050406030204" pitchFamily="18" charset="0"/>
                                    </a:rPr>
                                    <m:t>𝐸</m:t>
                                  </m:r>
                                </m:e>
                                <m:sub>
                                  <m:r>
                                    <a:rPr lang="en-IN" i="1">
                                      <a:solidFill>
                                        <a:prstClr val="black"/>
                                      </a:solidFill>
                                      <a:latin typeface="Cambria Math" panose="02040503050406030204" pitchFamily="18" charset="0"/>
                                    </a:rPr>
                                    <m:t>𝑖</m:t>
                                  </m:r>
                                </m:sub>
                              </m:sSub>
                            </m:e>
                          </m:d>
                          <m:r>
                            <a:rPr lang="en-IN" i="1">
                              <a:solidFill>
                                <a:prstClr val="black"/>
                              </a:solidFill>
                              <a:latin typeface="Cambria Math" panose="02040503050406030204" pitchFamily="18" charset="0"/>
                            </a:rPr>
                            <m:t>.</m:t>
                          </m:r>
                          <m:r>
                            <a:rPr lang="en-IN" i="1">
                              <a:solidFill>
                                <a:prstClr val="black"/>
                              </a:solidFill>
                              <a:latin typeface="Cambria Math" panose="02040503050406030204" pitchFamily="18" charset="0"/>
                            </a:rPr>
                            <m:t>𝑃</m:t>
                          </m:r>
                          <m:r>
                            <a:rPr lang="en-IN" i="1">
                              <a:solidFill>
                                <a:prstClr val="black"/>
                              </a:solidFill>
                              <a:latin typeface="Cambria Math" panose="02040503050406030204" pitchFamily="18" charset="0"/>
                            </a:rPr>
                            <m:t>(</m:t>
                          </m:r>
                          <m:r>
                            <a:rPr lang="en-IN" i="1">
                              <a:solidFill>
                                <a:prstClr val="black"/>
                              </a:solidFill>
                              <a:latin typeface="Cambria Math" panose="02040503050406030204" pitchFamily="18" charset="0"/>
                            </a:rPr>
                            <m:t>𝐴</m:t>
                          </m:r>
                          <m:r>
                            <a:rPr lang="en-IN" i="1">
                              <a:solidFill>
                                <a:prstClr val="black"/>
                              </a:solidFill>
                              <a:latin typeface="Cambria Math" panose="02040503050406030204" pitchFamily="18" charset="0"/>
                            </a:rPr>
                            <m:t>|</m:t>
                          </m:r>
                          <m:sSub>
                            <m:sSubPr>
                              <m:ctrlPr>
                                <a:rPr lang="en-IN" i="1">
                                  <a:solidFill>
                                    <a:prstClr val="black"/>
                                  </a:solidFill>
                                  <a:latin typeface="Cambria Math" panose="02040503050406030204" pitchFamily="18" charset="0"/>
                                </a:rPr>
                              </m:ctrlPr>
                            </m:sSubPr>
                            <m:e>
                              <m:r>
                                <a:rPr lang="en-IN" i="1">
                                  <a:solidFill>
                                    <a:prstClr val="black"/>
                                  </a:solidFill>
                                  <a:latin typeface="Cambria Math" panose="02040503050406030204" pitchFamily="18" charset="0"/>
                                </a:rPr>
                                <m:t>𝐸</m:t>
                              </m:r>
                            </m:e>
                            <m:sub>
                              <m:r>
                                <a:rPr lang="en-IN" i="1">
                                  <a:solidFill>
                                    <a:prstClr val="black"/>
                                  </a:solidFill>
                                  <a:latin typeface="Cambria Math" panose="02040503050406030204" pitchFamily="18" charset="0"/>
                                </a:rPr>
                                <m:t>𝑖</m:t>
                              </m:r>
                            </m:sub>
                          </m:sSub>
                          <m:r>
                            <a:rPr lang="en-IN" i="1">
                              <a:solidFill>
                                <a:prstClr val="black"/>
                              </a:solidFill>
                              <a:latin typeface="Cambria Math" panose="02040503050406030204" pitchFamily="18" charset="0"/>
                            </a:rPr>
                            <m:t>)</m:t>
                          </m:r>
                        </m:num>
                        <m:den>
                          <m:nary>
                            <m:naryPr>
                              <m:chr m:val="∑"/>
                              <m:ctrlPr>
                                <a:rPr lang="en-IN" i="1">
                                  <a:solidFill>
                                    <a:prstClr val="black"/>
                                  </a:solidFill>
                                  <a:latin typeface="Cambria Math" panose="02040503050406030204" pitchFamily="18" charset="0"/>
                                </a:rPr>
                              </m:ctrlPr>
                            </m:naryPr>
                            <m:sub>
                              <m:r>
                                <m:rPr>
                                  <m:brk m:alnAt="23"/>
                                </m:rPr>
                                <a:rPr lang="en-IN" i="1">
                                  <a:solidFill>
                                    <a:prstClr val="black"/>
                                  </a:solidFill>
                                  <a:latin typeface="Cambria Math" panose="02040503050406030204" pitchFamily="18" charset="0"/>
                                </a:rPr>
                                <m:t>𝑖</m:t>
                              </m:r>
                              <m:r>
                                <a:rPr lang="en-IN" i="1">
                                  <a:solidFill>
                                    <a:prstClr val="black"/>
                                  </a:solidFill>
                                  <a:latin typeface="Cambria Math" panose="02040503050406030204" pitchFamily="18" charset="0"/>
                                </a:rPr>
                                <m:t>=1</m:t>
                              </m:r>
                            </m:sub>
                            <m:sup>
                              <m:r>
                                <a:rPr lang="en-IN" i="1">
                                  <a:solidFill>
                                    <a:prstClr val="black"/>
                                  </a:solidFill>
                                  <a:latin typeface="Cambria Math" panose="02040503050406030204" pitchFamily="18" charset="0"/>
                                </a:rPr>
                                <m:t>𝑛</m:t>
                              </m:r>
                            </m:sup>
                            <m:e>
                              <m:r>
                                <a:rPr lang="en-IN" i="1">
                                  <a:solidFill>
                                    <a:prstClr val="black"/>
                                  </a:solidFill>
                                  <a:latin typeface="Cambria Math" panose="02040503050406030204" pitchFamily="18" charset="0"/>
                                </a:rPr>
                                <m:t>𝑃</m:t>
                              </m:r>
                              <m:d>
                                <m:dPr>
                                  <m:ctrlPr>
                                    <a:rPr lang="en-IN" i="1">
                                      <a:solidFill>
                                        <a:prstClr val="black"/>
                                      </a:solidFill>
                                      <a:latin typeface="Cambria Math" panose="02040503050406030204" pitchFamily="18" charset="0"/>
                                    </a:rPr>
                                  </m:ctrlPr>
                                </m:dPr>
                                <m:e>
                                  <m:sSub>
                                    <m:sSubPr>
                                      <m:ctrlPr>
                                        <a:rPr lang="en-IN" i="1">
                                          <a:solidFill>
                                            <a:prstClr val="black"/>
                                          </a:solidFill>
                                          <a:latin typeface="Cambria Math" panose="02040503050406030204" pitchFamily="18" charset="0"/>
                                        </a:rPr>
                                      </m:ctrlPr>
                                    </m:sSubPr>
                                    <m:e>
                                      <m:r>
                                        <a:rPr lang="en-IN" i="1">
                                          <a:solidFill>
                                            <a:prstClr val="black"/>
                                          </a:solidFill>
                                          <a:latin typeface="Cambria Math" panose="02040503050406030204" pitchFamily="18" charset="0"/>
                                        </a:rPr>
                                        <m:t>𝐸</m:t>
                                      </m:r>
                                    </m:e>
                                    <m:sub>
                                      <m:r>
                                        <a:rPr lang="en-IN" i="1">
                                          <a:solidFill>
                                            <a:prstClr val="black"/>
                                          </a:solidFill>
                                          <a:latin typeface="Cambria Math" panose="02040503050406030204" pitchFamily="18" charset="0"/>
                                        </a:rPr>
                                        <m:t>𝑖</m:t>
                                      </m:r>
                                    </m:sub>
                                  </m:sSub>
                                </m:e>
                              </m:d>
                              <m:r>
                                <a:rPr lang="en-IN" i="1">
                                  <a:solidFill>
                                    <a:prstClr val="black"/>
                                  </a:solidFill>
                                  <a:latin typeface="Cambria Math" panose="02040503050406030204" pitchFamily="18" charset="0"/>
                                </a:rPr>
                                <m:t>.</m:t>
                              </m:r>
                              <m:r>
                                <a:rPr lang="en-IN" i="1">
                                  <a:solidFill>
                                    <a:prstClr val="black"/>
                                  </a:solidFill>
                                  <a:latin typeface="Cambria Math" panose="02040503050406030204" pitchFamily="18" charset="0"/>
                                </a:rPr>
                                <m:t>𝑃</m:t>
                              </m:r>
                              <m:r>
                                <a:rPr lang="en-IN" i="1">
                                  <a:solidFill>
                                    <a:prstClr val="black"/>
                                  </a:solidFill>
                                  <a:latin typeface="Cambria Math" panose="02040503050406030204" pitchFamily="18" charset="0"/>
                                </a:rPr>
                                <m:t>(</m:t>
                              </m:r>
                              <m:r>
                                <a:rPr lang="en-IN" i="1">
                                  <a:solidFill>
                                    <a:prstClr val="black"/>
                                  </a:solidFill>
                                  <a:latin typeface="Cambria Math" panose="02040503050406030204" pitchFamily="18" charset="0"/>
                                </a:rPr>
                                <m:t>𝐴</m:t>
                              </m:r>
                              <m:r>
                                <a:rPr lang="en-IN" i="1">
                                  <a:solidFill>
                                    <a:prstClr val="black"/>
                                  </a:solidFill>
                                  <a:latin typeface="Cambria Math" panose="02040503050406030204" pitchFamily="18" charset="0"/>
                                </a:rPr>
                                <m:t>|</m:t>
                              </m:r>
                              <m:sSub>
                                <m:sSubPr>
                                  <m:ctrlPr>
                                    <a:rPr lang="en-IN" i="1">
                                      <a:solidFill>
                                        <a:prstClr val="black"/>
                                      </a:solidFill>
                                      <a:latin typeface="Cambria Math" panose="02040503050406030204" pitchFamily="18" charset="0"/>
                                    </a:rPr>
                                  </m:ctrlPr>
                                </m:sSubPr>
                                <m:e>
                                  <m:r>
                                    <a:rPr lang="en-IN" i="1">
                                      <a:solidFill>
                                        <a:prstClr val="black"/>
                                      </a:solidFill>
                                      <a:latin typeface="Cambria Math" panose="02040503050406030204" pitchFamily="18" charset="0"/>
                                    </a:rPr>
                                    <m:t>𝐸</m:t>
                                  </m:r>
                                </m:e>
                                <m:sub>
                                  <m:r>
                                    <a:rPr lang="en-IN" i="1">
                                      <a:solidFill>
                                        <a:prstClr val="black"/>
                                      </a:solidFill>
                                      <a:latin typeface="Cambria Math" panose="02040503050406030204" pitchFamily="18" charset="0"/>
                                    </a:rPr>
                                    <m:t>𝑖</m:t>
                                  </m:r>
                                </m:sub>
                              </m:sSub>
                              <m:r>
                                <a:rPr lang="en-IN" i="1">
                                  <a:solidFill>
                                    <a:prstClr val="black"/>
                                  </a:solidFill>
                                  <a:latin typeface="Cambria Math" panose="02040503050406030204" pitchFamily="18" charset="0"/>
                                </a:rPr>
                                <m:t>)</m:t>
                              </m:r>
                            </m:e>
                          </m:nary>
                        </m:den>
                      </m:f>
                    </m:oMath>
                  </m:oMathPara>
                </a14:m>
                <a:endParaRPr lang="en-IN" dirty="0">
                  <a:solidFill>
                    <a:prstClr val="black"/>
                  </a:solidFill>
                  <a:latin typeface="Times New Roman" panose="02020603050405020304" pitchFamily="18" charset="0"/>
                  <a:cs typeface="Times New Roman" panose="02020603050405020304" pitchFamily="18" charset="0"/>
                </a:endParaRPr>
              </a:p>
              <a:p>
                <a:pPr algn="just"/>
                <a:endParaRPr lang="en-US"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16" name="Rectangle 15"/>
              <p:cNvSpPr>
                <a:spLocks noRot="1" noChangeAspect="1" noMove="1" noResize="1" noEditPoints="1" noAdjustHandles="1" noChangeArrowheads="1" noChangeShapeType="1" noTextEdit="1"/>
              </p:cNvSpPr>
              <p:nvPr/>
            </p:nvSpPr>
            <p:spPr>
              <a:xfrm>
                <a:off x="2086699" y="1797199"/>
                <a:ext cx="8037127" cy="2607161"/>
              </a:xfrm>
              <a:prstGeom prst="rect">
                <a:avLst/>
              </a:prstGeom>
              <a:blipFill>
                <a:blip r:embed="rId2"/>
                <a:stretch>
                  <a:fillRect b="-4566"/>
                </a:stretch>
              </a:blipFill>
              <a:effectLst>
                <a:glow rad="63500">
                  <a:schemeClr val="accent2">
                    <a:satMod val="175000"/>
                    <a:alpha val="40000"/>
                  </a:schemeClr>
                </a:glow>
              </a:effectLst>
            </p:spPr>
            <p:txBody>
              <a:bodyPr/>
              <a:lstStyle/>
              <a:p>
                <a:r>
                  <a:rPr lang="en-US">
                    <a:noFill/>
                  </a:rPr>
                  <a:t> </a:t>
                </a:r>
              </a:p>
            </p:txBody>
          </p:sp>
        </mc:Fallback>
      </mc:AlternateContent>
      <p:sp>
        <p:nvSpPr>
          <p:cNvPr id="17" name="Rounded Rectangle 16"/>
          <p:cNvSpPr/>
          <p:nvPr/>
        </p:nvSpPr>
        <p:spPr>
          <a:xfrm>
            <a:off x="2086699" y="1795026"/>
            <a:ext cx="8037126" cy="480060"/>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Times New Roman" pitchFamily="18" charset="0"/>
                <a:cs typeface="Times New Roman" pitchFamily="18" charset="0"/>
              </a:rPr>
              <a:t>Theorem 8.4: </a:t>
            </a:r>
            <a:r>
              <a:rPr lang="en-US" sz="2000" b="1" dirty="0">
                <a:solidFill>
                  <a:schemeClr val="tx1"/>
                </a:solidFill>
                <a:latin typeface="Times New Roman" pitchFamily="18" charset="0"/>
                <a:cs typeface="Times New Roman" pitchFamily="18" charset="0"/>
              </a:rPr>
              <a:t>Bayes’ Theorem</a:t>
            </a:r>
            <a:endParaRPr lang="en-IN" sz="2000" b="1" dirty="0">
              <a:solidFill>
                <a:schemeClr val="tx1"/>
              </a:solidFill>
              <a:latin typeface="Times New Roman" pitchFamily="18" charset="0"/>
              <a:cs typeface="Times New Roman" pitchFamily="18" charset="0"/>
            </a:endParaRPr>
          </a:p>
        </p:txBody>
      </p:sp>
      <p:sp>
        <p:nvSpPr>
          <p:cNvPr id="3" name="Footer Placeholder 2">
            <a:extLst>
              <a:ext uri="{FF2B5EF4-FFF2-40B4-BE49-F238E27FC236}">
                <a16:creationId xmlns:a16="http://schemas.microsoft.com/office/drawing/2014/main" id="{3638E4D4-A0E0-3B49-B2B8-AA90BA79CA4B}"/>
              </a:ext>
            </a:extLst>
          </p:cNvPr>
          <p:cNvSpPr>
            <a:spLocks noGrp="1"/>
          </p:cNvSpPr>
          <p:nvPr>
            <p:ph type="ftr" sz="quarter" idx="11"/>
          </p:nvPr>
        </p:nvSpPr>
        <p:spPr/>
        <p:txBody>
          <a:bodyPr/>
          <a:lstStyle/>
          <a:p>
            <a:pPr algn="ctr"/>
            <a:r>
              <a:rPr lang="en-IN"/>
              <a:t>IIITS: Data Analytics</a:t>
            </a:r>
            <a:endParaRPr lang="en-IN" dirty="0"/>
          </a:p>
        </p:txBody>
      </p:sp>
    </p:spTree>
    <p:extLst>
      <p:ext uri="{BB962C8B-B14F-4D97-AF65-F5344CB8AC3E}">
        <p14:creationId xmlns:p14="http://schemas.microsoft.com/office/powerpoint/2010/main" val="26449431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5" y="260648"/>
            <a:ext cx="8425339" cy="1143000"/>
          </a:xfrm>
        </p:spPr>
        <p:txBody>
          <a:bodyPr>
            <a:normAutofit/>
          </a:bodyPr>
          <a:lstStyle/>
          <a:p>
            <a:pPr algn="just"/>
            <a:r>
              <a:rPr lang="en-US" sz="4000" dirty="0">
                <a:solidFill>
                  <a:srgbClr val="A50021"/>
                </a:solidFill>
                <a:latin typeface="Times New Roman" pitchFamily="18" charset="0"/>
                <a:cs typeface="Times New Roman" pitchFamily="18" charset="0"/>
              </a:rPr>
              <a:t>Prior and Posterior Probabilities</a:t>
            </a:r>
            <a:endParaRPr lang="en-IN" sz="40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1762311" y="1417769"/>
                <a:ext cx="5986510" cy="4937311"/>
              </a:xfrm>
            </p:spPr>
            <p:txBody>
              <a:bodyPr>
                <a:normAutofit fontScale="92500" lnSpcReduction="20000"/>
              </a:bodyPr>
              <a:lstStyle/>
              <a:p>
                <a:pPr marL="349250" indent="-295275" algn="just"/>
                <a:endParaRPr lang="en-US" sz="2000" dirty="0"/>
              </a:p>
              <a:p>
                <a:pPr marL="715010" lvl="1" indent="-295275" algn="just"/>
                <a:r>
                  <a:rPr lang="en-US" sz="1800" dirty="0"/>
                  <a:t>P(A) and P(B) are called prior probabilities </a:t>
                </a:r>
              </a:p>
              <a:p>
                <a:pPr marL="715010" lvl="1" indent="-295275" algn="just"/>
                <a:r>
                  <a:rPr lang="en-US" sz="1800" dirty="0"/>
                  <a:t>P(A|B), P(B|A) are called posterior probabilities   </a:t>
                </a:r>
              </a:p>
              <a:p>
                <a:pPr marL="419735" lvl="1" indent="0" algn="just">
                  <a:buNone/>
                </a:pPr>
                <a:r>
                  <a:rPr lang="en-US" sz="1800" dirty="0"/>
                  <a:t>  </a:t>
                </a:r>
              </a:p>
              <a:p>
                <a:pPr marL="53975" indent="0" algn="just">
                  <a:buNone/>
                </a:pPr>
                <a:r>
                  <a:rPr lang="en-US" sz="2000" b="1" dirty="0">
                    <a:solidFill>
                      <a:srgbClr val="0B5ED7"/>
                    </a:solidFill>
                    <a:latin typeface="Times New Roman" pitchFamily="18" charset="0"/>
                    <a:cs typeface="Times New Roman" pitchFamily="18" charset="0"/>
                  </a:rPr>
                  <a:t>Example 8.6:</a:t>
                </a:r>
                <a:r>
                  <a:rPr lang="en-US" sz="2000" dirty="0">
                    <a:solidFill>
                      <a:srgbClr val="0B5ED7"/>
                    </a:solidFill>
                    <a:latin typeface="Times New Roman" pitchFamily="18" charset="0"/>
                    <a:cs typeface="Times New Roman" pitchFamily="18" charset="0"/>
                  </a:rPr>
                  <a:t> </a:t>
                </a:r>
                <a:r>
                  <a:rPr lang="en-US" sz="2000" b="1" dirty="0">
                    <a:solidFill>
                      <a:srgbClr val="0B5ED7"/>
                    </a:solidFill>
                    <a:latin typeface="Times New Roman" pitchFamily="18" charset="0"/>
                    <a:cs typeface="Times New Roman" pitchFamily="18" charset="0"/>
                  </a:rPr>
                  <a:t>Prior versus Posterior Probabilities</a:t>
                </a:r>
              </a:p>
              <a:p>
                <a:pPr marL="2591435" lvl="8" indent="-342900" algn="just"/>
                <a:endParaRPr lang="en-US" sz="800" b="1" dirty="0">
                  <a:solidFill>
                    <a:srgbClr val="0B5ED7"/>
                  </a:solidFill>
                  <a:latin typeface="Times New Roman" pitchFamily="18" charset="0"/>
                  <a:cs typeface="Times New Roman" pitchFamily="18" charset="0"/>
                </a:endParaRPr>
              </a:p>
              <a:p>
                <a:pPr marL="396875" indent="-342900" algn="just"/>
                <a:r>
                  <a:rPr lang="en-US" sz="2000" dirty="0">
                    <a:solidFill>
                      <a:srgbClr val="0B5ED7"/>
                    </a:solidFill>
                    <a:latin typeface="Times New Roman" pitchFamily="18" charset="0"/>
                    <a:cs typeface="Times New Roman" pitchFamily="18" charset="0"/>
                  </a:rPr>
                  <a:t>This table shows that the event </a:t>
                </a:r>
                <a:r>
                  <a:rPr lang="en-US" sz="2000" i="1" dirty="0">
                    <a:solidFill>
                      <a:srgbClr val="0B5ED7"/>
                    </a:solidFill>
                    <a:latin typeface="Times New Roman" pitchFamily="18" charset="0"/>
                    <a:cs typeface="Times New Roman" pitchFamily="18" charset="0"/>
                  </a:rPr>
                  <a:t>Y</a:t>
                </a:r>
                <a:r>
                  <a:rPr lang="en-US" sz="2000" dirty="0">
                    <a:solidFill>
                      <a:srgbClr val="0B5ED7"/>
                    </a:solidFill>
                    <a:latin typeface="Times New Roman" pitchFamily="18" charset="0"/>
                    <a:cs typeface="Times New Roman" pitchFamily="18" charset="0"/>
                  </a:rPr>
                  <a:t> has two outcomes namely </a:t>
                </a:r>
                <a:r>
                  <a:rPr lang="en-US" sz="2000" i="1" dirty="0">
                    <a:solidFill>
                      <a:srgbClr val="0B5ED7"/>
                    </a:solidFill>
                    <a:latin typeface="Times New Roman" pitchFamily="18" charset="0"/>
                    <a:cs typeface="Times New Roman" pitchFamily="18" charset="0"/>
                  </a:rPr>
                  <a:t>A</a:t>
                </a:r>
                <a:r>
                  <a:rPr lang="en-US" sz="2000" dirty="0">
                    <a:solidFill>
                      <a:srgbClr val="0B5ED7"/>
                    </a:solidFill>
                    <a:latin typeface="Times New Roman" pitchFamily="18" charset="0"/>
                    <a:cs typeface="Times New Roman" pitchFamily="18" charset="0"/>
                  </a:rPr>
                  <a:t> and </a:t>
                </a:r>
                <a:r>
                  <a:rPr lang="en-US" sz="2000" i="1" dirty="0">
                    <a:solidFill>
                      <a:srgbClr val="0B5ED7"/>
                    </a:solidFill>
                    <a:latin typeface="Times New Roman" pitchFamily="18" charset="0"/>
                    <a:cs typeface="Times New Roman" pitchFamily="18" charset="0"/>
                  </a:rPr>
                  <a:t>B</a:t>
                </a:r>
                <a:r>
                  <a:rPr lang="en-US" sz="2000" dirty="0">
                    <a:solidFill>
                      <a:srgbClr val="0B5ED7"/>
                    </a:solidFill>
                    <a:latin typeface="Times New Roman" pitchFamily="18" charset="0"/>
                    <a:cs typeface="Times New Roman" pitchFamily="18" charset="0"/>
                  </a:rPr>
                  <a:t>, which is dependent on another event </a:t>
                </a:r>
                <a:r>
                  <a:rPr lang="en-US" sz="2000" i="1" dirty="0">
                    <a:solidFill>
                      <a:srgbClr val="0B5ED7"/>
                    </a:solidFill>
                    <a:latin typeface="Times New Roman" pitchFamily="18" charset="0"/>
                    <a:cs typeface="Times New Roman" pitchFamily="18" charset="0"/>
                  </a:rPr>
                  <a:t>X</a:t>
                </a:r>
                <a:r>
                  <a:rPr lang="en-US" sz="2000" dirty="0">
                    <a:solidFill>
                      <a:srgbClr val="0B5ED7"/>
                    </a:solidFill>
                    <a:latin typeface="Times New Roman" pitchFamily="18" charset="0"/>
                    <a:cs typeface="Times New Roman" pitchFamily="18" charset="0"/>
                  </a:rPr>
                  <a:t> with various outcomes like </a:t>
                </a:r>
                <a14:m>
                  <m:oMath xmlns:m="http://schemas.openxmlformats.org/officeDocument/2006/math">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𝑥</m:t>
                        </m:r>
                      </m:e>
                      <m:sub>
                        <m:r>
                          <a:rPr lang="en-US" sz="2000" i="1">
                            <a:solidFill>
                              <a:srgbClr val="0B5ED7"/>
                            </a:solidFill>
                            <a:latin typeface="Cambria Math" panose="02040503050406030204" pitchFamily="18" charset="0"/>
                          </a:rPr>
                          <m:t>1</m:t>
                        </m:r>
                      </m:sub>
                    </m:sSub>
                    <m:r>
                      <a:rPr lang="en-US" sz="2000" i="1">
                        <a:solidFill>
                          <a:srgbClr val="0B5ED7"/>
                        </a:solidFill>
                        <a:latin typeface="Cambria Math" panose="02040503050406030204" pitchFamily="18" charset="0"/>
                      </a:rPr>
                      <m:t>,</m:t>
                    </m:r>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a:rPr>
                          <m:t> </m:t>
                        </m:r>
                        <m:r>
                          <a:rPr lang="en-US" sz="2000" i="1">
                            <a:solidFill>
                              <a:srgbClr val="0B5ED7"/>
                            </a:solidFill>
                            <a:latin typeface="Cambria Math" panose="02040503050406030204" pitchFamily="18" charset="0"/>
                          </a:rPr>
                          <m:t>𝑥</m:t>
                        </m:r>
                      </m:e>
                      <m:sub>
                        <m:r>
                          <a:rPr lang="en-US" sz="2000" i="1">
                            <a:solidFill>
                              <a:srgbClr val="0B5ED7"/>
                            </a:solidFill>
                            <a:latin typeface="Cambria Math" panose="02040503050406030204" pitchFamily="18" charset="0"/>
                          </a:rPr>
                          <m:t>2</m:t>
                        </m:r>
                      </m:sub>
                    </m:sSub>
                  </m:oMath>
                </a14:m>
                <a:r>
                  <a:rPr lang="en-US" sz="2000" dirty="0">
                    <a:solidFill>
                      <a:srgbClr val="0B5ED7"/>
                    </a:solidFill>
                    <a:latin typeface="Times New Roman" pitchFamily="18" charset="0"/>
                    <a:cs typeface="Times New Roman" pitchFamily="18" charset="0"/>
                  </a:rPr>
                  <a:t> and </a:t>
                </a:r>
                <a14:m>
                  <m:oMath xmlns:m="http://schemas.openxmlformats.org/officeDocument/2006/math">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𝑥</m:t>
                        </m:r>
                      </m:e>
                      <m:sub>
                        <m:r>
                          <a:rPr lang="en-US" sz="2000" i="1">
                            <a:solidFill>
                              <a:srgbClr val="0B5ED7"/>
                            </a:solidFill>
                            <a:latin typeface="Cambria Math" panose="02040503050406030204" pitchFamily="18" charset="0"/>
                          </a:rPr>
                          <m:t>3</m:t>
                        </m:r>
                      </m:sub>
                    </m:sSub>
                  </m:oMath>
                </a14:m>
                <a:r>
                  <a:rPr lang="en-US" sz="2000" dirty="0">
                    <a:solidFill>
                      <a:srgbClr val="0B5ED7"/>
                    </a:solidFill>
                    <a:latin typeface="Times New Roman" pitchFamily="18" charset="0"/>
                    <a:cs typeface="Times New Roman" pitchFamily="18" charset="0"/>
                  </a:rPr>
                  <a:t>.	</a:t>
                </a:r>
              </a:p>
              <a:p>
                <a:pPr marL="2591435" lvl="8" indent="-342900" algn="just"/>
                <a:endParaRPr lang="en-US" sz="800" dirty="0">
                  <a:solidFill>
                    <a:srgbClr val="0B5ED7"/>
                  </a:solidFill>
                  <a:latin typeface="Times New Roman" pitchFamily="18" charset="0"/>
                  <a:cs typeface="Times New Roman" pitchFamily="18" charset="0"/>
                </a:endParaRPr>
              </a:p>
              <a:p>
                <a:pPr marL="396875" indent="-342900" algn="just"/>
                <a:r>
                  <a:rPr lang="en-US" sz="2000" b="1" dirty="0">
                    <a:solidFill>
                      <a:srgbClr val="0B5ED7"/>
                    </a:solidFill>
                    <a:latin typeface="Times New Roman" pitchFamily="18" charset="0"/>
                    <a:cs typeface="Times New Roman" pitchFamily="18" charset="0"/>
                  </a:rPr>
                  <a:t>Case1:</a:t>
                </a:r>
                <a:r>
                  <a:rPr lang="en-US" sz="2000" dirty="0">
                    <a:solidFill>
                      <a:srgbClr val="0B5ED7"/>
                    </a:solidFill>
                    <a:latin typeface="Times New Roman" pitchFamily="18" charset="0"/>
                    <a:cs typeface="Times New Roman" pitchFamily="18" charset="0"/>
                  </a:rPr>
                  <a:t>   Suppose, we don’t have any information of the event </a:t>
                </a:r>
                <a:r>
                  <a:rPr lang="en-US" sz="2000" i="1" dirty="0">
                    <a:solidFill>
                      <a:srgbClr val="0B5ED7"/>
                    </a:solidFill>
                    <a:latin typeface="Times New Roman" pitchFamily="18" charset="0"/>
                    <a:cs typeface="Times New Roman" pitchFamily="18" charset="0"/>
                  </a:rPr>
                  <a:t>A</a:t>
                </a:r>
                <a:r>
                  <a:rPr lang="en-US" sz="2000" dirty="0">
                    <a:solidFill>
                      <a:srgbClr val="0B5ED7"/>
                    </a:solidFill>
                    <a:latin typeface="Times New Roman" pitchFamily="18" charset="0"/>
                    <a:cs typeface="Times New Roman" pitchFamily="18" charset="0"/>
                  </a:rPr>
                  <a:t>. Then, from the given sample space, we can calculate   </a:t>
                </a:r>
                <a:r>
                  <a:rPr lang="en-US" sz="2000" i="1" dirty="0">
                    <a:solidFill>
                      <a:srgbClr val="0B5ED7"/>
                    </a:solidFill>
                    <a:latin typeface="Times New Roman" pitchFamily="18" charset="0"/>
                    <a:cs typeface="Times New Roman" pitchFamily="18" charset="0"/>
                  </a:rPr>
                  <a:t>P(Y = A) </a:t>
                </a:r>
                <a:r>
                  <a:rPr lang="en-US" sz="2000" dirty="0">
                    <a:solidFill>
                      <a:srgbClr val="0B5ED7"/>
                    </a:solidFill>
                    <a:latin typeface="Times New Roman" pitchFamily="18" charset="0"/>
                    <a:cs typeface="Times New Roman" pitchFamily="18" charset="0"/>
                  </a:rPr>
                  <a:t>=</a:t>
                </a:r>
                <a14:m>
                  <m:oMath xmlns:m="http://schemas.openxmlformats.org/officeDocument/2006/math">
                    <m:r>
                      <a:rPr lang="en-US" sz="2000">
                        <a:solidFill>
                          <a:srgbClr val="0B5ED7"/>
                        </a:solidFill>
                        <a:latin typeface="Cambria Math" panose="02040503050406030204" pitchFamily="18" charset="0"/>
                      </a:rPr>
                      <m:t> </m:t>
                    </m:r>
                    <m:f>
                      <m:fPr>
                        <m:ctrlPr>
                          <a:rPr lang="en-US" sz="2000" i="1">
                            <a:solidFill>
                              <a:srgbClr val="0B5ED7"/>
                            </a:solidFill>
                            <a:latin typeface="Cambria Math" panose="02040503050406030204" pitchFamily="18" charset="0"/>
                          </a:rPr>
                        </m:ctrlPr>
                      </m:fPr>
                      <m:num>
                        <m:r>
                          <a:rPr lang="en-US" sz="2000" i="1">
                            <a:solidFill>
                              <a:srgbClr val="0B5ED7"/>
                            </a:solidFill>
                            <a:latin typeface="Cambria Math" panose="02040503050406030204" pitchFamily="18" charset="0"/>
                          </a:rPr>
                          <m:t>5</m:t>
                        </m:r>
                      </m:num>
                      <m:den>
                        <m:r>
                          <a:rPr lang="en-US" sz="2000" i="1">
                            <a:solidFill>
                              <a:srgbClr val="0B5ED7"/>
                            </a:solidFill>
                            <a:latin typeface="Cambria Math" panose="02040503050406030204" pitchFamily="18" charset="0"/>
                          </a:rPr>
                          <m:t>10</m:t>
                        </m:r>
                      </m:den>
                    </m:f>
                  </m:oMath>
                </a14:m>
                <a:r>
                  <a:rPr lang="en-US" sz="2000" dirty="0">
                    <a:solidFill>
                      <a:srgbClr val="0B5ED7"/>
                    </a:solidFill>
                    <a:latin typeface="Times New Roman" pitchFamily="18" charset="0"/>
                    <a:cs typeface="Times New Roman" pitchFamily="18" charset="0"/>
                  </a:rPr>
                  <a:t> = 0.5</a:t>
                </a:r>
              </a:p>
              <a:p>
                <a:pPr marL="2591435" lvl="8" indent="-342900" algn="just"/>
                <a:r>
                  <a:rPr lang="en-US" sz="800" dirty="0">
                    <a:solidFill>
                      <a:srgbClr val="0B5ED7"/>
                    </a:solidFill>
                    <a:latin typeface="Times New Roman" pitchFamily="18" charset="0"/>
                    <a:cs typeface="Times New Roman" pitchFamily="18" charset="0"/>
                  </a:rPr>
                  <a:t>	</a:t>
                </a:r>
              </a:p>
              <a:p>
                <a:pPr marL="396875" indent="-342900" algn="just"/>
                <a:r>
                  <a:rPr lang="en-US" sz="2000" b="1" dirty="0">
                    <a:solidFill>
                      <a:srgbClr val="0B5ED7"/>
                    </a:solidFill>
                    <a:latin typeface="Times New Roman" pitchFamily="18" charset="0"/>
                    <a:cs typeface="Times New Roman" pitchFamily="18" charset="0"/>
                  </a:rPr>
                  <a:t>Case2:   </a:t>
                </a:r>
                <a:r>
                  <a:rPr lang="en-US" sz="2000" dirty="0">
                    <a:solidFill>
                      <a:srgbClr val="0B5ED7"/>
                    </a:solidFill>
                    <a:latin typeface="Times New Roman" pitchFamily="18" charset="0"/>
                    <a:cs typeface="Times New Roman" pitchFamily="18" charset="0"/>
                  </a:rPr>
                  <a:t>Now, suppose, we want to calculate </a:t>
                </a:r>
                <a:r>
                  <a:rPr lang="en-US" sz="2000" i="1" dirty="0">
                    <a:solidFill>
                      <a:srgbClr val="0B5ED7"/>
                    </a:solidFill>
                    <a:latin typeface="Times New Roman" pitchFamily="18" charset="0"/>
                    <a:cs typeface="Times New Roman" pitchFamily="18" charset="0"/>
                  </a:rPr>
                  <a:t>P(X </a:t>
                </a:r>
                <a:r>
                  <a:rPr lang="en-US" sz="2000" dirty="0">
                    <a:solidFill>
                      <a:srgbClr val="0B5ED7"/>
                    </a:solidFill>
                    <a:latin typeface="Times New Roman" pitchFamily="18" charset="0"/>
                    <a:cs typeface="Times New Roman" pitchFamily="18" charset="0"/>
                  </a:rPr>
                  <a:t>= </a:t>
                </a:r>
                <a14:m>
                  <m:oMath xmlns:m="http://schemas.openxmlformats.org/officeDocument/2006/math">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𝑥</m:t>
                        </m:r>
                      </m:e>
                      <m:sub>
                        <m:r>
                          <a:rPr lang="en-US" sz="2000" i="1">
                            <a:solidFill>
                              <a:srgbClr val="0B5ED7"/>
                            </a:solidFill>
                            <a:latin typeface="Cambria Math" panose="02040503050406030204" pitchFamily="18" charset="0"/>
                          </a:rPr>
                          <m:t>2</m:t>
                        </m:r>
                      </m:sub>
                    </m:sSub>
                  </m:oMath>
                </a14:m>
                <a:r>
                  <a:rPr lang="en-US" sz="2000" i="1" dirty="0">
                    <a:solidFill>
                      <a:srgbClr val="0B5ED7"/>
                    </a:solidFill>
                    <a:latin typeface="Times New Roman" pitchFamily="18" charset="0"/>
                    <a:cs typeface="Times New Roman" pitchFamily="18" charset="0"/>
                  </a:rPr>
                  <a:t>|Y =A</a:t>
                </a:r>
                <a:r>
                  <a:rPr lang="en-US" sz="2000" dirty="0">
                    <a:solidFill>
                      <a:srgbClr val="0B5ED7"/>
                    </a:solidFill>
                    <a:latin typeface="Times New Roman" pitchFamily="18" charset="0"/>
                    <a:cs typeface="Times New Roman" pitchFamily="18" charset="0"/>
                  </a:rPr>
                  <a:t>) =</a:t>
                </a:r>
                <a14:m>
                  <m:oMath xmlns:m="http://schemas.openxmlformats.org/officeDocument/2006/math">
                    <m:r>
                      <a:rPr lang="en-US" sz="2000">
                        <a:solidFill>
                          <a:srgbClr val="0B5ED7"/>
                        </a:solidFill>
                        <a:latin typeface="Cambria Math" panose="02040503050406030204" pitchFamily="18" charset="0"/>
                      </a:rPr>
                      <m:t> </m:t>
                    </m:r>
                    <m:f>
                      <m:fPr>
                        <m:ctrlPr>
                          <a:rPr lang="en-US" sz="2000" i="1">
                            <a:solidFill>
                              <a:srgbClr val="0B5ED7"/>
                            </a:solidFill>
                            <a:latin typeface="Cambria Math" panose="02040503050406030204" pitchFamily="18" charset="0"/>
                          </a:rPr>
                        </m:ctrlPr>
                      </m:fPr>
                      <m:num>
                        <m:r>
                          <a:rPr lang="en-US" sz="2000" i="1">
                            <a:solidFill>
                              <a:srgbClr val="0B5ED7"/>
                            </a:solidFill>
                            <a:latin typeface="Cambria Math" panose="02040503050406030204" pitchFamily="18" charset="0"/>
                          </a:rPr>
                          <m:t>2</m:t>
                        </m:r>
                      </m:num>
                      <m:den>
                        <m:r>
                          <a:rPr lang="en-US" sz="2000" i="1">
                            <a:solidFill>
                              <a:srgbClr val="0B5ED7"/>
                            </a:solidFill>
                            <a:latin typeface="Cambria Math" panose="02040503050406030204" pitchFamily="18" charset="0"/>
                          </a:rPr>
                          <m:t>5</m:t>
                        </m:r>
                      </m:den>
                    </m:f>
                  </m:oMath>
                </a14:m>
                <a:r>
                  <a:rPr lang="en-US" sz="2000" dirty="0">
                    <a:solidFill>
                      <a:srgbClr val="0B5ED7"/>
                    </a:solidFill>
                    <a:latin typeface="Times New Roman" pitchFamily="18" charset="0"/>
                    <a:cs typeface="Times New Roman" pitchFamily="18" charset="0"/>
                  </a:rPr>
                  <a:t> = 0.4 . </a:t>
                </a:r>
              </a:p>
              <a:p>
                <a:pPr marL="53975" indent="0" algn="just">
                  <a:buNone/>
                </a:pPr>
                <a:endParaRPr lang="en-US" sz="2000" dirty="0">
                  <a:solidFill>
                    <a:srgbClr val="0B5ED7"/>
                  </a:solidFill>
                  <a:latin typeface="Times New Roman" pitchFamily="18" charset="0"/>
                  <a:cs typeface="Times New Roman" pitchFamily="18" charset="0"/>
                </a:endParaRPr>
              </a:p>
              <a:p>
                <a:pPr marL="53975" indent="0" algn="just">
                  <a:buNone/>
                </a:pPr>
                <a:r>
                  <a:rPr lang="en-US" sz="2000" dirty="0">
                    <a:solidFill>
                      <a:srgbClr val="A50021"/>
                    </a:solidFill>
                    <a:latin typeface="Times New Roman" pitchFamily="18" charset="0"/>
                    <a:cs typeface="Times New Roman" pitchFamily="18" charset="0"/>
                  </a:rPr>
                  <a:t>The later is the conditional or posterior probability, where as the former is the prior probability.</a:t>
                </a: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1762311" y="1417769"/>
                <a:ext cx="5986510" cy="4937311"/>
              </a:xfrm>
              <a:blipFill>
                <a:blip r:embed="rId2"/>
                <a:stretch>
                  <a:fillRect r="-847"/>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pPr algn="just"/>
            <a:fld id="{E2D238DB-7230-45D0-89A2-1890D4DEDBDF}" type="slidenum">
              <a:rPr lang="en-IN" smtClean="0">
                <a:solidFill>
                  <a:srgbClr val="04617B">
                    <a:shade val="90000"/>
                  </a:srgbClr>
                </a:solidFill>
              </a:rPr>
              <a:pPr algn="just"/>
              <a:t>35</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nvGraphicFramePr>
            <p:xfrm>
              <a:off x="7924013" y="1700157"/>
              <a:ext cx="2657704" cy="4732025"/>
            </p:xfrm>
            <a:graphic>
              <a:graphicData uri="http://schemas.openxmlformats.org/drawingml/2006/table">
                <a:tbl>
                  <a:tblPr firstRow="1" bandRow="1">
                    <a:tableStyleId>{5940675A-B579-460E-94D1-54222C63F5DA}</a:tableStyleId>
                  </a:tblPr>
                  <a:tblGrid>
                    <a:gridCol w="1328852">
                      <a:extLst>
                        <a:ext uri="{9D8B030D-6E8A-4147-A177-3AD203B41FA5}">
                          <a16:colId xmlns:a16="http://schemas.microsoft.com/office/drawing/2014/main" val="20000"/>
                        </a:ext>
                      </a:extLst>
                    </a:gridCol>
                    <a:gridCol w="1328852">
                      <a:extLst>
                        <a:ext uri="{9D8B030D-6E8A-4147-A177-3AD203B41FA5}">
                          <a16:colId xmlns:a16="http://schemas.microsoft.com/office/drawing/2014/main" val="20001"/>
                        </a:ext>
                      </a:extLst>
                    </a:gridCol>
                  </a:tblGrid>
                  <a:tr h="397345">
                    <a:tc>
                      <a:txBody>
                        <a:bodyPr/>
                        <a:lstStyle/>
                        <a:p>
                          <a:pPr algn="ctr"/>
                          <a:r>
                            <a:rPr lang="en-US" sz="1600" i="1" dirty="0">
                              <a:solidFill>
                                <a:schemeClr val="bg1"/>
                              </a:solidFill>
                            </a:rPr>
                            <a:t>X</a:t>
                          </a:r>
                        </a:p>
                      </a:txBody>
                      <a:tcPr>
                        <a:solidFill>
                          <a:schemeClr val="tx1"/>
                        </a:solidFill>
                      </a:tcPr>
                    </a:tc>
                    <a:tc>
                      <a:txBody>
                        <a:bodyPr/>
                        <a:lstStyle/>
                        <a:p>
                          <a:pPr algn="ctr"/>
                          <a:r>
                            <a:rPr lang="en-US" sz="1600" i="1" dirty="0">
                              <a:solidFill>
                                <a:schemeClr val="bg1"/>
                              </a:solidFill>
                            </a:rPr>
                            <a:t>Y</a:t>
                          </a:r>
                        </a:p>
                      </a:txBody>
                      <a:tcPr>
                        <a:solidFill>
                          <a:schemeClr val="tx1"/>
                        </a:solidFill>
                      </a:tcPr>
                    </a:tc>
                    <a:extLst>
                      <a:ext uri="{0D108BD9-81ED-4DB2-BD59-A6C34878D82A}">
                        <a16:rowId xmlns:a16="http://schemas.microsoft.com/office/drawing/2014/main" val="10000"/>
                      </a:ext>
                    </a:extLst>
                  </a:tr>
                  <a:tr h="433468">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rgbClr val="0B5ED7"/>
                                        </a:solidFill>
                                        <a:latin typeface="Cambria Math" panose="02040503050406030204" pitchFamily="18" charset="0"/>
                                      </a:rPr>
                                    </m:ctrlPr>
                                  </m:sSubPr>
                                  <m:e>
                                    <m:r>
                                      <a:rPr lang="en-US" sz="1800" b="0" i="1" smtClean="0">
                                        <a:solidFill>
                                          <a:srgbClr val="0B5ED7"/>
                                        </a:solidFill>
                                        <a:latin typeface="Cambria Math" panose="02040503050406030204" pitchFamily="18" charset="0"/>
                                      </a:rPr>
                                      <m:t>𝑥</m:t>
                                    </m:r>
                                  </m:e>
                                  <m:sub>
                                    <m:r>
                                      <a:rPr lang="en-US" sz="1800" b="0" i="1" smtClean="0">
                                        <a:solidFill>
                                          <a:srgbClr val="0B5ED7"/>
                                        </a:solidFill>
                                        <a:latin typeface="Cambria Math" panose="02040503050406030204" pitchFamily="18" charset="0"/>
                                      </a:rPr>
                                      <m:t>1</m:t>
                                    </m:r>
                                  </m:sub>
                                </m:sSub>
                              </m:oMath>
                            </m:oMathPara>
                          </a14:m>
                          <a:endParaRPr lang="en-US" sz="1800" dirty="0">
                            <a:solidFill>
                              <a:srgbClr val="0B5ED7"/>
                            </a:solidFill>
                          </a:endParaRPr>
                        </a:p>
                      </a:txBody>
                      <a:tcPr/>
                    </a:tc>
                    <a:tc>
                      <a:txBody>
                        <a:bodyPr/>
                        <a:lstStyle/>
                        <a:p>
                          <a:pPr algn="ctr"/>
                          <a:r>
                            <a:rPr lang="en-US" sz="1800" i="1" dirty="0">
                              <a:solidFill>
                                <a:srgbClr val="0B5ED7"/>
                              </a:solidFill>
                            </a:rPr>
                            <a:t>A</a:t>
                          </a:r>
                        </a:p>
                      </a:txBody>
                      <a:tcPr/>
                    </a:tc>
                    <a:extLst>
                      <a:ext uri="{0D108BD9-81ED-4DB2-BD59-A6C34878D82A}">
                        <a16:rowId xmlns:a16="http://schemas.microsoft.com/office/drawing/2014/main" val="10001"/>
                      </a:ext>
                    </a:extLst>
                  </a:tr>
                  <a:tr h="433468">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rgbClr val="0B5ED7"/>
                                        </a:solidFill>
                                        <a:latin typeface="Cambria Math" panose="02040503050406030204" pitchFamily="18" charset="0"/>
                                      </a:rPr>
                                    </m:ctrlPr>
                                  </m:sSubPr>
                                  <m:e>
                                    <m:r>
                                      <a:rPr lang="en-US" sz="1800" b="0" i="1" smtClean="0">
                                        <a:solidFill>
                                          <a:srgbClr val="0B5ED7"/>
                                        </a:solidFill>
                                        <a:latin typeface="Cambria Math" panose="02040503050406030204" pitchFamily="18" charset="0"/>
                                      </a:rPr>
                                      <m:t>𝑥</m:t>
                                    </m:r>
                                  </m:e>
                                  <m:sub>
                                    <m:r>
                                      <a:rPr lang="en-US" sz="1800" b="0" i="1" smtClean="0">
                                        <a:solidFill>
                                          <a:srgbClr val="0B5ED7"/>
                                        </a:solidFill>
                                        <a:latin typeface="Cambria Math" panose="02040503050406030204" pitchFamily="18" charset="0"/>
                                      </a:rPr>
                                      <m:t>2</m:t>
                                    </m:r>
                                  </m:sub>
                                </m:sSub>
                              </m:oMath>
                            </m:oMathPara>
                          </a14:m>
                          <a:endParaRPr lang="en-US" sz="1800" dirty="0">
                            <a:solidFill>
                              <a:srgbClr val="0B5ED7"/>
                            </a:solidFill>
                          </a:endParaRPr>
                        </a:p>
                      </a:txBody>
                      <a:tcPr/>
                    </a:tc>
                    <a:tc>
                      <a:txBody>
                        <a:bodyPr/>
                        <a:lstStyle/>
                        <a:p>
                          <a:pPr algn="ctr"/>
                          <a:r>
                            <a:rPr lang="en-US" sz="1800" i="1" dirty="0">
                              <a:solidFill>
                                <a:srgbClr val="0B5ED7"/>
                              </a:solidFill>
                            </a:rPr>
                            <a:t>A</a:t>
                          </a:r>
                        </a:p>
                      </a:txBody>
                      <a:tcPr/>
                    </a:tc>
                    <a:extLst>
                      <a:ext uri="{0D108BD9-81ED-4DB2-BD59-A6C34878D82A}">
                        <a16:rowId xmlns:a16="http://schemas.microsoft.com/office/drawing/2014/main" val="10002"/>
                      </a:ext>
                    </a:extLst>
                  </a:tr>
                  <a:tr h="433468">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rgbClr val="0B5ED7"/>
                                        </a:solidFill>
                                        <a:latin typeface="Cambria Math" panose="02040503050406030204" pitchFamily="18" charset="0"/>
                                      </a:rPr>
                                    </m:ctrlPr>
                                  </m:sSubPr>
                                  <m:e>
                                    <m:r>
                                      <a:rPr lang="en-US" sz="1800" b="0" i="1" smtClean="0">
                                        <a:solidFill>
                                          <a:srgbClr val="0B5ED7"/>
                                        </a:solidFill>
                                        <a:latin typeface="Cambria Math" panose="02040503050406030204" pitchFamily="18" charset="0"/>
                                      </a:rPr>
                                      <m:t>𝑥</m:t>
                                    </m:r>
                                  </m:e>
                                  <m:sub>
                                    <m:r>
                                      <a:rPr lang="en-US" sz="1800" b="0" i="1" smtClean="0">
                                        <a:solidFill>
                                          <a:srgbClr val="0B5ED7"/>
                                        </a:solidFill>
                                        <a:latin typeface="Cambria Math" panose="02040503050406030204" pitchFamily="18" charset="0"/>
                                      </a:rPr>
                                      <m:t>3</m:t>
                                    </m:r>
                                  </m:sub>
                                </m:sSub>
                              </m:oMath>
                            </m:oMathPara>
                          </a14:m>
                          <a:endParaRPr lang="en-US" sz="1800" dirty="0">
                            <a:solidFill>
                              <a:srgbClr val="0B5ED7"/>
                            </a:solidFill>
                          </a:endParaRPr>
                        </a:p>
                      </a:txBody>
                      <a:tcPr/>
                    </a:tc>
                    <a:tc>
                      <a:txBody>
                        <a:bodyPr/>
                        <a:lstStyle/>
                        <a:p>
                          <a:pPr algn="ctr"/>
                          <a:r>
                            <a:rPr lang="en-US" sz="1800" i="1" dirty="0">
                              <a:solidFill>
                                <a:srgbClr val="0B5ED7"/>
                              </a:solidFill>
                            </a:rPr>
                            <a:t>B</a:t>
                          </a:r>
                        </a:p>
                      </a:txBody>
                      <a:tcPr/>
                    </a:tc>
                    <a:extLst>
                      <a:ext uri="{0D108BD9-81ED-4DB2-BD59-A6C34878D82A}">
                        <a16:rowId xmlns:a16="http://schemas.microsoft.com/office/drawing/2014/main" val="10003"/>
                      </a:ext>
                    </a:extLst>
                  </a:tr>
                  <a:tr h="433468">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rgbClr val="0B5ED7"/>
                                        </a:solidFill>
                                        <a:latin typeface="Cambria Math" panose="02040503050406030204" pitchFamily="18" charset="0"/>
                                      </a:rPr>
                                    </m:ctrlPr>
                                  </m:sSubPr>
                                  <m:e>
                                    <m:r>
                                      <a:rPr lang="en-US" sz="1800" b="0" i="1" smtClean="0">
                                        <a:solidFill>
                                          <a:srgbClr val="0B5ED7"/>
                                        </a:solidFill>
                                        <a:latin typeface="Cambria Math" panose="02040503050406030204" pitchFamily="18" charset="0"/>
                                      </a:rPr>
                                      <m:t>𝑥</m:t>
                                    </m:r>
                                  </m:e>
                                  <m:sub>
                                    <m:r>
                                      <a:rPr lang="en-US" sz="1800" b="0" i="1" smtClean="0">
                                        <a:solidFill>
                                          <a:srgbClr val="0B5ED7"/>
                                        </a:solidFill>
                                        <a:latin typeface="Cambria Math" panose="02040503050406030204" pitchFamily="18" charset="0"/>
                                      </a:rPr>
                                      <m:t>3</m:t>
                                    </m:r>
                                  </m:sub>
                                </m:sSub>
                              </m:oMath>
                            </m:oMathPara>
                          </a14:m>
                          <a:endParaRPr lang="en-US" sz="1800" dirty="0">
                            <a:solidFill>
                              <a:srgbClr val="0B5ED7"/>
                            </a:solidFill>
                          </a:endParaRPr>
                        </a:p>
                      </a:txBody>
                      <a:tcPr/>
                    </a:tc>
                    <a:tc>
                      <a:txBody>
                        <a:bodyPr/>
                        <a:lstStyle/>
                        <a:p>
                          <a:pPr algn="ctr"/>
                          <a:r>
                            <a:rPr lang="en-US" sz="1800" i="1" dirty="0">
                              <a:solidFill>
                                <a:srgbClr val="0B5ED7"/>
                              </a:solidFill>
                            </a:rPr>
                            <a:t>A</a:t>
                          </a:r>
                        </a:p>
                      </a:txBody>
                      <a:tcPr/>
                    </a:tc>
                    <a:extLst>
                      <a:ext uri="{0D108BD9-81ED-4DB2-BD59-A6C34878D82A}">
                        <a16:rowId xmlns:a16="http://schemas.microsoft.com/office/drawing/2014/main" val="10004"/>
                      </a:ext>
                    </a:extLst>
                  </a:tr>
                  <a:tr h="433468">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rgbClr val="0B5ED7"/>
                                        </a:solidFill>
                                        <a:latin typeface="Cambria Math" panose="02040503050406030204" pitchFamily="18" charset="0"/>
                                      </a:rPr>
                                    </m:ctrlPr>
                                  </m:sSubPr>
                                  <m:e>
                                    <m:r>
                                      <a:rPr lang="en-US" sz="1800" b="0" i="1" smtClean="0">
                                        <a:solidFill>
                                          <a:srgbClr val="0B5ED7"/>
                                        </a:solidFill>
                                        <a:latin typeface="Cambria Math" panose="02040503050406030204" pitchFamily="18" charset="0"/>
                                      </a:rPr>
                                      <m:t>𝑥</m:t>
                                    </m:r>
                                  </m:e>
                                  <m:sub>
                                    <m:r>
                                      <a:rPr lang="en-US" sz="1800" b="0" i="1" smtClean="0">
                                        <a:solidFill>
                                          <a:srgbClr val="0B5ED7"/>
                                        </a:solidFill>
                                        <a:latin typeface="Cambria Math" panose="02040503050406030204" pitchFamily="18" charset="0"/>
                                      </a:rPr>
                                      <m:t>2</m:t>
                                    </m:r>
                                  </m:sub>
                                </m:sSub>
                              </m:oMath>
                            </m:oMathPara>
                          </a14:m>
                          <a:endParaRPr lang="en-US" sz="1800" dirty="0">
                            <a:solidFill>
                              <a:srgbClr val="0B5ED7"/>
                            </a:solidFill>
                          </a:endParaRPr>
                        </a:p>
                      </a:txBody>
                      <a:tcPr/>
                    </a:tc>
                    <a:tc>
                      <a:txBody>
                        <a:bodyPr/>
                        <a:lstStyle/>
                        <a:p>
                          <a:pPr algn="ctr"/>
                          <a:r>
                            <a:rPr lang="en-US" sz="1800" i="1" dirty="0">
                              <a:solidFill>
                                <a:srgbClr val="0B5ED7"/>
                              </a:solidFill>
                            </a:rPr>
                            <a:t>B</a:t>
                          </a:r>
                        </a:p>
                      </a:txBody>
                      <a:tcPr/>
                    </a:tc>
                    <a:extLst>
                      <a:ext uri="{0D108BD9-81ED-4DB2-BD59-A6C34878D82A}">
                        <a16:rowId xmlns:a16="http://schemas.microsoft.com/office/drawing/2014/main" val="10005"/>
                      </a:ext>
                    </a:extLst>
                  </a:tr>
                  <a:tr h="433468">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rgbClr val="0B5ED7"/>
                                        </a:solidFill>
                                        <a:latin typeface="Cambria Math" panose="02040503050406030204" pitchFamily="18" charset="0"/>
                                      </a:rPr>
                                    </m:ctrlPr>
                                  </m:sSubPr>
                                  <m:e>
                                    <m:r>
                                      <a:rPr lang="en-US" sz="1800" b="0" i="1" smtClean="0">
                                        <a:solidFill>
                                          <a:srgbClr val="0B5ED7"/>
                                        </a:solidFill>
                                        <a:latin typeface="Cambria Math" panose="02040503050406030204" pitchFamily="18" charset="0"/>
                                      </a:rPr>
                                      <m:t>𝑥</m:t>
                                    </m:r>
                                  </m:e>
                                  <m:sub>
                                    <m:r>
                                      <a:rPr lang="en-US" sz="1800" b="0" i="1" smtClean="0">
                                        <a:solidFill>
                                          <a:srgbClr val="0B5ED7"/>
                                        </a:solidFill>
                                        <a:latin typeface="Cambria Math" panose="02040503050406030204" pitchFamily="18" charset="0"/>
                                      </a:rPr>
                                      <m:t>1</m:t>
                                    </m:r>
                                  </m:sub>
                                </m:sSub>
                              </m:oMath>
                            </m:oMathPara>
                          </a14:m>
                          <a:endParaRPr lang="en-US" sz="1800" dirty="0">
                            <a:solidFill>
                              <a:srgbClr val="0B5ED7"/>
                            </a:solidFill>
                          </a:endParaRPr>
                        </a:p>
                      </a:txBody>
                      <a:tcPr/>
                    </a:tc>
                    <a:tc>
                      <a:txBody>
                        <a:bodyPr/>
                        <a:lstStyle/>
                        <a:p>
                          <a:pPr algn="ctr"/>
                          <a:r>
                            <a:rPr lang="en-US" sz="1800" i="1" dirty="0">
                              <a:solidFill>
                                <a:srgbClr val="0B5ED7"/>
                              </a:solidFill>
                            </a:rPr>
                            <a:t>A</a:t>
                          </a:r>
                        </a:p>
                      </a:txBody>
                      <a:tcPr/>
                    </a:tc>
                    <a:extLst>
                      <a:ext uri="{0D108BD9-81ED-4DB2-BD59-A6C34878D82A}">
                        <a16:rowId xmlns:a16="http://schemas.microsoft.com/office/drawing/2014/main" val="10006"/>
                      </a:ext>
                    </a:extLst>
                  </a:tr>
                  <a:tr h="433468">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rgbClr val="0B5ED7"/>
                                        </a:solidFill>
                                        <a:latin typeface="Cambria Math" panose="02040503050406030204" pitchFamily="18" charset="0"/>
                                      </a:rPr>
                                    </m:ctrlPr>
                                  </m:sSubPr>
                                  <m:e>
                                    <m:r>
                                      <a:rPr lang="en-US" sz="1800" b="0" i="1" smtClean="0">
                                        <a:solidFill>
                                          <a:srgbClr val="0B5ED7"/>
                                        </a:solidFill>
                                        <a:latin typeface="Cambria Math" panose="02040503050406030204" pitchFamily="18" charset="0"/>
                                      </a:rPr>
                                      <m:t>𝑥</m:t>
                                    </m:r>
                                  </m:e>
                                  <m:sub>
                                    <m:r>
                                      <a:rPr lang="en-US" sz="1800" b="0" i="1" smtClean="0">
                                        <a:solidFill>
                                          <a:srgbClr val="0B5ED7"/>
                                        </a:solidFill>
                                        <a:latin typeface="Cambria Math" panose="02040503050406030204" pitchFamily="18" charset="0"/>
                                      </a:rPr>
                                      <m:t>1</m:t>
                                    </m:r>
                                  </m:sub>
                                </m:sSub>
                              </m:oMath>
                            </m:oMathPara>
                          </a14:m>
                          <a:endParaRPr lang="en-US" sz="1800" dirty="0">
                            <a:solidFill>
                              <a:srgbClr val="0B5ED7"/>
                            </a:solidFill>
                          </a:endParaRPr>
                        </a:p>
                      </a:txBody>
                      <a:tcPr/>
                    </a:tc>
                    <a:tc>
                      <a:txBody>
                        <a:bodyPr/>
                        <a:lstStyle/>
                        <a:p>
                          <a:pPr algn="ctr"/>
                          <a:r>
                            <a:rPr lang="en-US" sz="1800" i="1" dirty="0">
                              <a:solidFill>
                                <a:srgbClr val="0B5ED7"/>
                              </a:solidFill>
                            </a:rPr>
                            <a:t>B</a:t>
                          </a:r>
                        </a:p>
                      </a:txBody>
                      <a:tcPr/>
                    </a:tc>
                    <a:extLst>
                      <a:ext uri="{0D108BD9-81ED-4DB2-BD59-A6C34878D82A}">
                        <a16:rowId xmlns:a16="http://schemas.microsoft.com/office/drawing/2014/main" val="10007"/>
                      </a:ext>
                    </a:extLst>
                  </a:tr>
                  <a:tr h="433468">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rgbClr val="0B5ED7"/>
                                        </a:solidFill>
                                        <a:latin typeface="Cambria Math" panose="02040503050406030204" pitchFamily="18" charset="0"/>
                                      </a:rPr>
                                    </m:ctrlPr>
                                  </m:sSubPr>
                                  <m:e>
                                    <m:r>
                                      <a:rPr lang="en-US" sz="1800" b="0" i="1" smtClean="0">
                                        <a:solidFill>
                                          <a:srgbClr val="0B5ED7"/>
                                        </a:solidFill>
                                        <a:latin typeface="Cambria Math" panose="02040503050406030204" pitchFamily="18" charset="0"/>
                                      </a:rPr>
                                      <m:t>𝑥</m:t>
                                    </m:r>
                                  </m:e>
                                  <m:sub>
                                    <m:r>
                                      <a:rPr lang="en-US" sz="1800" b="0" i="1" smtClean="0">
                                        <a:solidFill>
                                          <a:srgbClr val="0B5ED7"/>
                                        </a:solidFill>
                                        <a:latin typeface="Cambria Math" panose="02040503050406030204" pitchFamily="18" charset="0"/>
                                      </a:rPr>
                                      <m:t>3</m:t>
                                    </m:r>
                                  </m:sub>
                                </m:sSub>
                              </m:oMath>
                            </m:oMathPara>
                          </a14:m>
                          <a:endParaRPr lang="en-US" sz="1800" dirty="0">
                            <a:solidFill>
                              <a:srgbClr val="0B5ED7"/>
                            </a:solidFill>
                          </a:endParaRPr>
                        </a:p>
                      </a:txBody>
                      <a:tcPr/>
                    </a:tc>
                    <a:tc>
                      <a:txBody>
                        <a:bodyPr/>
                        <a:lstStyle/>
                        <a:p>
                          <a:pPr algn="ctr"/>
                          <a:r>
                            <a:rPr lang="en-US" sz="1800" i="1" dirty="0">
                              <a:solidFill>
                                <a:srgbClr val="0B5ED7"/>
                              </a:solidFill>
                            </a:rPr>
                            <a:t>B</a:t>
                          </a:r>
                        </a:p>
                      </a:txBody>
                      <a:tcPr/>
                    </a:tc>
                    <a:extLst>
                      <a:ext uri="{0D108BD9-81ED-4DB2-BD59-A6C34878D82A}">
                        <a16:rowId xmlns:a16="http://schemas.microsoft.com/office/drawing/2014/main" val="10008"/>
                      </a:ext>
                    </a:extLst>
                  </a:tr>
                  <a:tr h="433468">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rgbClr val="0B5ED7"/>
                                        </a:solidFill>
                                        <a:latin typeface="Cambria Math" panose="02040503050406030204" pitchFamily="18" charset="0"/>
                                      </a:rPr>
                                    </m:ctrlPr>
                                  </m:sSubPr>
                                  <m:e>
                                    <m:r>
                                      <a:rPr lang="en-US" sz="1800" b="0" i="1" smtClean="0">
                                        <a:solidFill>
                                          <a:srgbClr val="0B5ED7"/>
                                        </a:solidFill>
                                        <a:latin typeface="Cambria Math" panose="02040503050406030204" pitchFamily="18" charset="0"/>
                                      </a:rPr>
                                      <m:t>𝑥</m:t>
                                    </m:r>
                                  </m:e>
                                  <m:sub>
                                    <m:r>
                                      <a:rPr lang="en-US" sz="1800" b="0" i="1" smtClean="0">
                                        <a:solidFill>
                                          <a:srgbClr val="0B5ED7"/>
                                        </a:solidFill>
                                        <a:latin typeface="Cambria Math" panose="02040503050406030204" pitchFamily="18" charset="0"/>
                                      </a:rPr>
                                      <m:t>2</m:t>
                                    </m:r>
                                  </m:sub>
                                </m:sSub>
                              </m:oMath>
                            </m:oMathPara>
                          </a14:m>
                          <a:endParaRPr lang="en-US" sz="1800" dirty="0">
                            <a:solidFill>
                              <a:srgbClr val="0B5ED7"/>
                            </a:solidFill>
                          </a:endParaRPr>
                        </a:p>
                      </a:txBody>
                      <a:tcPr/>
                    </a:tc>
                    <a:tc>
                      <a:txBody>
                        <a:bodyPr/>
                        <a:lstStyle/>
                        <a:p>
                          <a:pPr algn="ctr"/>
                          <a:r>
                            <a:rPr lang="en-US" sz="1800" i="1" dirty="0">
                              <a:solidFill>
                                <a:srgbClr val="0B5ED7"/>
                              </a:solidFill>
                            </a:rPr>
                            <a:t>B</a:t>
                          </a:r>
                        </a:p>
                      </a:txBody>
                      <a:tcPr/>
                    </a:tc>
                    <a:extLst>
                      <a:ext uri="{0D108BD9-81ED-4DB2-BD59-A6C34878D82A}">
                        <a16:rowId xmlns:a16="http://schemas.microsoft.com/office/drawing/2014/main" val="10009"/>
                      </a:ext>
                    </a:extLst>
                  </a:tr>
                  <a:tr h="433468">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rgbClr val="0B5ED7"/>
                                        </a:solidFill>
                                        <a:latin typeface="Cambria Math" panose="02040503050406030204" pitchFamily="18" charset="0"/>
                                      </a:rPr>
                                    </m:ctrlPr>
                                  </m:sSubPr>
                                  <m:e>
                                    <m:r>
                                      <a:rPr lang="en-US" sz="1800" b="0" i="1" smtClean="0">
                                        <a:solidFill>
                                          <a:srgbClr val="0B5ED7"/>
                                        </a:solidFill>
                                        <a:latin typeface="Cambria Math" panose="02040503050406030204" pitchFamily="18" charset="0"/>
                                      </a:rPr>
                                      <m:t>𝑥</m:t>
                                    </m:r>
                                  </m:e>
                                  <m:sub>
                                    <m:r>
                                      <a:rPr lang="en-US" sz="1800" b="0" i="1" smtClean="0">
                                        <a:solidFill>
                                          <a:srgbClr val="0B5ED7"/>
                                        </a:solidFill>
                                        <a:latin typeface="Cambria Math" panose="02040503050406030204" pitchFamily="18" charset="0"/>
                                      </a:rPr>
                                      <m:t>2</m:t>
                                    </m:r>
                                  </m:sub>
                                </m:sSub>
                              </m:oMath>
                            </m:oMathPara>
                          </a14:m>
                          <a:endParaRPr lang="en-US" sz="1800" dirty="0">
                            <a:solidFill>
                              <a:srgbClr val="0B5ED7"/>
                            </a:solidFill>
                          </a:endParaRPr>
                        </a:p>
                      </a:txBody>
                      <a:tcPr/>
                    </a:tc>
                    <a:tc>
                      <a:txBody>
                        <a:bodyPr/>
                        <a:lstStyle/>
                        <a:p>
                          <a:pPr algn="ctr"/>
                          <a:r>
                            <a:rPr lang="en-US" sz="1800" i="1" dirty="0">
                              <a:solidFill>
                                <a:srgbClr val="0B5ED7"/>
                              </a:solidFill>
                            </a:rPr>
                            <a:t>A</a:t>
                          </a:r>
                        </a:p>
                      </a:txBody>
                      <a:tcPr/>
                    </a:tc>
                    <a:extLst>
                      <a:ext uri="{0D108BD9-81ED-4DB2-BD59-A6C34878D82A}">
                        <a16:rowId xmlns:a16="http://schemas.microsoft.com/office/drawing/2014/main" val="10010"/>
                      </a:ext>
                    </a:extLst>
                  </a:tr>
                </a:tbl>
              </a:graphicData>
            </a:graphic>
          </p:graphicFrame>
        </mc:Choice>
        <mc:Fallback xmlns="">
          <p:graphicFrame>
            <p:nvGraphicFramePr>
              <p:cNvPr id="3" name="Table 2"/>
              <p:cNvGraphicFramePr>
                <a:graphicFrameLocks noGrp="1"/>
              </p:cNvGraphicFramePr>
              <p:nvPr>
                <p:extLst/>
              </p:nvPr>
            </p:nvGraphicFramePr>
            <p:xfrm>
              <a:off x="7924013" y="1700157"/>
              <a:ext cx="2657704" cy="4732025"/>
            </p:xfrm>
            <a:graphic>
              <a:graphicData uri="http://schemas.openxmlformats.org/drawingml/2006/table">
                <a:tbl>
                  <a:tblPr firstRow="1" bandRow="1">
                    <a:tableStyleId>{5940675A-B579-460E-94D1-54222C63F5DA}</a:tableStyleId>
                  </a:tblPr>
                  <a:tblGrid>
                    <a:gridCol w="1328852">
                      <a:extLst>
                        <a:ext uri="{9D8B030D-6E8A-4147-A177-3AD203B41FA5}">
                          <a16:colId xmlns:a16="http://schemas.microsoft.com/office/drawing/2014/main" val="20000"/>
                        </a:ext>
                      </a:extLst>
                    </a:gridCol>
                    <a:gridCol w="1328852">
                      <a:extLst>
                        <a:ext uri="{9D8B030D-6E8A-4147-A177-3AD203B41FA5}">
                          <a16:colId xmlns:a16="http://schemas.microsoft.com/office/drawing/2014/main" val="20001"/>
                        </a:ext>
                      </a:extLst>
                    </a:gridCol>
                  </a:tblGrid>
                  <a:tr h="397345">
                    <a:tc>
                      <a:txBody>
                        <a:bodyPr/>
                        <a:lstStyle/>
                        <a:p>
                          <a:pPr algn="ctr"/>
                          <a:r>
                            <a:rPr lang="en-US" sz="1600" i="1" dirty="0">
                              <a:solidFill>
                                <a:schemeClr val="bg1"/>
                              </a:solidFill>
                            </a:rPr>
                            <a:t>X</a:t>
                          </a:r>
                        </a:p>
                      </a:txBody>
                      <a:tcPr>
                        <a:solidFill>
                          <a:schemeClr val="tx1"/>
                        </a:solidFill>
                      </a:tcPr>
                    </a:tc>
                    <a:tc>
                      <a:txBody>
                        <a:bodyPr/>
                        <a:lstStyle/>
                        <a:p>
                          <a:pPr algn="ctr"/>
                          <a:r>
                            <a:rPr lang="en-US" sz="1600" i="1" dirty="0">
                              <a:solidFill>
                                <a:schemeClr val="bg1"/>
                              </a:solidFill>
                            </a:rPr>
                            <a:t>Y</a:t>
                          </a:r>
                        </a:p>
                      </a:txBody>
                      <a:tcPr>
                        <a:solidFill>
                          <a:schemeClr val="tx1"/>
                        </a:solidFill>
                      </a:tcPr>
                    </a:tc>
                    <a:extLst>
                      <a:ext uri="{0D108BD9-81ED-4DB2-BD59-A6C34878D82A}">
                        <a16:rowId xmlns:a16="http://schemas.microsoft.com/office/drawing/2014/main" val="10000"/>
                      </a:ext>
                    </a:extLst>
                  </a:tr>
                  <a:tr h="433468">
                    <a:tc>
                      <a:txBody>
                        <a:bodyPr/>
                        <a:lstStyle/>
                        <a:p>
                          <a:endParaRPr lang="en-US"/>
                        </a:p>
                      </a:txBody>
                      <a:tcPr>
                        <a:blipFill>
                          <a:blip r:embed="rId3"/>
                          <a:stretch>
                            <a:fillRect t="-91429" r="-99057" b="-885714"/>
                          </a:stretch>
                        </a:blipFill>
                      </a:tcPr>
                    </a:tc>
                    <a:tc>
                      <a:txBody>
                        <a:bodyPr/>
                        <a:lstStyle/>
                        <a:p>
                          <a:pPr algn="ctr"/>
                          <a:r>
                            <a:rPr lang="en-US" sz="1800" i="1" dirty="0">
                              <a:solidFill>
                                <a:srgbClr val="0B5ED7"/>
                              </a:solidFill>
                            </a:rPr>
                            <a:t>A</a:t>
                          </a:r>
                        </a:p>
                      </a:txBody>
                      <a:tcPr/>
                    </a:tc>
                    <a:extLst>
                      <a:ext uri="{0D108BD9-81ED-4DB2-BD59-A6C34878D82A}">
                        <a16:rowId xmlns:a16="http://schemas.microsoft.com/office/drawing/2014/main" val="10001"/>
                      </a:ext>
                    </a:extLst>
                  </a:tr>
                  <a:tr h="433468">
                    <a:tc>
                      <a:txBody>
                        <a:bodyPr/>
                        <a:lstStyle/>
                        <a:p>
                          <a:endParaRPr lang="en-US"/>
                        </a:p>
                      </a:txBody>
                      <a:tcPr>
                        <a:blipFill>
                          <a:blip r:embed="rId3"/>
                          <a:stretch>
                            <a:fillRect t="-197059" r="-99057" b="-811765"/>
                          </a:stretch>
                        </a:blipFill>
                      </a:tcPr>
                    </a:tc>
                    <a:tc>
                      <a:txBody>
                        <a:bodyPr/>
                        <a:lstStyle/>
                        <a:p>
                          <a:pPr algn="ctr"/>
                          <a:r>
                            <a:rPr lang="en-US" sz="1800" i="1" dirty="0">
                              <a:solidFill>
                                <a:srgbClr val="0B5ED7"/>
                              </a:solidFill>
                            </a:rPr>
                            <a:t>A</a:t>
                          </a:r>
                        </a:p>
                      </a:txBody>
                      <a:tcPr/>
                    </a:tc>
                    <a:extLst>
                      <a:ext uri="{0D108BD9-81ED-4DB2-BD59-A6C34878D82A}">
                        <a16:rowId xmlns:a16="http://schemas.microsoft.com/office/drawing/2014/main" val="10002"/>
                      </a:ext>
                    </a:extLst>
                  </a:tr>
                  <a:tr h="433468">
                    <a:tc>
                      <a:txBody>
                        <a:bodyPr/>
                        <a:lstStyle/>
                        <a:p>
                          <a:endParaRPr lang="en-US"/>
                        </a:p>
                      </a:txBody>
                      <a:tcPr>
                        <a:blipFill>
                          <a:blip r:embed="rId3"/>
                          <a:stretch>
                            <a:fillRect t="-297059" r="-99057" b="-711765"/>
                          </a:stretch>
                        </a:blipFill>
                      </a:tcPr>
                    </a:tc>
                    <a:tc>
                      <a:txBody>
                        <a:bodyPr/>
                        <a:lstStyle/>
                        <a:p>
                          <a:pPr algn="ctr"/>
                          <a:r>
                            <a:rPr lang="en-US" sz="1800" i="1" dirty="0">
                              <a:solidFill>
                                <a:srgbClr val="0B5ED7"/>
                              </a:solidFill>
                            </a:rPr>
                            <a:t>B</a:t>
                          </a:r>
                        </a:p>
                      </a:txBody>
                      <a:tcPr/>
                    </a:tc>
                    <a:extLst>
                      <a:ext uri="{0D108BD9-81ED-4DB2-BD59-A6C34878D82A}">
                        <a16:rowId xmlns:a16="http://schemas.microsoft.com/office/drawing/2014/main" val="10003"/>
                      </a:ext>
                    </a:extLst>
                  </a:tr>
                  <a:tr h="433468">
                    <a:tc>
                      <a:txBody>
                        <a:bodyPr/>
                        <a:lstStyle/>
                        <a:p>
                          <a:endParaRPr lang="en-US"/>
                        </a:p>
                      </a:txBody>
                      <a:tcPr>
                        <a:blipFill>
                          <a:blip r:embed="rId3"/>
                          <a:stretch>
                            <a:fillRect t="-397059" r="-99057" b="-611765"/>
                          </a:stretch>
                        </a:blipFill>
                      </a:tcPr>
                    </a:tc>
                    <a:tc>
                      <a:txBody>
                        <a:bodyPr/>
                        <a:lstStyle/>
                        <a:p>
                          <a:pPr algn="ctr"/>
                          <a:r>
                            <a:rPr lang="en-US" sz="1800" i="1" dirty="0">
                              <a:solidFill>
                                <a:srgbClr val="0B5ED7"/>
                              </a:solidFill>
                            </a:rPr>
                            <a:t>A</a:t>
                          </a:r>
                        </a:p>
                      </a:txBody>
                      <a:tcPr/>
                    </a:tc>
                    <a:extLst>
                      <a:ext uri="{0D108BD9-81ED-4DB2-BD59-A6C34878D82A}">
                        <a16:rowId xmlns:a16="http://schemas.microsoft.com/office/drawing/2014/main" val="10004"/>
                      </a:ext>
                    </a:extLst>
                  </a:tr>
                  <a:tr h="433468">
                    <a:tc>
                      <a:txBody>
                        <a:bodyPr/>
                        <a:lstStyle/>
                        <a:p>
                          <a:endParaRPr lang="en-US"/>
                        </a:p>
                      </a:txBody>
                      <a:tcPr>
                        <a:blipFill>
                          <a:blip r:embed="rId3"/>
                          <a:stretch>
                            <a:fillRect t="-482857" r="-99057" b="-494286"/>
                          </a:stretch>
                        </a:blipFill>
                      </a:tcPr>
                    </a:tc>
                    <a:tc>
                      <a:txBody>
                        <a:bodyPr/>
                        <a:lstStyle/>
                        <a:p>
                          <a:pPr algn="ctr"/>
                          <a:r>
                            <a:rPr lang="en-US" sz="1800" i="1" dirty="0">
                              <a:solidFill>
                                <a:srgbClr val="0B5ED7"/>
                              </a:solidFill>
                            </a:rPr>
                            <a:t>B</a:t>
                          </a:r>
                        </a:p>
                      </a:txBody>
                      <a:tcPr/>
                    </a:tc>
                    <a:extLst>
                      <a:ext uri="{0D108BD9-81ED-4DB2-BD59-A6C34878D82A}">
                        <a16:rowId xmlns:a16="http://schemas.microsoft.com/office/drawing/2014/main" val="10005"/>
                      </a:ext>
                    </a:extLst>
                  </a:tr>
                  <a:tr h="433468">
                    <a:tc>
                      <a:txBody>
                        <a:bodyPr/>
                        <a:lstStyle/>
                        <a:p>
                          <a:endParaRPr lang="en-US"/>
                        </a:p>
                      </a:txBody>
                      <a:tcPr>
                        <a:blipFill>
                          <a:blip r:embed="rId3"/>
                          <a:stretch>
                            <a:fillRect t="-600000" r="-99057" b="-408824"/>
                          </a:stretch>
                        </a:blipFill>
                      </a:tcPr>
                    </a:tc>
                    <a:tc>
                      <a:txBody>
                        <a:bodyPr/>
                        <a:lstStyle/>
                        <a:p>
                          <a:pPr algn="ctr"/>
                          <a:r>
                            <a:rPr lang="en-US" sz="1800" i="1" dirty="0">
                              <a:solidFill>
                                <a:srgbClr val="0B5ED7"/>
                              </a:solidFill>
                            </a:rPr>
                            <a:t>A</a:t>
                          </a:r>
                        </a:p>
                      </a:txBody>
                      <a:tcPr/>
                    </a:tc>
                    <a:extLst>
                      <a:ext uri="{0D108BD9-81ED-4DB2-BD59-A6C34878D82A}">
                        <a16:rowId xmlns:a16="http://schemas.microsoft.com/office/drawing/2014/main" val="10006"/>
                      </a:ext>
                    </a:extLst>
                  </a:tr>
                  <a:tr h="433468">
                    <a:tc>
                      <a:txBody>
                        <a:bodyPr/>
                        <a:lstStyle/>
                        <a:p>
                          <a:endParaRPr lang="en-US"/>
                        </a:p>
                      </a:txBody>
                      <a:tcPr>
                        <a:blipFill>
                          <a:blip r:embed="rId3"/>
                          <a:stretch>
                            <a:fillRect t="-700000" r="-99057" b="-308824"/>
                          </a:stretch>
                        </a:blipFill>
                      </a:tcPr>
                    </a:tc>
                    <a:tc>
                      <a:txBody>
                        <a:bodyPr/>
                        <a:lstStyle/>
                        <a:p>
                          <a:pPr algn="ctr"/>
                          <a:r>
                            <a:rPr lang="en-US" sz="1800" i="1" dirty="0">
                              <a:solidFill>
                                <a:srgbClr val="0B5ED7"/>
                              </a:solidFill>
                            </a:rPr>
                            <a:t>B</a:t>
                          </a:r>
                        </a:p>
                      </a:txBody>
                      <a:tcPr/>
                    </a:tc>
                    <a:extLst>
                      <a:ext uri="{0D108BD9-81ED-4DB2-BD59-A6C34878D82A}">
                        <a16:rowId xmlns:a16="http://schemas.microsoft.com/office/drawing/2014/main" val="10007"/>
                      </a:ext>
                    </a:extLst>
                  </a:tr>
                  <a:tr h="433468">
                    <a:tc>
                      <a:txBody>
                        <a:bodyPr/>
                        <a:lstStyle/>
                        <a:p>
                          <a:endParaRPr lang="en-US"/>
                        </a:p>
                      </a:txBody>
                      <a:tcPr>
                        <a:blipFill>
                          <a:blip r:embed="rId3"/>
                          <a:stretch>
                            <a:fillRect t="-800000" r="-99057" b="-208824"/>
                          </a:stretch>
                        </a:blipFill>
                      </a:tcPr>
                    </a:tc>
                    <a:tc>
                      <a:txBody>
                        <a:bodyPr/>
                        <a:lstStyle/>
                        <a:p>
                          <a:pPr algn="ctr"/>
                          <a:r>
                            <a:rPr lang="en-US" sz="1800" i="1" dirty="0">
                              <a:solidFill>
                                <a:srgbClr val="0B5ED7"/>
                              </a:solidFill>
                            </a:rPr>
                            <a:t>B</a:t>
                          </a:r>
                        </a:p>
                      </a:txBody>
                      <a:tcPr/>
                    </a:tc>
                    <a:extLst>
                      <a:ext uri="{0D108BD9-81ED-4DB2-BD59-A6C34878D82A}">
                        <a16:rowId xmlns:a16="http://schemas.microsoft.com/office/drawing/2014/main" val="10008"/>
                      </a:ext>
                    </a:extLst>
                  </a:tr>
                  <a:tr h="433468">
                    <a:tc>
                      <a:txBody>
                        <a:bodyPr/>
                        <a:lstStyle/>
                        <a:p>
                          <a:endParaRPr lang="en-US"/>
                        </a:p>
                      </a:txBody>
                      <a:tcPr>
                        <a:blipFill>
                          <a:blip r:embed="rId3"/>
                          <a:stretch>
                            <a:fillRect t="-874286" r="-99057" b="-102857"/>
                          </a:stretch>
                        </a:blipFill>
                      </a:tcPr>
                    </a:tc>
                    <a:tc>
                      <a:txBody>
                        <a:bodyPr/>
                        <a:lstStyle/>
                        <a:p>
                          <a:pPr algn="ctr"/>
                          <a:r>
                            <a:rPr lang="en-US" sz="1800" i="1" dirty="0">
                              <a:solidFill>
                                <a:srgbClr val="0B5ED7"/>
                              </a:solidFill>
                            </a:rPr>
                            <a:t>B</a:t>
                          </a:r>
                        </a:p>
                      </a:txBody>
                      <a:tcPr/>
                    </a:tc>
                    <a:extLst>
                      <a:ext uri="{0D108BD9-81ED-4DB2-BD59-A6C34878D82A}">
                        <a16:rowId xmlns:a16="http://schemas.microsoft.com/office/drawing/2014/main" val="10009"/>
                      </a:ext>
                    </a:extLst>
                  </a:tr>
                  <a:tr h="433468">
                    <a:tc>
                      <a:txBody>
                        <a:bodyPr/>
                        <a:lstStyle/>
                        <a:p>
                          <a:endParaRPr lang="en-US"/>
                        </a:p>
                      </a:txBody>
                      <a:tcPr>
                        <a:blipFill>
                          <a:blip r:embed="rId3"/>
                          <a:stretch>
                            <a:fillRect t="-1002941" r="-99057" b="-5882"/>
                          </a:stretch>
                        </a:blipFill>
                      </a:tcPr>
                    </a:tc>
                    <a:tc>
                      <a:txBody>
                        <a:bodyPr/>
                        <a:lstStyle/>
                        <a:p>
                          <a:pPr algn="ctr"/>
                          <a:r>
                            <a:rPr lang="en-US" sz="1800" i="1" dirty="0">
                              <a:solidFill>
                                <a:srgbClr val="0B5ED7"/>
                              </a:solidFill>
                            </a:rPr>
                            <a:t>A</a:t>
                          </a:r>
                        </a:p>
                      </a:txBody>
                      <a:tcPr/>
                    </a:tc>
                    <a:extLst>
                      <a:ext uri="{0D108BD9-81ED-4DB2-BD59-A6C34878D82A}">
                        <a16:rowId xmlns:a16="http://schemas.microsoft.com/office/drawing/2014/main" val="10010"/>
                      </a:ext>
                    </a:extLst>
                  </a:tr>
                </a:tbl>
              </a:graphicData>
            </a:graphic>
          </p:graphicFrame>
        </mc:Fallback>
      </mc:AlternateContent>
      <p:sp>
        <p:nvSpPr>
          <p:cNvPr id="7" name="Footer Placeholder 6">
            <a:extLst>
              <a:ext uri="{FF2B5EF4-FFF2-40B4-BE49-F238E27FC236}">
                <a16:creationId xmlns:a16="http://schemas.microsoft.com/office/drawing/2014/main" id="{DD335CAF-A4F6-EB41-8E69-D4A747D2A401}"/>
              </a:ext>
            </a:extLst>
          </p:cNvPr>
          <p:cNvSpPr>
            <a:spLocks noGrp="1"/>
          </p:cNvSpPr>
          <p:nvPr>
            <p:ph type="ftr" sz="quarter" idx="11"/>
          </p:nvPr>
        </p:nvSpPr>
        <p:spPr/>
        <p:txBody>
          <a:bodyPr/>
          <a:lstStyle/>
          <a:p>
            <a:pPr algn="ctr"/>
            <a:r>
              <a:rPr lang="en-IN"/>
              <a:t>IIITS: Data Analytics</a:t>
            </a:r>
            <a:endParaRPr lang="en-IN" dirty="0"/>
          </a:p>
        </p:txBody>
      </p:sp>
    </p:spTree>
    <p:extLst>
      <p:ext uri="{BB962C8B-B14F-4D97-AF65-F5344CB8AC3E}">
        <p14:creationId xmlns:p14="http://schemas.microsoft.com/office/powerpoint/2010/main" val="4138184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5" y="260648"/>
            <a:ext cx="8425339" cy="1143000"/>
          </a:xfrm>
        </p:spPr>
        <p:txBody>
          <a:bodyPr>
            <a:normAutofit/>
          </a:bodyPr>
          <a:lstStyle/>
          <a:p>
            <a:pPr algn="l"/>
            <a:r>
              <a:rPr lang="en-US" sz="4000" dirty="0">
                <a:solidFill>
                  <a:srgbClr val="A50021"/>
                </a:solidFill>
                <a:latin typeface="Times New Roman" pitchFamily="18" charset="0"/>
                <a:cs typeface="Times New Roman" pitchFamily="18" charset="0"/>
              </a:rPr>
              <a:t>Naïve Bayesian Classifier</a:t>
            </a:r>
            <a:endParaRPr lang="en-IN" sz="40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1883334" y="1592580"/>
                <a:ext cx="8630202" cy="4732020"/>
              </a:xfrm>
            </p:spPr>
            <p:txBody>
              <a:bodyPr>
                <a:normAutofit/>
              </a:bodyPr>
              <a:lstStyle/>
              <a:p>
                <a:pPr marL="349250" indent="-295275" algn="just"/>
                <a:r>
                  <a:rPr lang="en-US" sz="2000" dirty="0"/>
                  <a:t>Suppose, </a:t>
                </a:r>
                <a:r>
                  <a:rPr lang="en-US" sz="2000" i="1" dirty="0"/>
                  <a:t>Y</a:t>
                </a:r>
                <a:r>
                  <a:rPr lang="en-US" sz="2000" dirty="0"/>
                  <a:t> is a class variable and </a:t>
                </a:r>
                <a:r>
                  <a:rPr lang="en-US" sz="2000" i="1" dirty="0"/>
                  <a:t>X = </a:t>
                </a:r>
                <a14:m>
                  <m:oMath xmlns:m="http://schemas.openxmlformats.org/officeDocument/2006/math">
                    <m:d>
                      <m:dPr>
                        <m:begChr m:val="{"/>
                        <m:endChr m:val="}"/>
                        <m:ctrlPr>
                          <a:rPr lang="en-US" sz="2000" i="1">
                            <a:solidFill>
                              <a:prstClr val="black"/>
                            </a:solidFill>
                            <a:latin typeface="Cambria Math" panose="02040503050406030204" pitchFamily="18" charset="0"/>
                          </a:rPr>
                        </m:ctrlPr>
                      </m:dPr>
                      <m:e>
                        <m:r>
                          <a:rPr lang="en-US" sz="2000" i="1">
                            <a:solidFill>
                              <a:prstClr val="black"/>
                            </a:solidFill>
                            <a:latin typeface="Cambria Math" panose="02040503050406030204" pitchFamily="18" charset="0"/>
                          </a:rPr>
                          <m:t>𝑋</m:t>
                        </m:r>
                        <m:r>
                          <a:rPr lang="en-US" sz="2000" i="1" baseline="-25000">
                            <a:solidFill>
                              <a:prstClr val="black"/>
                            </a:solidFill>
                            <a:latin typeface="Cambria Math" panose="02040503050406030204" pitchFamily="18" charset="0"/>
                          </a:rPr>
                          <m:t>1</m:t>
                        </m:r>
                        <m:r>
                          <a:rPr lang="en-US" sz="2000" i="1">
                            <a:solidFill>
                              <a:prstClr val="black"/>
                            </a:solidFill>
                            <a:latin typeface="Cambria Math" panose="02040503050406030204" pitchFamily="18" charset="0"/>
                          </a:rPr>
                          <m:t>,</m:t>
                        </m:r>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𝑋</m:t>
                            </m:r>
                          </m:e>
                          <m:sub>
                            <m:r>
                              <a:rPr lang="en-US" sz="2000" i="1">
                                <a:solidFill>
                                  <a:prstClr val="black"/>
                                </a:solidFill>
                                <a:latin typeface="Cambria Math" panose="02040503050406030204" pitchFamily="18" charset="0"/>
                              </a:rPr>
                              <m:t>2</m:t>
                            </m:r>
                          </m:sub>
                        </m:sSub>
                        <m:r>
                          <a:rPr lang="en-US" sz="2000" i="1">
                            <a:solidFill>
                              <a:prstClr val="black"/>
                            </a:solidFill>
                            <a:latin typeface="Cambria Math" panose="02040503050406030204" pitchFamily="18" charset="0"/>
                          </a:rPr>
                          <m:t>,…..,</m:t>
                        </m:r>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𝑋</m:t>
                            </m:r>
                          </m:e>
                          <m:sub>
                            <m:r>
                              <a:rPr lang="en-US" sz="2000" i="1">
                                <a:solidFill>
                                  <a:prstClr val="black"/>
                                </a:solidFill>
                                <a:latin typeface="Cambria Math" panose="02040503050406030204" pitchFamily="18" charset="0"/>
                              </a:rPr>
                              <m:t>𝑛</m:t>
                            </m:r>
                          </m:sub>
                        </m:sSub>
                      </m:e>
                    </m:d>
                  </m:oMath>
                </a14:m>
                <a:r>
                  <a:rPr lang="en-US" sz="2000" dirty="0"/>
                  <a:t> is a set of attributes,  </a:t>
                </a:r>
              </a:p>
              <a:p>
                <a:pPr marL="53975" indent="0" algn="just">
                  <a:buNone/>
                </a:pPr>
                <a:r>
                  <a:rPr lang="en-US" sz="2000" dirty="0"/>
                  <a:t>     with instance of </a:t>
                </a:r>
                <a:r>
                  <a:rPr lang="en-US" sz="2000" i="1" dirty="0"/>
                  <a:t>Y</a:t>
                </a:r>
                <a:r>
                  <a:rPr lang="en-US" sz="2000" dirty="0"/>
                  <a:t>.</a:t>
                </a:r>
              </a:p>
              <a:p>
                <a:pPr marL="53975" indent="0" algn="just">
                  <a:buNone/>
                </a:pPr>
                <a:endParaRPr lang="en-US" sz="2000" dirty="0"/>
              </a:p>
              <a:p>
                <a:pPr marL="53975" indent="0" algn="just">
                  <a:buNone/>
                </a:pPr>
                <a:endParaRPr lang="en-US" sz="2000" dirty="0"/>
              </a:p>
              <a:p>
                <a:pPr marL="53975" indent="0" algn="just">
                  <a:buNone/>
                </a:pPr>
                <a:endParaRPr lang="en-US" sz="2000" dirty="0"/>
              </a:p>
              <a:p>
                <a:pPr marL="53975" indent="0" algn="just">
                  <a:buNone/>
                </a:pPr>
                <a:endParaRPr lang="en-US" sz="2000" dirty="0"/>
              </a:p>
              <a:p>
                <a:pPr marL="53975" indent="0" algn="just">
                  <a:buNone/>
                </a:pPr>
                <a:endParaRPr lang="en-US" sz="2000" dirty="0"/>
              </a:p>
              <a:p>
                <a:pPr marL="53975" indent="0" algn="just">
                  <a:buNone/>
                </a:pPr>
                <a:endParaRPr lang="en-US" sz="2000" dirty="0"/>
              </a:p>
              <a:p>
                <a:pPr marL="396875" indent="-342900" algn="just"/>
                <a:r>
                  <a:rPr lang="en-US" sz="2000" dirty="0"/>
                  <a:t>The classification problem, then can be expressed as the class-conditional probability</a:t>
                </a:r>
              </a:p>
              <a:p>
                <a:pPr marL="2591435" lvl="8" indent="-342900" algn="just"/>
                <a:endParaRPr lang="en-US" sz="800" dirty="0"/>
              </a:p>
              <a:p>
                <a:pPr marL="53975" indent="0" algn="ctr">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i="1">
                              <a:latin typeface="Cambria Math" panose="02040503050406030204" pitchFamily="18" charset="0"/>
                            </a:rPr>
                            <m:t>𝑌</m:t>
                          </m:r>
                          <m:r>
                            <a:rPr lang="en-US" sz="2000" i="1">
                              <a:latin typeface="Cambria Math" panose="02040503050406030204" pitchFamily="18" charset="0"/>
                            </a:rPr>
                            <m:t>=</m:t>
                          </m:r>
                          <m:r>
                            <a:rPr lang="en-US" sz="2000" i="1">
                              <a:latin typeface="Cambria Math"/>
                            </a:rPr>
                            <m:t>𝑦</m:t>
                          </m:r>
                          <m:r>
                            <a:rPr lang="en-US" sz="2000" i="1" baseline="-25000">
                              <a:latin typeface="Cambria Math"/>
                            </a:rPr>
                            <m:t>𝑖</m:t>
                          </m:r>
                          <m:r>
                            <a:rPr lang="en-US" sz="2000" i="1">
                              <a:latin typeface="Cambria Math"/>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e>
                          </m:d>
                          <m:r>
                            <a:rPr lang="en-US" sz="2000">
                              <a:latin typeface="Cambria Math"/>
                            </a:rPr>
                            <m:t> </m:t>
                          </m:r>
                          <m:r>
                            <m:rPr>
                              <m:sty m:val="p"/>
                            </m:rPr>
                            <a:rPr lang="en-US" sz="2000">
                              <a:latin typeface="Cambria Math" panose="02040503050406030204" pitchFamily="18" charset="0"/>
                            </a:rPr>
                            <m:t>AND</m:t>
                          </m:r>
                          <m:r>
                            <a:rPr lang="en-US" sz="2000">
                              <a:latin typeface="Cambria Math"/>
                            </a:rPr>
                            <m:t> </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e>
                          </m:d>
                          <m:r>
                            <a:rPr lang="en-US" sz="2000">
                              <a:latin typeface="Cambria Math"/>
                            </a:rPr>
                            <m:t> </m:t>
                          </m:r>
                          <m:r>
                            <m:rPr>
                              <m:sty m:val="p"/>
                            </m:rPr>
                            <a:rPr lang="en-US" sz="2000">
                              <a:latin typeface="Cambria Math" panose="02040503050406030204" pitchFamily="18" charset="0"/>
                            </a:rPr>
                            <m:t>AND</m:t>
                          </m:r>
                          <m:r>
                            <a:rPr lang="en-US" sz="2000">
                              <a:latin typeface="Cambria Math" panose="02040503050406030204" pitchFamily="18" charset="0"/>
                            </a:rPr>
                            <m:t> …..</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𝑛</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𝑛</m:t>
                                  </m:r>
                                </m:sub>
                              </m:sSub>
                            </m:e>
                          </m:d>
                        </m:e>
                      </m:d>
                    </m:oMath>
                  </m:oMathPara>
                </a14:m>
                <a:endParaRPr lang="en-US" sz="2000" dirty="0"/>
              </a:p>
              <a:p>
                <a:pPr marL="53975" indent="0" algn="just">
                  <a:buNone/>
                </a:pPr>
                <a:endParaRPr lang="en-US" sz="2000"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1883334" y="1592580"/>
                <a:ext cx="8630202" cy="4732020"/>
              </a:xfrm>
              <a:blipFill>
                <a:blip r:embed="rId2"/>
                <a:stretch>
                  <a:fillRect t="-1070" r="-587"/>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36</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nvGraphicFramePr>
            <p:xfrm>
              <a:off x="3075460" y="2497944"/>
              <a:ext cx="6240992" cy="1854200"/>
            </p:xfrm>
            <a:graphic>
              <a:graphicData uri="http://schemas.openxmlformats.org/drawingml/2006/table">
                <a:tbl>
                  <a:tblPr firstRow="1" bandRow="1">
                    <a:tableStyleId>{5940675A-B579-460E-94D1-54222C63F5DA}</a:tableStyleId>
                  </a:tblPr>
                  <a:tblGrid>
                    <a:gridCol w="3120496">
                      <a:extLst>
                        <a:ext uri="{9D8B030D-6E8A-4147-A177-3AD203B41FA5}">
                          <a16:colId xmlns:a16="http://schemas.microsoft.com/office/drawing/2014/main" val="20000"/>
                        </a:ext>
                      </a:extLst>
                    </a:gridCol>
                    <a:gridCol w="3120496">
                      <a:extLst>
                        <a:ext uri="{9D8B030D-6E8A-4147-A177-3AD203B41FA5}">
                          <a16:colId xmlns:a16="http://schemas.microsoft.com/office/drawing/2014/main" val="20001"/>
                        </a:ext>
                      </a:extLst>
                    </a:gridCol>
                  </a:tblGrid>
                  <a:tr h="370840">
                    <a:tc>
                      <a:txBody>
                        <a:bodyPr/>
                        <a:lstStyle/>
                        <a:p>
                          <a:pPr algn="ctr"/>
                          <a:r>
                            <a:rPr lang="en-US" dirty="0">
                              <a:solidFill>
                                <a:schemeClr val="bg1"/>
                              </a:solidFill>
                            </a:rPr>
                            <a:t>INPUT (X)</a:t>
                          </a:r>
                        </a:p>
                      </a:txBody>
                      <a:tcPr anchor="ctr">
                        <a:solidFill>
                          <a:schemeClr val="tx1"/>
                        </a:solidFill>
                      </a:tcPr>
                    </a:tc>
                    <a:tc>
                      <a:txBody>
                        <a:bodyPr/>
                        <a:lstStyle/>
                        <a:p>
                          <a:pPr algn="ctr"/>
                          <a:r>
                            <a:rPr lang="en-US" dirty="0">
                              <a:solidFill>
                                <a:schemeClr val="bg1"/>
                              </a:solidFill>
                            </a:rPr>
                            <a:t>CLASS(Y)</a:t>
                          </a:r>
                        </a:p>
                      </a:txBody>
                      <a:tcPr anchor="ctr">
                        <a:solidFill>
                          <a:schemeClr val="tx1"/>
                        </a:solidFill>
                      </a:tcPr>
                    </a:tc>
                    <a:extLst>
                      <a:ext uri="{0D108BD9-81ED-4DB2-BD59-A6C34878D82A}">
                        <a16:rowId xmlns:a16="http://schemas.microsoft.com/office/drawing/2014/main" val="10000"/>
                      </a:ext>
                    </a:extLst>
                  </a:tr>
                  <a:tr h="370840">
                    <a:tc>
                      <a:txBody>
                        <a:bodyPr/>
                        <a:lstStyle/>
                        <a:p>
                          <a:pPr algn="ctr"/>
                          <a:r>
                            <a:rPr lang="en-US" dirty="0"/>
                            <a:t>…      …      …</a:t>
                          </a:r>
                        </a:p>
                      </a:txBody>
                      <a:tcPr anchor="ctr"/>
                    </a:tc>
                    <a:tc>
                      <a:txBody>
                        <a:bodyPr/>
                        <a:lstStyle/>
                        <a:p>
                          <a:pPr algn="ctr"/>
                          <a:endParaRPr lang="en-US" dirty="0"/>
                        </a:p>
                      </a:txBody>
                      <a:tcPr anchor="ctr"/>
                    </a:tc>
                    <a:extLst>
                      <a:ext uri="{0D108BD9-81ED-4DB2-BD59-A6C34878D82A}">
                        <a16:rowId xmlns:a16="http://schemas.microsoft.com/office/drawing/2014/main" val="10001"/>
                      </a:ext>
                    </a:extLst>
                  </a:tr>
                  <a:tr h="370840">
                    <a:tc>
                      <a:txBody>
                        <a:bodyPr/>
                        <a:lstStyle/>
                        <a:p>
                          <a:pPr algn="ctr"/>
                          <a:r>
                            <a:rPr lang="en-US" dirty="0"/>
                            <a:t>…      …      …</a:t>
                          </a:r>
                        </a:p>
                      </a:txBody>
                      <a:tcPr anchor="ctr"/>
                    </a:tc>
                    <a:tc>
                      <a:txBody>
                        <a:bodyPr/>
                        <a:lstStyle/>
                        <a:p>
                          <a:pPr algn="ctr"/>
                          <a:r>
                            <a:rPr lang="en-US" dirty="0"/>
                            <a:t>…</a:t>
                          </a:r>
                        </a:p>
                      </a:txBody>
                      <a:tcPr anchor="ctr"/>
                    </a:tc>
                    <a:extLst>
                      <a:ext uri="{0D108BD9-81ED-4DB2-BD59-A6C34878D82A}">
                        <a16:rowId xmlns:a16="http://schemas.microsoft.com/office/drawing/2014/main" val="10002"/>
                      </a:ext>
                    </a:extLst>
                  </a:tr>
                  <a:tr h="370840">
                    <a:tc>
                      <a:txBody>
                        <a:bodyPr/>
                        <a:lstStyle/>
                        <a:p>
                          <a:pPr algn="ctr"/>
                          <a14:m>
                            <m:oMathPara xmlns:m="http://schemas.openxmlformats.org/officeDocument/2006/math">
                              <m:oMathParaPr>
                                <m:jc m:val="centerGroup"/>
                              </m:oMathParaPr>
                              <m:oMath xmlns:m="http://schemas.openxmlformats.org/officeDocument/2006/math">
                                <m:r>
                                  <a:rPr lang="en-US" sz="1800" b="0" i="1" spc="600" baseline="0" smtClean="0">
                                    <a:solidFill>
                                      <a:prstClr val="black"/>
                                    </a:solidFill>
                                    <a:latin typeface="Cambria Math" panose="02040503050406030204" pitchFamily="18" charset="0"/>
                                  </a:rPr>
                                  <m:t>𝑥</m:t>
                                </m:r>
                                <m:r>
                                  <a:rPr lang="en-US" sz="1800" b="0" i="1" spc="600" baseline="-25000" smtClean="0">
                                    <a:solidFill>
                                      <a:prstClr val="black"/>
                                    </a:solidFill>
                                    <a:latin typeface="Cambria Math" panose="02040503050406030204" pitchFamily="18" charset="0"/>
                                  </a:rPr>
                                  <m:t>1</m:t>
                                </m:r>
                                <m:r>
                                  <a:rPr lang="en-US" sz="1800" i="1" spc="600">
                                    <a:solidFill>
                                      <a:prstClr val="black"/>
                                    </a:solidFill>
                                    <a:latin typeface="Cambria Math" panose="02040503050406030204" pitchFamily="18" charset="0"/>
                                  </a:rPr>
                                  <m:t>,</m:t>
                                </m:r>
                                <m:sSub>
                                  <m:sSubPr>
                                    <m:ctrlPr>
                                      <a:rPr lang="en-US" sz="1800" i="1" spc="600">
                                        <a:solidFill>
                                          <a:prstClr val="black"/>
                                        </a:solidFill>
                                        <a:latin typeface="Cambria Math" panose="02040503050406030204" pitchFamily="18" charset="0"/>
                                      </a:rPr>
                                    </m:ctrlPr>
                                  </m:sSubPr>
                                  <m:e>
                                    <m:r>
                                      <a:rPr lang="en-US" sz="1800" b="0" i="1" spc="600" smtClean="0">
                                        <a:solidFill>
                                          <a:prstClr val="black"/>
                                        </a:solidFill>
                                        <a:latin typeface="Cambria Math" panose="02040503050406030204" pitchFamily="18" charset="0"/>
                                      </a:rPr>
                                      <m:t>𝑥</m:t>
                                    </m:r>
                                  </m:e>
                                  <m:sub>
                                    <m:r>
                                      <a:rPr lang="en-US" sz="1800" i="1" spc="600">
                                        <a:solidFill>
                                          <a:prstClr val="black"/>
                                        </a:solidFill>
                                        <a:latin typeface="Cambria Math" panose="02040503050406030204" pitchFamily="18" charset="0"/>
                                      </a:rPr>
                                      <m:t>2</m:t>
                                    </m:r>
                                  </m:sub>
                                </m:sSub>
                                <m:r>
                                  <a:rPr lang="en-US" sz="1800" b="0" i="1" spc="600" smtClean="0">
                                    <a:solidFill>
                                      <a:prstClr val="black"/>
                                    </a:solidFill>
                                    <a:latin typeface="Cambria Math" panose="02040503050406030204" pitchFamily="18" charset="0"/>
                                  </a:rPr>
                                  <m:t>,…</m:t>
                                </m:r>
                                <m:r>
                                  <a:rPr lang="en-US" sz="1800" i="1" spc="600">
                                    <a:solidFill>
                                      <a:prstClr val="black"/>
                                    </a:solidFill>
                                    <a:latin typeface="Cambria Math" panose="02040503050406030204" pitchFamily="18" charset="0"/>
                                  </a:rPr>
                                  <m:t>,</m:t>
                                </m:r>
                                <m:sSub>
                                  <m:sSubPr>
                                    <m:ctrlPr>
                                      <a:rPr lang="en-US" sz="1800" i="1" spc="600">
                                        <a:solidFill>
                                          <a:prstClr val="black"/>
                                        </a:solidFill>
                                        <a:latin typeface="Cambria Math" panose="02040503050406030204" pitchFamily="18" charset="0"/>
                                      </a:rPr>
                                    </m:ctrlPr>
                                  </m:sSubPr>
                                  <m:e>
                                    <m:r>
                                      <a:rPr lang="en-US" sz="1800" b="0" i="1" spc="600" smtClean="0">
                                        <a:solidFill>
                                          <a:prstClr val="black"/>
                                        </a:solidFill>
                                        <a:latin typeface="Cambria Math" panose="02040503050406030204" pitchFamily="18" charset="0"/>
                                      </a:rPr>
                                      <m:t>𝑥</m:t>
                                    </m:r>
                                  </m:e>
                                  <m:sub>
                                    <m:r>
                                      <a:rPr lang="en-US" sz="1800" b="0" i="1" spc="600" smtClean="0">
                                        <a:solidFill>
                                          <a:prstClr val="black"/>
                                        </a:solidFill>
                                        <a:latin typeface="Cambria Math" panose="02040503050406030204" pitchFamily="18" charset="0"/>
                                      </a:rPr>
                                      <m:t>𝑛</m:t>
                                    </m:r>
                                  </m:sub>
                                </m:sSub>
                              </m:oMath>
                            </m:oMathPara>
                          </a14:m>
                          <a:endParaRPr lang="en-US" i="1"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pc="600" smtClean="0">
                                        <a:solidFill>
                                          <a:prstClr val="black"/>
                                        </a:solidFill>
                                        <a:latin typeface="Cambria Math" panose="02040503050406030204" pitchFamily="18" charset="0"/>
                                      </a:rPr>
                                    </m:ctrlPr>
                                  </m:sSubPr>
                                  <m:e>
                                    <m:r>
                                      <a:rPr lang="en-US" sz="1800" b="0" i="1" spc="600" smtClean="0">
                                        <a:solidFill>
                                          <a:prstClr val="black"/>
                                        </a:solidFill>
                                        <a:latin typeface="Cambria Math" panose="02040503050406030204" pitchFamily="18" charset="0"/>
                                      </a:rPr>
                                      <m:t>𝑦</m:t>
                                    </m:r>
                                  </m:e>
                                  <m:sub>
                                    <m:r>
                                      <a:rPr lang="en-US" sz="1800" b="0" i="1" spc="600" smtClean="0">
                                        <a:solidFill>
                                          <a:prstClr val="black"/>
                                        </a:solidFill>
                                        <a:latin typeface="Cambria Math" panose="02040503050406030204" pitchFamily="18" charset="0"/>
                                      </a:rPr>
                                      <m:t>𝑖</m:t>
                                    </m:r>
                                  </m:sub>
                                </m:sSub>
                              </m:oMath>
                            </m:oMathPara>
                          </a14:m>
                          <a:endParaRPr lang="en-US" dirty="0"/>
                        </a:p>
                      </a:txBody>
                      <a:tcPr anchor="ctr"/>
                    </a:tc>
                    <a:extLst>
                      <a:ext uri="{0D108BD9-81ED-4DB2-BD59-A6C34878D82A}">
                        <a16:rowId xmlns:a16="http://schemas.microsoft.com/office/drawing/2014/main" val="1000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      …      …</a:t>
                          </a:r>
                        </a:p>
                      </a:txBody>
                      <a:tcPr anchor="ctr"/>
                    </a:tc>
                    <a:tc>
                      <a:txBody>
                        <a:bodyPr/>
                        <a:lstStyle/>
                        <a:p>
                          <a:pPr algn="ctr"/>
                          <a:r>
                            <a:rPr lang="en-US" dirty="0"/>
                            <a:t>…</a:t>
                          </a:r>
                        </a:p>
                      </a:txBody>
                      <a:tcPr anchor="ctr"/>
                    </a:tc>
                    <a:extLst>
                      <a:ext uri="{0D108BD9-81ED-4DB2-BD59-A6C34878D82A}">
                        <a16:rowId xmlns:a16="http://schemas.microsoft.com/office/drawing/2014/main" val="10004"/>
                      </a:ext>
                    </a:extLst>
                  </a:tr>
                </a:tbl>
              </a:graphicData>
            </a:graphic>
          </p:graphicFrame>
        </mc:Choice>
        <mc:Fallback xmlns="">
          <p:graphicFrame>
            <p:nvGraphicFramePr>
              <p:cNvPr id="3" name="Table 2"/>
              <p:cNvGraphicFramePr>
                <a:graphicFrameLocks noGrp="1"/>
              </p:cNvGraphicFramePr>
              <p:nvPr>
                <p:extLst/>
              </p:nvPr>
            </p:nvGraphicFramePr>
            <p:xfrm>
              <a:off x="3075460" y="2497944"/>
              <a:ext cx="6240992" cy="1854200"/>
            </p:xfrm>
            <a:graphic>
              <a:graphicData uri="http://schemas.openxmlformats.org/drawingml/2006/table">
                <a:tbl>
                  <a:tblPr firstRow="1" bandRow="1">
                    <a:tableStyleId>{5940675A-B579-460E-94D1-54222C63F5DA}</a:tableStyleId>
                  </a:tblPr>
                  <a:tblGrid>
                    <a:gridCol w="3120496">
                      <a:extLst>
                        <a:ext uri="{9D8B030D-6E8A-4147-A177-3AD203B41FA5}">
                          <a16:colId xmlns:a16="http://schemas.microsoft.com/office/drawing/2014/main" val="20000"/>
                        </a:ext>
                      </a:extLst>
                    </a:gridCol>
                    <a:gridCol w="3120496">
                      <a:extLst>
                        <a:ext uri="{9D8B030D-6E8A-4147-A177-3AD203B41FA5}">
                          <a16:colId xmlns:a16="http://schemas.microsoft.com/office/drawing/2014/main" val="20001"/>
                        </a:ext>
                      </a:extLst>
                    </a:gridCol>
                  </a:tblGrid>
                  <a:tr h="370840">
                    <a:tc>
                      <a:txBody>
                        <a:bodyPr/>
                        <a:lstStyle/>
                        <a:p>
                          <a:pPr algn="ctr"/>
                          <a:r>
                            <a:rPr lang="en-US" dirty="0">
                              <a:solidFill>
                                <a:schemeClr val="bg1"/>
                              </a:solidFill>
                            </a:rPr>
                            <a:t>INPUT (X)</a:t>
                          </a:r>
                        </a:p>
                      </a:txBody>
                      <a:tcPr anchor="ctr">
                        <a:solidFill>
                          <a:schemeClr val="tx1"/>
                        </a:solidFill>
                      </a:tcPr>
                    </a:tc>
                    <a:tc>
                      <a:txBody>
                        <a:bodyPr/>
                        <a:lstStyle/>
                        <a:p>
                          <a:pPr algn="ctr"/>
                          <a:r>
                            <a:rPr lang="en-US" dirty="0">
                              <a:solidFill>
                                <a:schemeClr val="bg1"/>
                              </a:solidFill>
                            </a:rPr>
                            <a:t>CLASS(Y)</a:t>
                          </a:r>
                        </a:p>
                      </a:txBody>
                      <a:tcPr anchor="ctr">
                        <a:solidFill>
                          <a:schemeClr val="tx1"/>
                        </a:solidFill>
                      </a:tcPr>
                    </a:tc>
                    <a:extLst>
                      <a:ext uri="{0D108BD9-81ED-4DB2-BD59-A6C34878D82A}">
                        <a16:rowId xmlns:a16="http://schemas.microsoft.com/office/drawing/2014/main" val="10000"/>
                      </a:ext>
                    </a:extLst>
                  </a:tr>
                  <a:tr h="370840">
                    <a:tc>
                      <a:txBody>
                        <a:bodyPr/>
                        <a:lstStyle/>
                        <a:p>
                          <a:pPr algn="ctr"/>
                          <a:r>
                            <a:rPr lang="en-US" dirty="0"/>
                            <a:t>…      …      …</a:t>
                          </a:r>
                        </a:p>
                      </a:txBody>
                      <a:tcPr anchor="ctr"/>
                    </a:tc>
                    <a:tc>
                      <a:txBody>
                        <a:bodyPr/>
                        <a:lstStyle/>
                        <a:p>
                          <a:pPr algn="ctr"/>
                          <a:endParaRPr lang="en-US" dirty="0"/>
                        </a:p>
                      </a:txBody>
                      <a:tcPr anchor="ctr"/>
                    </a:tc>
                    <a:extLst>
                      <a:ext uri="{0D108BD9-81ED-4DB2-BD59-A6C34878D82A}">
                        <a16:rowId xmlns:a16="http://schemas.microsoft.com/office/drawing/2014/main" val="10001"/>
                      </a:ext>
                    </a:extLst>
                  </a:tr>
                  <a:tr h="370840">
                    <a:tc>
                      <a:txBody>
                        <a:bodyPr/>
                        <a:lstStyle/>
                        <a:p>
                          <a:pPr algn="ctr"/>
                          <a:r>
                            <a:rPr lang="en-US" dirty="0"/>
                            <a:t>…      …      …</a:t>
                          </a:r>
                        </a:p>
                      </a:txBody>
                      <a:tcPr anchor="ctr"/>
                    </a:tc>
                    <a:tc>
                      <a:txBody>
                        <a:bodyPr/>
                        <a:lstStyle/>
                        <a:p>
                          <a:pPr algn="ctr"/>
                          <a:r>
                            <a:rPr lang="en-US" dirty="0"/>
                            <a:t>…</a:t>
                          </a:r>
                        </a:p>
                      </a:txBody>
                      <a:tcPr anchor="ctr"/>
                    </a:tc>
                    <a:extLst>
                      <a:ext uri="{0D108BD9-81ED-4DB2-BD59-A6C34878D82A}">
                        <a16:rowId xmlns:a16="http://schemas.microsoft.com/office/drawing/2014/main" val="10002"/>
                      </a:ext>
                    </a:extLst>
                  </a:tr>
                  <a:tr h="370840">
                    <a:tc>
                      <a:txBody>
                        <a:bodyPr/>
                        <a:lstStyle/>
                        <a:p>
                          <a:endParaRPr lang="en-US"/>
                        </a:p>
                      </a:txBody>
                      <a:tcPr anchor="ctr">
                        <a:blipFill>
                          <a:blip r:embed="rId3"/>
                          <a:stretch>
                            <a:fillRect l="-407" t="-300000" r="-100000" b="-120000"/>
                          </a:stretch>
                        </a:blipFill>
                      </a:tcPr>
                    </a:tc>
                    <a:tc>
                      <a:txBody>
                        <a:bodyPr/>
                        <a:lstStyle/>
                        <a:p>
                          <a:endParaRPr lang="en-US"/>
                        </a:p>
                      </a:txBody>
                      <a:tcPr anchor="ctr">
                        <a:blipFill>
                          <a:blip r:embed="rId3"/>
                          <a:stretch>
                            <a:fillRect l="-100407" t="-300000" b="-120000"/>
                          </a:stretch>
                        </a:blipFill>
                      </a:tcPr>
                    </a:tc>
                    <a:extLst>
                      <a:ext uri="{0D108BD9-81ED-4DB2-BD59-A6C34878D82A}">
                        <a16:rowId xmlns:a16="http://schemas.microsoft.com/office/drawing/2014/main" val="1000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      …      …</a:t>
                          </a:r>
                        </a:p>
                      </a:txBody>
                      <a:tcPr anchor="ctr"/>
                    </a:tc>
                    <a:tc>
                      <a:txBody>
                        <a:bodyPr/>
                        <a:lstStyle/>
                        <a:p>
                          <a:pPr algn="ctr"/>
                          <a:r>
                            <a:rPr lang="en-US" dirty="0"/>
                            <a:t>…</a:t>
                          </a:r>
                        </a:p>
                      </a:txBody>
                      <a:tcPr anchor="ctr"/>
                    </a:tc>
                    <a:extLst>
                      <a:ext uri="{0D108BD9-81ED-4DB2-BD59-A6C34878D82A}">
                        <a16:rowId xmlns:a16="http://schemas.microsoft.com/office/drawing/2014/main" val="10004"/>
                      </a:ext>
                    </a:extLst>
                  </a:tr>
                </a:tbl>
              </a:graphicData>
            </a:graphic>
          </p:graphicFrame>
        </mc:Fallback>
      </mc:AlternateContent>
      <p:sp>
        <p:nvSpPr>
          <p:cNvPr id="7" name="Footer Placeholder 6">
            <a:extLst>
              <a:ext uri="{FF2B5EF4-FFF2-40B4-BE49-F238E27FC236}">
                <a16:creationId xmlns:a16="http://schemas.microsoft.com/office/drawing/2014/main" id="{FD71C195-6474-174A-B317-A50752B25023}"/>
              </a:ext>
            </a:extLst>
          </p:cNvPr>
          <p:cNvSpPr>
            <a:spLocks noGrp="1"/>
          </p:cNvSpPr>
          <p:nvPr>
            <p:ph type="ftr" sz="quarter" idx="11"/>
          </p:nvPr>
        </p:nvSpPr>
        <p:spPr/>
        <p:txBody>
          <a:bodyPr/>
          <a:lstStyle/>
          <a:p>
            <a:pPr algn="ctr"/>
            <a:r>
              <a:rPr lang="en-IN"/>
              <a:t>IIITS: Data Analytics</a:t>
            </a:r>
            <a:endParaRPr lang="en-IN" dirty="0"/>
          </a:p>
        </p:txBody>
      </p:sp>
    </p:spTree>
    <p:extLst>
      <p:ext uri="{BB962C8B-B14F-4D97-AF65-F5344CB8AC3E}">
        <p14:creationId xmlns:p14="http://schemas.microsoft.com/office/powerpoint/2010/main" val="24709977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5" y="260648"/>
            <a:ext cx="8425339" cy="1011892"/>
          </a:xfrm>
        </p:spPr>
        <p:txBody>
          <a:bodyPr>
            <a:normAutofit/>
          </a:bodyPr>
          <a:lstStyle/>
          <a:p>
            <a:r>
              <a:rPr lang="en-US" sz="4000" dirty="0">
                <a:solidFill>
                  <a:srgbClr val="A50021"/>
                </a:solidFill>
                <a:latin typeface="Times New Roman" pitchFamily="18" charset="0"/>
                <a:cs typeface="Times New Roman" pitchFamily="18" charset="0"/>
              </a:rPr>
              <a:t>Naïve Bayesian Classifier</a:t>
            </a:r>
            <a:endParaRPr lang="en-IN"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Requires="a14">
          <p:sp>
            <p:nvSpPr>
              <p:cNvPr id="5" name="Content Placeholder 4"/>
              <p:cNvSpPr>
                <a:spLocks noGrp="1"/>
              </p:cNvSpPr>
              <p:nvPr>
                <p:ph idx="1"/>
              </p:nvPr>
            </p:nvSpPr>
            <p:spPr>
              <a:xfrm>
                <a:off x="1883334" y="1592580"/>
                <a:ext cx="8630202" cy="4732020"/>
              </a:xfrm>
            </p:spPr>
            <p:txBody>
              <a:bodyPr>
                <a:normAutofit fontScale="85000" lnSpcReduction="20000"/>
              </a:bodyPr>
              <a:lstStyle/>
              <a:p>
                <a:pPr marL="349250" indent="-295275" algn="just"/>
                <a:r>
                  <a:rPr lang="en-US" sz="2000" dirty="0"/>
                  <a:t>Naïve Bayesian classifier calculate this posterior probability using Bayes’ theorem, which is as follows.</a:t>
                </a:r>
              </a:p>
              <a:p>
                <a:pPr marL="2543810" lvl="8" indent="-295275" algn="just"/>
                <a:endParaRPr lang="en-US" sz="800" dirty="0"/>
              </a:p>
              <a:p>
                <a:pPr marL="349250" indent="-295275" algn="just"/>
                <a:r>
                  <a:rPr lang="en-US" sz="2000" dirty="0"/>
                  <a:t>From Bayes’ theorem on conditional probability, we have</a:t>
                </a:r>
                <a:endParaRPr lang="en-US" sz="2000" i="1" dirty="0">
                  <a:latin typeface="Cambria Math" panose="02040503050406030204" pitchFamily="18" charset="0"/>
                </a:endParaRPr>
              </a:p>
              <a:p>
                <a:pPr marL="53975" indent="0" algn="just">
                  <a:buNone/>
                </a:pPr>
                <a:r>
                  <a:rPr lang="en-US" sz="2000" i="1" dirty="0">
                    <a:latin typeface="Cambria Math" panose="02040503050406030204" pitchFamily="18" charset="0"/>
                  </a:rPr>
                  <a:t>     </a:t>
                </a:r>
                <a14:m>
                  <m:oMath xmlns:m="http://schemas.openxmlformats.org/officeDocument/2006/math">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i="1">
                            <a:latin typeface="Cambria Math" panose="02040503050406030204" pitchFamily="18" charset="0"/>
                          </a:rPr>
                          <m:t>𝑌</m:t>
                        </m:r>
                      </m:e>
                      <m:e>
                        <m:r>
                          <a:rPr lang="en-US" sz="2000" i="1">
                            <a:latin typeface="Cambria Math" panose="02040503050406030204" pitchFamily="18" charset="0"/>
                          </a:rPr>
                          <m:t>𝑋</m:t>
                        </m:r>
                      </m:e>
                    </m:d>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𝑃</m:t>
                        </m:r>
                        <m:r>
                          <a:rPr lang="en-US" sz="2000" i="1">
                            <a:latin typeface="Cambria Math" panose="02040503050406030204" pitchFamily="18" charset="0"/>
                            <a:ea typeface="Cambria Math" panose="02040503050406030204" pitchFamily="18" charset="0"/>
                          </a:rPr>
                          <m:t>(</m:t>
                        </m:r>
                        <m:r>
                          <a:rPr lang="en-US" sz="2000" i="1">
                            <a:latin typeface="Cambria Math"/>
                            <a:ea typeface="Cambria Math" panose="02040503050406030204" pitchFamily="18" charset="0"/>
                          </a:rPr>
                          <m:t>𝑋</m:t>
                        </m:r>
                        <m:r>
                          <a:rPr lang="en-US" sz="2000" i="1">
                            <a:latin typeface="Cambria Math" panose="02040503050406030204" pitchFamily="18" charset="0"/>
                            <a:ea typeface="Cambria Math" panose="02040503050406030204" pitchFamily="18" charset="0"/>
                          </a:rPr>
                          <m:t>|</m:t>
                        </m:r>
                        <m:r>
                          <a:rPr lang="en-US" sz="2000" i="1">
                            <a:latin typeface="Cambria Math"/>
                            <a:ea typeface="Cambria Math" panose="02040503050406030204" pitchFamily="18" charset="0"/>
                          </a:rPr>
                          <m:t>𝑌</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𝑃</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𝑌</m:t>
                        </m:r>
                        <m:r>
                          <a:rPr lang="en-US" sz="2000" i="1">
                            <a:latin typeface="Cambria Math" panose="02040503050406030204" pitchFamily="18" charset="0"/>
                            <a:ea typeface="Cambria Math" panose="02040503050406030204" pitchFamily="18" charset="0"/>
                          </a:rPr>
                          <m:t>)</m:t>
                        </m:r>
                      </m:num>
                      <m:den>
                        <m:r>
                          <a:rPr lang="en-US" sz="2000" i="1">
                            <a:latin typeface="Cambria Math" panose="02040503050406030204" pitchFamily="18" charset="0"/>
                          </a:rPr>
                          <m:t>𝑃</m:t>
                        </m:r>
                        <m:r>
                          <a:rPr lang="en-US" sz="2000" i="1">
                            <a:latin typeface="Cambria Math" panose="02040503050406030204" pitchFamily="18" charset="0"/>
                          </a:rPr>
                          <m:t>(</m:t>
                        </m:r>
                        <m:r>
                          <a:rPr lang="en-US" sz="2000" i="1">
                            <a:latin typeface="Cambria Math" panose="02040503050406030204" pitchFamily="18" charset="0"/>
                          </a:rPr>
                          <m:t>𝑋</m:t>
                        </m:r>
                        <m:r>
                          <a:rPr lang="en-US" sz="2000" i="1">
                            <a:latin typeface="Cambria Math" panose="02040503050406030204" pitchFamily="18" charset="0"/>
                          </a:rPr>
                          <m:t>)</m:t>
                        </m:r>
                      </m:den>
                    </m:f>
                  </m:oMath>
                </a14:m>
                <a:endParaRPr lang="en-US" sz="2000" i="1" dirty="0">
                  <a:latin typeface="Cambria Math" panose="02040503050406030204" pitchFamily="18" charset="0"/>
                </a:endParaRPr>
              </a:p>
              <a:p>
                <a:pPr marL="53975" indent="0" algn="ctr">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𝑃</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𝑋</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𝑌</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𝑃</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𝑌</m:t>
                          </m:r>
                          <m:r>
                            <a:rPr lang="en-US" sz="2000" i="1">
                              <a:latin typeface="Cambria Math" panose="02040503050406030204" pitchFamily="18" charset="0"/>
                              <a:ea typeface="Cambria Math" panose="02040503050406030204" pitchFamily="18" charset="0"/>
                            </a:rPr>
                            <m:t>)</m:t>
                          </m:r>
                        </m:num>
                        <m:den>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i="1">
                                  <a:latin typeface="Cambria Math" panose="02040503050406030204" pitchFamily="18" charset="0"/>
                                </a:rPr>
                                <m:t>𝑋</m:t>
                              </m:r>
                            </m:e>
                            <m:e>
                              <m:r>
                                <a:rPr lang="en-US" sz="2000" i="1">
                                  <a:latin typeface="Cambria Math" panose="02040503050406030204" pitchFamily="18" charset="0"/>
                                </a:rPr>
                                <m:t>𝑌</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1</m:t>
                                  </m:r>
                                </m:sub>
                              </m:sSub>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𝑃</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rPr>
                                <m:t>𝑌</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1</m:t>
                                  </m:r>
                                </m:sub>
                              </m:sSub>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i="1">
                                  <a:latin typeface="Cambria Math" panose="02040503050406030204" pitchFamily="18" charset="0"/>
                                </a:rPr>
                                <m:t>𝑋</m:t>
                              </m:r>
                            </m:e>
                            <m:e>
                              <m:r>
                                <a:rPr lang="en-US" sz="2000" i="1">
                                  <a:latin typeface="Cambria Math" panose="02040503050406030204" pitchFamily="18" charset="0"/>
                                </a:rPr>
                                <m:t>𝑌</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𝑘</m:t>
                                  </m:r>
                                </m:sub>
                              </m:sSub>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𝑃</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rPr>
                                <m:t>𝑌</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𝑘</m:t>
                                  </m:r>
                                </m:sub>
                              </m:sSub>
                            </m:e>
                          </m:d>
                        </m:den>
                      </m:f>
                    </m:oMath>
                  </m:oMathPara>
                </a14:m>
                <a:endParaRPr lang="en-US" sz="2000" i="1" dirty="0"/>
              </a:p>
              <a:p>
                <a:pPr marL="53975" indent="0" algn="just">
                  <a:buNone/>
                </a:pPr>
                <a:r>
                  <a:rPr lang="en-US" sz="2000" dirty="0"/>
                  <a:t>     where,</a:t>
                </a:r>
              </a:p>
              <a:p>
                <a:pPr marL="53975" indent="0" algn="ctr">
                  <a:buNone/>
                </a:pPr>
                <a14:m>
                  <m:oMath xmlns:m="http://schemas.openxmlformats.org/officeDocument/2006/math">
                    <m:r>
                      <a:rPr lang="en-US" sz="2000" i="1">
                        <a:latin typeface="Cambria Math" panose="02040503050406030204" pitchFamily="18" charset="0"/>
                        <a:ea typeface="Cambria Math" panose="02040503050406030204" pitchFamily="18" charset="0"/>
                      </a:rPr>
                      <m:t>𝑃</m:t>
                    </m:r>
                    <m:d>
                      <m:dPr>
                        <m:ctrlPr>
                          <a:rPr lang="en-US" sz="2000" i="1">
                            <a:latin typeface="Cambria Math" panose="02040503050406030204" pitchFamily="18" charset="0"/>
                            <a:ea typeface="Cambria Math" panose="02040503050406030204" pitchFamily="18" charset="0"/>
                          </a:rPr>
                        </m:ctrlPr>
                      </m:dPr>
                      <m:e>
                        <m:r>
                          <a:rPr lang="en-IN" sz="2000" b="0" i="1" smtClean="0">
                            <a:latin typeface="Cambria Math" panose="02040503050406030204" pitchFamily="18" charset="0"/>
                            <a:ea typeface="Cambria Math" panose="02040503050406030204" pitchFamily="18" charset="0"/>
                          </a:rPr>
                          <m:t>𝑌</m:t>
                        </m:r>
                        <m:r>
                          <a:rPr lang="en-IN"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𝑋</m:t>
                        </m:r>
                      </m:e>
                    </m:d>
                    <m:r>
                      <a:rPr lang="en-US" sz="2000" i="1">
                        <a:latin typeface="Cambria Math" panose="02040503050406030204" pitchFamily="18" charset="0"/>
                        <a:ea typeface="Cambria Math" panose="02040503050406030204" pitchFamily="18" charset="0"/>
                      </a:rPr>
                      <m:t>=</m:t>
                    </m:r>
                    <m:nary>
                      <m:naryPr>
                        <m:chr m:val="∑"/>
                        <m:ctrlPr>
                          <a:rPr lang="en-US" sz="2000" i="1">
                            <a:latin typeface="Cambria Math" panose="02040503050406030204" pitchFamily="18" charset="0"/>
                            <a:ea typeface="Cambria Math" panose="02040503050406030204" pitchFamily="18" charset="0"/>
                          </a:rPr>
                        </m:ctrlPr>
                      </m:naryPr>
                      <m:sub>
                        <m:r>
                          <m:rPr>
                            <m:brk m:alnAt="23"/>
                          </m:rP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=1</m:t>
                        </m:r>
                      </m:sub>
                      <m:sup>
                        <m:r>
                          <a:rPr lang="en-US" sz="2000" i="1">
                            <a:latin typeface="Cambria Math" panose="02040503050406030204" pitchFamily="18" charset="0"/>
                            <a:ea typeface="Cambria Math" panose="02040503050406030204" pitchFamily="18" charset="0"/>
                          </a:rPr>
                          <m:t>𝑘</m:t>
                        </m:r>
                      </m:sup>
                      <m:e>
                        <m:r>
                          <a:rPr lang="en-US" sz="2000" i="1">
                            <a:latin typeface="Cambria Math" panose="02040503050406030204" pitchFamily="18" charset="0"/>
                            <a:ea typeface="Cambria Math" panose="02040503050406030204" pitchFamily="18" charset="0"/>
                          </a:rPr>
                          <m:t>𝑃</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𝑋</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𝑌</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𝑦</m:t>
                            </m:r>
                          </m:e>
                          <m:sub>
                            <m:r>
                              <a:rPr lang="en-US" sz="2000" i="1">
                                <a:latin typeface="Cambria Math" panose="02040503050406030204" pitchFamily="18" charset="0"/>
                                <a:ea typeface="Cambria Math" panose="02040503050406030204" pitchFamily="18" charset="0"/>
                              </a:rPr>
                              <m:t>𝑖</m:t>
                            </m:r>
                          </m:sub>
                        </m:sSub>
                      </m:e>
                    </m:nary>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𝑃</m:t>
                    </m:r>
                  </m:oMath>
                </a14:m>
                <a:r>
                  <a:rPr lang="en-US" sz="2000" i="1" dirty="0">
                    <a:latin typeface="Cambria Math" panose="02040503050406030204" pitchFamily="18" charset="0"/>
                    <a:ea typeface="Cambria Math" panose="02040503050406030204" pitchFamily="18" charset="0"/>
                  </a:rPr>
                  <a:t>(Y</a:t>
                </a:r>
                <a14:m>
                  <m:oMath xmlns:m="http://schemas.openxmlformats.org/officeDocument/2006/math">
                    <m:r>
                      <a:rPr lang="en-US" sz="2000" i="1">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𝑦</m:t>
                        </m:r>
                      </m:e>
                      <m:sub>
                        <m:r>
                          <a:rPr lang="en-US" sz="2000" i="1">
                            <a:latin typeface="Cambria Math" panose="02040503050406030204" pitchFamily="18" charset="0"/>
                            <a:ea typeface="Cambria Math" panose="02040503050406030204" pitchFamily="18" charset="0"/>
                          </a:rPr>
                          <m:t>𝑖</m:t>
                        </m:r>
                      </m:sub>
                    </m:sSub>
                  </m:oMath>
                </a14:m>
                <a:r>
                  <a:rPr lang="en-US" sz="2000" i="1" dirty="0">
                    <a:latin typeface="Cambria Math" panose="02040503050406030204" pitchFamily="18" charset="0"/>
                    <a:ea typeface="Cambria Math" panose="02040503050406030204" pitchFamily="18" charset="0"/>
                  </a:rPr>
                  <a:t>)</a:t>
                </a:r>
              </a:p>
              <a:p>
                <a:pPr marL="53975" indent="0">
                  <a:buNone/>
                </a:pPr>
                <a:r>
                  <a:rPr lang="en-US" sz="2000" b="1" dirty="0">
                    <a:solidFill>
                      <a:srgbClr val="0B5ED7"/>
                    </a:solidFill>
                    <a:latin typeface="Cambria Math" panose="02040503050406030204" pitchFamily="18" charset="0"/>
                    <a:ea typeface="Cambria Math" panose="02040503050406030204" pitchFamily="18" charset="0"/>
                  </a:rPr>
                  <a:t>Note:</a:t>
                </a:r>
              </a:p>
              <a:p>
                <a:pPr marL="396875" indent="-342900">
                  <a:buFont typeface="Wingdings" pitchFamily="2" charset="2"/>
                  <a:buChar char="§"/>
                </a:pPr>
                <a:r>
                  <a:rPr lang="en-US" sz="2000" dirty="0">
                    <a:latin typeface="Cambria Math" panose="02040503050406030204" pitchFamily="18" charset="0"/>
                    <a:ea typeface="Cambria Math" panose="02040503050406030204" pitchFamily="18" charset="0"/>
                  </a:rPr>
                  <a:t> </a:t>
                </a:r>
                <a14:m>
                  <m:oMath xmlns:m="http://schemas.openxmlformats.org/officeDocument/2006/math">
                    <m:r>
                      <a:rPr lang="en-US" sz="2000" i="1">
                        <a:solidFill>
                          <a:srgbClr val="0B5ED7"/>
                        </a:solidFill>
                        <a:latin typeface="Cambria Math" panose="02040503050406030204" pitchFamily="18" charset="0"/>
                        <a:ea typeface="Cambria Math" panose="02040503050406030204" pitchFamily="18" charset="0"/>
                      </a:rPr>
                      <m:t>𝑃</m:t>
                    </m:r>
                    <m:d>
                      <m:dPr>
                        <m:ctrlPr>
                          <a:rPr lang="en-US" sz="2000" i="1">
                            <a:solidFill>
                              <a:srgbClr val="0B5ED7"/>
                            </a:solidFill>
                            <a:latin typeface="Cambria Math" panose="02040503050406030204" pitchFamily="18" charset="0"/>
                            <a:ea typeface="Cambria Math" panose="02040503050406030204" pitchFamily="18" charset="0"/>
                          </a:rPr>
                        </m:ctrlPr>
                      </m:dPr>
                      <m:e>
                        <m:r>
                          <a:rPr lang="en-US" sz="2000" i="1">
                            <a:solidFill>
                              <a:srgbClr val="0B5ED7"/>
                            </a:solidFill>
                            <a:latin typeface="Cambria Math" panose="02040503050406030204" pitchFamily="18" charset="0"/>
                            <a:ea typeface="Cambria Math" panose="02040503050406030204" pitchFamily="18" charset="0"/>
                          </a:rPr>
                          <m:t>𝑋</m:t>
                        </m:r>
                      </m:e>
                    </m:d>
                  </m:oMath>
                </a14:m>
                <a:r>
                  <a:rPr lang="en-US" sz="2000" dirty="0">
                    <a:solidFill>
                      <a:srgbClr val="0B5ED7"/>
                    </a:solidFill>
                    <a:ea typeface="Cambria Math" panose="02040503050406030204" pitchFamily="18" charset="0"/>
                  </a:rPr>
                  <a:t> is called the evidence (also the total probability) and it is a constant. </a:t>
                </a:r>
              </a:p>
              <a:p>
                <a:pPr marL="2248535" lvl="8" indent="0">
                  <a:buNone/>
                </a:pPr>
                <a:endParaRPr lang="en-US" sz="800" dirty="0">
                  <a:solidFill>
                    <a:srgbClr val="0B5ED7"/>
                  </a:solidFill>
                  <a:ea typeface="Cambria Math" panose="02040503050406030204" pitchFamily="18" charset="0"/>
                </a:endParaRPr>
              </a:p>
              <a:p>
                <a:pPr marL="396875" indent="-342900">
                  <a:buFont typeface="Wingdings" pitchFamily="2" charset="2"/>
                  <a:buChar char="§"/>
                </a:pPr>
                <a:r>
                  <a:rPr lang="en-US" sz="2000" dirty="0">
                    <a:solidFill>
                      <a:srgbClr val="0B5ED7"/>
                    </a:solidFill>
                    <a:ea typeface="Cambria Math" panose="02040503050406030204" pitchFamily="18" charset="0"/>
                  </a:rPr>
                  <a:t>The probability </a:t>
                </a:r>
                <a:r>
                  <a:rPr lang="en-US" sz="2000" i="1" dirty="0">
                    <a:solidFill>
                      <a:srgbClr val="0B5ED7"/>
                    </a:solidFill>
                    <a:ea typeface="Cambria Math" panose="02040503050406030204" pitchFamily="18" charset="0"/>
                  </a:rPr>
                  <a:t>P(Y|X)</a:t>
                </a:r>
                <a:r>
                  <a:rPr lang="en-US" sz="2000" dirty="0">
                    <a:solidFill>
                      <a:srgbClr val="0B5ED7"/>
                    </a:solidFill>
                    <a:ea typeface="Cambria Math" panose="02040503050406030204" pitchFamily="18" charset="0"/>
                  </a:rPr>
                  <a:t> (also called class conditional probability) is therefore </a:t>
                </a:r>
              </a:p>
              <a:p>
                <a:pPr marL="53975" indent="0">
                  <a:buNone/>
                </a:pPr>
                <a:r>
                  <a:rPr lang="en-US" sz="2000" dirty="0">
                    <a:solidFill>
                      <a:srgbClr val="0B5ED7"/>
                    </a:solidFill>
                    <a:ea typeface="Cambria Math" panose="02040503050406030204" pitchFamily="18" charset="0"/>
                  </a:rPr>
                  <a:t>       proportional to </a:t>
                </a:r>
                <a:r>
                  <a:rPr lang="en-US" sz="2000" i="1" dirty="0">
                    <a:solidFill>
                      <a:srgbClr val="0B5ED7"/>
                    </a:solidFill>
                    <a:ea typeface="Cambria Math" panose="02040503050406030204" pitchFamily="18" charset="0"/>
                  </a:rPr>
                  <a:t>P(X|Y)</a:t>
                </a:r>
                <a14:m>
                  <m:oMath xmlns:m="http://schemas.openxmlformats.org/officeDocument/2006/math">
                    <m:r>
                      <a:rPr lang="en-US" sz="2000" i="1">
                        <a:solidFill>
                          <a:srgbClr val="0B5ED7"/>
                        </a:solidFill>
                        <a:latin typeface="Cambria Math" panose="02040503050406030204" pitchFamily="18" charset="0"/>
                        <a:ea typeface="Cambria Math" panose="02040503050406030204" pitchFamily="18" charset="0"/>
                      </a:rPr>
                      <m:t>∙</m:t>
                    </m:r>
                    <m:r>
                      <a:rPr lang="en-US" sz="2000" i="1">
                        <a:solidFill>
                          <a:srgbClr val="0B5ED7"/>
                        </a:solidFill>
                        <a:latin typeface="Cambria Math" panose="02040503050406030204" pitchFamily="18" charset="0"/>
                        <a:ea typeface="Cambria Math" panose="02040503050406030204" pitchFamily="18" charset="0"/>
                      </a:rPr>
                      <m:t>𝑃</m:t>
                    </m:r>
                    <m:r>
                      <a:rPr lang="en-US" sz="2000" i="1">
                        <a:solidFill>
                          <a:srgbClr val="0B5ED7"/>
                        </a:solidFill>
                        <a:latin typeface="Cambria Math" panose="02040503050406030204" pitchFamily="18" charset="0"/>
                        <a:ea typeface="Cambria Math" panose="02040503050406030204" pitchFamily="18" charset="0"/>
                      </a:rPr>
                      <m:t>(</m:t>
                    </m:r>
                    <m:r>
                      <a:rPr lang="en-US" sz="2000" i="1">
                        <a:solidFill>
                          <a:srgbClr val="0B5ED7"/>
                        </a:solidFill>
                        <a:latin typeface="Cambria Math" panose="02040503050406030204" pitchFamily="18" charset="0"/>
                        <a:ea typeface="Cambria Math" panose="02040503050406030204" pitchFamily="18" charset="0"/>
                      </a:rPr>
                      <m:t>𝑌</m:t>
                    </m:r>
                    <m:r>
                      <a:rPr lang="en-US" sz="2000" i="1">
                        <a:solidFill>
                          <a:srgbClr val="0B5ED7"/>
                        </a:solidFill>
                        <a:latin typeface="Cambria Math" panose="02040503050406030204" pitchFamily="18" charset="0"/>
                        <a:ea typeface="Cambria Math" panose="02040503050406030204" pitchFamily="18" charset="0"/>
                      </a:rPr>
                      <m:t>)</m:t>
                    </m:r>
                  </m:oMath>
                </a14:m>
                <a:r>
                  <a:rPr lang="en-US" sz="2000" dirty="0">
                    <a:solidFill>
                      <a:srgbClr val="0B5ED7"/>
                    </a:solidFill>
                    <a:ea typeface="Cambria Math" panose="02040503050406030204" pitchFamily="18" charset="0"/>
                  </a:rPr>
                  <a:t>. </a:t>
                </a:r>
              </a:p>
              <a:p>
                <a:pPr marL="53975" indent="0">
                  <a:buNone/>
                </a:pPr>
                <a:r>
                  <a:rPr lang="en-US" sz="1200" dirty="0">
                    <a:solidFill>
                      <a:srgbClr val="0B5ED7"/>
                    </a:solidFill>
                    <a:ea typeface="Cambria Math" panose="02040503050406030204" pitchFamily="18" charset="0"/>
                  </a:rPr>
                  <a:t>		</a:t>
                </a:r>
              </a:p>
              <a:p>
                <a:pPr marL="396875" indent="-342900">
                  <a:buFont typeface="Wingdings" pitchFamily="2" charset="2"/>
                  <a:buChar char="§"/>
                </a:pPr>
                <a:r>
                  <a:rPr lang="en-US" sz="2000" dirty="0">
                    <a:solidFill>
                      <a:srgbClr val="0B5ED7"/>
                    </a:solidFill>
                    <a:ea typeface="Cambria Math" panose="02040503050406030204" pitchFamily="18" charset="0"/>
                  </a:rPr>
                  <a:t>Thus, </a:t>
                </a:r>
                <a:r>
                  <a:rPr lang="en-US" sz="2000" i="1" dirty="0">
                    <a:solidFill>
                      <a:srgbClr val="0B5ED7"/>
                    </a:solidFill>
                    <a:ea typeface="Cambria Math" panose="02040503050406030204" pitchFamily="18" charset="0"/>
                  </a:rPr>
                  <a:t>P(Y|X)</a:t>
                </a:r>
                <a:r>
                  <a:rPr lang="en-US" sz="2000" dirty="0">
                    <a:solidFill>
                      <a:srgbClr val="0B5ED7"/>
                    </a:solidFill>
                    <a:ea typeface="Cambria Math" panose="02040503050406030204" pitchFamily="18" charset="0"/>
                  </a:rPr>
                  <a:t> can be taken as a measure of </a:t>
                </a:r>
                <a:r>
                  <a:rPr lang="en-US" sz="2000" i="1" dirty="0">
                    <a:solidFill>
                      <a:srgbClr val="0B5ED7"/>
                    </a:solidFill>
                    <a:ea typeface="Cambria Math" panose="02040503050406030204" pitchFamily="18" charset="0"/>
                  </a:rPr>
                  <a:t>Y</a:t>
                </a:r>
                <a:r>
                  <a:rPr lang="en-US" sz="2000" dirty="0">
                    <a:solidFill>
                      <a:srgbClr val="0B5ED7"/>
                    </a:solidFill>
                    <a:ea typeface="Cambria Math" panose="02040503050406030204" pitchFamily="18" charset="0"/>
                  </a:rPr>
                  <a:t>  given that </a:t>
                </a:r>
                <a:r>
                  <a:rPr lang="en-US" sz="2000" i="1" dirty="0">
                    <a:solidFill>
                      <a:srgbClr val="0B5ED7"/>
                    </a:solidFill>
                    <a:ea typeface="Cambria Math" panose="02040503050406030204" pitchFamily="18" charset="0"/>
                  </a:rPr>
                  <a:t>X</a:t>
                </a:r>
                <a:r>
                  <a:rPr lang="en-US" sz="2000" dirty="0">
                    <a:solidFill>
                      <a:srgbClr val="0B5ED7"/>
                    </a:solidFill>
                    <a:ea typeface="Cambria Math" panose="02040503050406030204" pitchFamily="18" charset="0"/>
                  </a:rPr>
                  <a:t>.</a:t>
                </a:r>
              </a:p>
              <a:p>
                <a:pPr marL="53975" indent="0" algn="ctr">
                  <a:buNone/>
                </a:pPr>
                <a:r>
                  <a:rPr lang="en-US" sz="2000" i="1" dirty="0">
                    <a:solidFill>
                      <a:srgbClr val="A50021"/>
                    </a:solidFill>
                    <a:latin typeface="Cambria Math" panose="02040503050406030204" pitchFamily="18" charset="0"/>
                    <a:ea typeface="Cambria Math" panose="02040503050406030204" pitchFamily="18" charset="0"/>
                  </a:rPr>
                  <a:t>P(Y|X) </a:t>
                </a:r>
                <a14:m>
                  <m:oMath xmlns:m="http://schemas.openxmlformats.org/officeDocument/2006/math">
                    <m:r>
                      <a:rPr lang="en-US" sz="2000" i="1">
                        <a:solidFill>
                          <a:srgbClr val="A50021"/>
                        </a:solidFill>
                        <a:latin typeface="Cambria Math" panose="02040503050406030204" pitchFamily="18" charset="0"/>
                        <a:ea typeface="Cambria Math" panose="02040503050406030204" pitchFamily="18" charset="0"/>
                      </a:rPr>
                      <m:t>≈</m:t>
                    </m:r>
                    <m:r>
                      <a:rPr lang="en-US" sz="2000" i="1">
                        <a:solidFill>
                          <a:srgbClr val="A50021"/>
                        </a:solidFill>
                        <a:latin typeface="Cambria Math" panose="02040503050406030204" pitchFamily="18" charset="0"/>
                        <a:ea typeface="Cambria Math" panose="02040503050406030204" pitchFamily="18" charset="0"/>
                      </a:rPr>
                      <m:t>𝑃</m:t>
                    </m:r>
                    <m:d>
                      <m:dPr>
                        <m:ctrlPr>
                          <a:rPr lang="en-US" sz="2000" i="1">
                            <a:solidFill>
                              <a:srgbClr val="A50021"/>
                            </a:solidFill>
                            <a:latin typeface="Cambria Math" panose="02040503050406030204" pitchFamily="18" charset="0"/>
                            <a:ea typeface="Cambria Math" panose="02040503050406030204" pitchFamily="18" charset="0"/>
                          </a:rPr>
                        </m:ctrlPr>
                      </m:dPr>
                      <m:e>
                        <m:r>
                          <a:rPr lang="en-US" sz="2000" i="1">
                            <a:solidFill>
                              <a:srgbClr val="A50021"/>
                            </a:solidFill>
                            <a:latin typeface="Cambria Math" panose="02040503050406030204" pitchFamily="18" charset="0"/>
                            <a:ea typeface="Cambria Math" panose="02040503050406030204" pitchFamily="18" charset="0"/>
                          </a:rPr>
                          <m:t>𝑋</m:t>
                        </m:r>
                      </m:e>
                      <m:e>
                        <m:r>
                          <a:rPr lang="en-US" sz="2000" i="1">
                            <a:solidFill>
                              <a:srgbClr val="A50021"/>
                            </a:solidFill>
                            <a:latin typeface="Cambria Math" panose="02040503050406030204" pitchFamily="18" charset="0"/>
                            <a:ea typeface="Cambria Math" panose="02040503050406030204" pitchFamily="18" charset="0"/>
                          </a:rPr>
                          <m:t>𝑌</m:t>
                        </m:r>
                      </m:e>
                    </m:d>
                    <m:r>
                      <a:rPr lang="en-US" sz="2000" i="1">
                        <a:solidFill>
                          <a:srgbClr val="A50021"/>
                        </a:solidFill>
                        <a:latin typeface="Cambria Math" panose="02040503050406030204" pitchFamily="18" charset="0"/>
                        <a:ea typeface="Cambria Math" panose="02040503050406030204" pitchFamily="18" charset="0"/>
                      </a:rPr>
                      <m:t>∙</m:t>
                    </m:r>
                    <m:r>
                      <a:rPr lang="en-US" sz="2000" i="1">
                        <a:solidFill>
                          <a:srgbClr val="A50021"/>
                        </a:solidFill>
                        <a:latin typeface="Cambria Math" panose="02040503050406030204" pitchFamily="18" charset="0"/>
                        <a:ea typeface="Cambria Math" panose="02040503050406030204" pitchFamily="18" charset="0"/>
                      </a:rPr>
                      <m:t>𝑃</m:t>
                    </m:r>
                    <m:r>
                      <a:rPr lang="en-US" sz="2000" i="1">
                        <a:solidFill>
                          <a:srgbClr val="A50021"/>
                        </a:solidFill>
                        <a:latin typeface="Cambria Math" panose="02040503050406030204" pitchFamily="18" charset="0"/>
                        <a:ea typeface="Cambria Math" panose="02040503050406030204" pitchFamily="18" charset="0"/>
                      </a:rPr>
                      <m:t>(</m:t>
                    </m:r>
                    <m:r>
                      <a:rPr lang="en-US" sz="2000" i="1">
                        <a:solidFill>
                          <a:srgbClr val="A50021"/>
                        </a:solidFill>
                        <a:latin typeface="Cambria Math" panose="02040503050406030204" pitchFamily="18" charset="0"/>
                        <a:ea typeface="Cambria Math" panose="02040503050406030204" pitchFamily="18" charset="0"/>
                      </a:rPr>
                      <m:t>𝑌</m:t>
                    </m:r>
                    <m:r>
                      <a:rPr lang="en-US" sz="2000" i="1">
                        <a:solidFill>
                          <a:srgbClr val="A50021"/>
                        </a:solidFill>
                        <a:latin typeface="Cambria Math" panose="02040503050406030204" pitchFamily="18" charset="0"/>
                        <a:ea typeface="Cambria Math" panose="02040503050406030204" pitchFamily="18" charset="0"/>
                      </a:rPr>
                      <m:t>)</m:t>
                    </m:r>
                  </m:oMath>
                </a14:m>
                <a:endParaRPr lang="en-US" sz="2000" i="1" dirty="0">
                  <a:solidFill>
                    <a:srgbClr val="A50021"/>
                  </a:solidFill>
                  <a:latin typeface="Cambria Math" panose="02040503050406030204" pitchFamily="18" charset="0"/>
                  <a:ea typeface="Cambria Math" panose="02040503050406030204" pitchFamily="18" charset="0"/>
                </a:endParaRPr>
              </a:p>
            </p:txBody>
          </p:sp>
        </mc:Choice>
        <mc:Fallback>
          <p:sp>
            <p:nvSpPr>
              <p:cNvPr id="5" name="Content Placeholder 4"/>
              <p:cNvSpPr>
                <a:spLocks noGrp="1" noRot="1" noChangeAspect="1" noMove="1" noResize="1" noEditPoints="1" noAdjustHandles="1" noChangeArrowheads="1" noChangeShapeType="1" noTextEdit="1"/>
              </p:cNvSpPr>
              <p:nvPr>
                <p:ph idx="1"/>
              </p:nvPr>
            </p:nvSpPr>
            <p:spPr>
              <a:xfrm>
                <a:off x="1883334" y="1592580"/>
                <a:ext cx="8630202" cy="4732020"/>
              </a:xfrm>
              <a:blipFill>
                <a:blip r:embed="rId2"/>
                <a:stretch>
                  <a:fillRect t="-1802" r="-424" b="-129"/>
                </a:stretch>
              </a:blipFill>
            </p:spPr>
            <p:txBody>
              <a:bodyPr/>
              <a:lstStyle/>
              <a:p>
                <a:r>
                  <a:rPr lang="en-IN">
                    <a:noFill/>
                  </a:rPr>
                  <a:t> </a:t>
                </a:r>
              </a:p>
            </p:txBody>
          </p:sp>
        </mc:Fallback>
      </mc:AlternateContent>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37</a:t>
            </a:fld>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3DFE5E79-2B45-0F4A-A9FF-CADA0BF15E7C}"/>
              </a:ext>
            </a:extLst>
          </p:cNvPr>
          <p:cNvSpPr>
            <a:spLocks noGrp="1"/>
          </p:cNvSpPr>
          <p:nvPr>
            <p:ph type="ftr" sz="quarter" idx="11"/>
          </p:nvPr>
        </p:nvSpPr>
        <p:spPr/>
        <p:txBody>
          <a:bodyPr/>
          <a:lstStyle/>
          <a:p>
            <a:pPr algn="ctr"/>
            <a:r>
              <a:rPr lang="en-IN"/>
              <a:t>IIITS: Data Analytics</a:t>
            </a:r>
            <a:endParaRPr lang="en-IN" dirty="0"/>
          </a:p>
        </p:txBody>
      </p:sp>
    </p:spTree>
    <p:extLst>
      <p:ext uri="{BB962C8B-B14F-4D97-AF65-F5344CB8AC3E}">
        <p14:creationId xmlns:p14="http://schemas.microsoft.com/office/powerpoint/2010/main" val="34075286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5" y="260648"/>
            <a:ext cx="8425339" cy="1143000"/>
          </a:xfrm>
        </p:spPr>
        <p:txBody>
          <a:bodyPr>
            <a:normAutofit/>
          </a:bodyPr>
          <a:lstStyle/>
          <a:p>
            <a:r>
              <a:rPr lang="en-US" sz="4000" dirty="0">
                <a:solidFill>
                  <a:srgbClr val="A50021"/>
                </a:solidFill>
                <a:latin typeface="Times New Roman" pitchFamily="18" charset="0"/>
                <a:cs typeface="Times New Roman" pitchFamily="18" charset="0"/>
              </a:rPr>
              <a:t>Naïve Bayesian Classifier</a:t>
            </a:r>
            <a:endParaRPr lang="en-IN" sz="40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1883334" y="1592580"/>
                <a:ext cx="8630202" cy="4732020"/>
              </a:xfrm>
            </p:spPr>
            <p:txBody>
              <a:bodyPr>
                <a:normAutofit/>
              </a:bodyPr>
              <a:lstStyle/>
              <a:p>
                <a:pPr marL="349250" indent="-295275" algn="just"/>
                <a:r>
                  <a:rPr lang="en-US" sz="2000" dirty="0"/>
                  <a:t>Suppose, for a given instance of </a:t>
                </a:r>
                <a:r>
                  <a:rPr lang="en-US" sz="2000" i="1" dirty="0"/>
                  <a:t>X</a:t>
                </a:r>
                <a:r>
                  <a:rPr lang="en-US" sz="2000" dirty="0"/>
                  <a:t> (say </a:t>
                </a:r>
                <a:r>
                  <a:rPr lang="en-US" sz="2000" i="1" dirty="0"/>
                  <a:t>x</a:t>
                </a:r>
                <a:r>
                  <a:rPr lang="en-US" sz="2000" dirty="0"/>
                  <a:t> =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oMath>
                </a14:m>
                <a:r>
                  <a:rPr lang="en-US" sz="2000" dirty="0">
                    <a:ea typeface="Cambria Math" panose="02040503050406030204" pitchFamily="18" charset="0"/>
                  </a:rPr>
                  <a:t>) and …..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m:t>
                        </m:r>
                        <m:r>
                          <a:rPr lang="en-US" sz="2000" i="1">
                            <a:latin typeface="Cambria Math" panose="02040503050406030204" pitchFamily="18" charset="0"/>
                          </a:rPr>
                          <m:t>𝑋</m:t>
                        </m:r>
                      </m:e>
                      <m:sub>
                        <m:r>
                          <a:rPr lang="en-US" sz="2000" i="1">
                            <a:latin typeface="Cambria Math" panose="02040503050406030204" pitchFamily="18" charset="0"/>
                          </a:rPr>
                          <m:t>𝑛</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𝑛</m:t>
                        </m:r>
                      </m:sub>
                    </m:sSub>
                    <m:r>
                      <a:rPr lang="en-US" sz="2000" i="1">
                        <a:latin typeface="Cambria Math" panose="02040503050406030204" pitchFamily="18" charset="0"/>
                      </a:rPr>
                      <m:t>))</m:t>
                    </m:r>
                  </m:oMath>
                </a14:m>
                <a:r>
                  <a:rPr lang="en-US" sz="2000" dirty="0">
                    <a:ea typeface="Cambria Math" panose="02040503050406030204" pitchFamily="18" charset="0"/>
                  </a:rPr>
                  <a:t>. </a:t>
                </a:r>
              </a:p>
              <a:p>
                <a:pPr marL="2269490" lvl="7" indent="-295275" algn="just"/>
                <a:endParaRPr lang="en-US" sz="1000" dirty="0">
                  <a:ea typeface="Cambria Math" panose="02040503050406030204" pitchFamily="18" charset="0"/>
                </a:endParaRPr>
              </a:p>
              <a:p>
                <a:pPr marL="349250" indent="-295275" algn="just"/>
                <a:r>
                  <a:rPr lang="en-US" sz="2000" dirty="0">
                    <a:ea typeface="Cambria Math" panose="02040503050406030204" pitchFamily="18" charset="0"/>
                  </a:rPr>
                  <a:t>There are any two class conditional probabilities namely </a:t>
                </a:r>
                <a:r>
                  <a:rPr lang="en-US" sz="2000" i="1" dirty="0">
                    <a:ea typeface="Cambria Math" panose="02040503050406030204" pitchFamily="18" charset="0"/>
                  </a:rPr>
                  <a:t>P(Y</a:t>
                </a:r>
                <a14:m>
                  <m:oMath xmlns:m="http://schemas.openxmlformats.org/officeDocument/2006/math">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oMath>
                </a14:m>
                <a:r>
                  <a:rPr lang="en-US" sz="2000" i="1" dirty="0">
                    <a:ea typeface="Cambria Math" panose="02040503050406030204" pitchFamily="18" charset="0"/>
                  </a:rPr>
                  <a:t>|X=x) </a:t>
                </a:r>
                <a:r>
                  <a:rPr lang="en-US" sz="2000" dirty="0">
                    <a:ea typeface="Cambria Math" panose="02040503050406030204" pitchFamily="18" charset="0"/>
                  </a:rPr>
                  <a:t>and </a:t>
                </a:r>
                <a:r>
                  <a:rPr lang="en-US" sz="2000" i="1" dirty="0">
                    <a:ea typeface="Cambria Math" panose="02040503050406030204" pitchFamily="18" charset="0"/>
                  </a:rPr>
                  <a:t>P(Y</a:t>
                </a:r>
                <a14:m>
                  <m:oMath xmlns:m="http://schemas.openxmlformats.org/officeDocument/2006/math">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𝑗</m:t>
                        </m:r>
                        <m:r>
                          <a:rPr lang="en-US" sz="2000" i="1">
                            <a:latin typeface="Cambria Math" panose="02040503050406030204" pitchFamily="18" charset="0"/>
                          </a:rPr>
                          <m:t> </m:t>
                        </m:r>
                      </m:sub>
                    </m:sSub>
                    <m:r>
                      <a:rPr lang="en-US" sz="2000" i="1">
                        <a:latin typeface="Cambria Math" panose="02040503050406030204" pitchFamily="18" charset="0"/>
                      </a:rPr>
                      <m:t>| </m:t>
                    </m:r>
                  </m:oMath>
                </a14:m>
                <a:r>
                  <a:rPr lang="en-US" sz="2000" i="1" dirty="0">
                    <a:ea typeface="Cambria Math" panose="02040503050406030204" pitchFamily="18" charset="0"/>
                  </a:rPr>
                  <a:t>X=x)</a:t>
                </a:r>
                <a:r>
                  <a:rPr lang="en-US" sz="2000" dirty="0">
                    <a:ea typeface="Cambria Math" panose="02040503050406030204" pitchFamily="18" charset="0"/>
                  </a:rPr>
                  <a:t>. </a:t>
                </a:r>
              </a:p>
              <a:p>
                <a:pPr marL="2543810" lvl="8" indent="-295275" algn="just"/>
                <a:endParaRPr lang="en-US" sz="800" dirty="0">
                  <a:ea typeface="Cambria Math" panose="02040503050406030204" pitchFamily="18" charset="0"/>
                </a:endParaRPr>
              </a:p>
              <a:p>
                <a:pPr marL="349250" indent="-295275" algn="just"/>
                <a:r>
                  <a:rPr lang="en-US" sz="2000" dirty="0">
                    <a:ea typeface="Cambria Math" panose="02040503050406030204" pitchFamily="18" charset="0"/>
                  </a:rPr>
                  <a:t>If </a:t>
                </a:r>
                <a:r>
                  <a:rPr lang="en-US" sz="2000" i="1" dirty="0">
                    <a:ea typeface="Cambria Math" panose="02040503050406030204" pitchFamily="18" charset="0"/>
                  </a:rPr>
                  <a:t>P(Y</a:t>
                </a:r>
                <a14:m>
                  <m:oMath xmlns:m="http://schemas.openxmlformats.org/officeDocument/2006/math">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r>
                          <a:rPr lang="en-US" sz="2000" i="1">
                            <a:latin typeface="Cambria Math" panose="02040503050406030204" pitchFamily="18" charset="0"/>
                          </a:rPr>
                          <m:t> </m:t>
                        </m:r>
                      </m:sub>
                    </m:sSub>
                    <m:r>
                      <a:rPr lang="en-US" sz="2000" i="1">
                        <a:latin typeface="Cambria Math" panose="02040503050406030204" pitchFamily="18" charset="0"/>
                      </a:rPr>
                      <m:t>| </m:t>
                    </m:r>
                  </m:oMath>
                </a14:m>
                <a:r>
                  <a:rPr lang="en-US" sz="2000" i="1" dirty="0">
                    <a:ea typeface="Cambria Math" panose="02040503050406030204" pitchFamily="18" charset="0"/>
                  </a:rPr>
                  <a:t>X=x) &gt; P(Y</a:t>
                </a:r>
                <a14:m>
                  <m:oMath xmlns:m="http://schemas.openxmlformats.org/officeDocument/2006/math">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𝑗</m:t>
                        </m:r>
                        <m:r>
                          <a:rPr lang="en-US" sz="2000" i="1">
                            <a:latin typeface="Cambria Math" panose="02040503050406030204" pitchFamily="18" charset="0"/>
                          </a:rPr>
                          <m:t> </m:t>
                        </m:r>
                      </m:sub>
                    </m:sSub>
                    <m:r>
                      <a:rPr lang="en-US" sz="2000" i="1">
                        <a:latin typeface="Cambria Math" panose="02040503050406030204" pitchFamily="18" charset="0"/>
                      </a:rPr>
                      <m:t>| </m:t>
                    </m:r>
                  </m:oMath>
                </a14:m>
                <a:r>
                  <a:rPr lang="en-US" sz="2000" i="1" dirty="0">
                    <a:ea typeface="Cambria Math" panose="02040503050406030204" pitchFamily="18" charset="0"/>
                  </a:rPr>
                  <a:t>X=x)</a:t>
                </a:r>
                <a:r>
                  <a:rPr lang="en-US" sz="2000" dirty="0">
                    <a:ea typeface="Cambria Math" panose="02040503050406030204" pitchFamily="18" charset="0"/>
                  </a:rPr>
                  <a:t>, then we say that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r>
                          <a:rPr lang="en-US" sz="2000" i="1">
                            <a:latin typeface="Cambria Math" panose="02040503050406030204" pitchFamily="18" charset="0"/>
                          </a:rPr>
                          <m:t> </m:t>
                        </m:r>
                      </m:sub>
                    </m:sSub>
                  </m:oMath>
                </a14:m>
                <a:r>
                  <a:rPr lang="en-US" sz="2000" dirty="0">
                    <a:ea typeface="Cambria Math" panose="02040503050406030204" pitchFamily="18" charset="0"/>
                  </a:rPr>
                  <a:t>is more stronger than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𝑗</m:t>
                        </m:r>
                      </m:sub>
                    </m:sSub>
                  </m:oMath>
                </a14:m>
                <a:r>
                  <a:rPr lang="en-US" sz="2000" dirty="0">
                    <a:ea typeface="Cambria Math" panose="02040503050406030204" pitchFamily="18" charset="0"/>
                  </a:rPr>
                  <a:t> for the instance </a:t>
                </a:r>
                <a:r>
                  <a:rPr lang="en-US" sz="2000" i="1" dirty="0">
                    <a:ea typeface="Cambria Math" panose="02040503050406030204" pitchFamily="18" charset="0"/>
                  </a:rPr>
                  <a:t>X = x</a:t>
                </a:r>
                <a:r>
                  <a:rPr lang="en-US" sz="2000" dirty="0">
                    <a:ea typeface="Cambria Math" panose="02040503050406030204" pitchFamily="18" charset="0"/>
                  </a:rPr>
                  <a:t>. </a:t>
                </a:r>
              </a:p>
              <a:p>
                <a:pPr marL="2543810" lvl="8" indent="-295275" algn="just"/>
                <a:endParaRPr lang="en-US" sz="800" dirty="0">
                  <a:ea typeface="Cambria Math" panose="02040503050406030204" pitchFamily="18" charset="0"/>
                </a:endParaRPr>
              </a:p>
              <a:p>
                <a:pPr marL="349250" indent="-295275" algn="just"/>
                <a:r>
                  <a:rPr lang="en-US" sz="2000" dirty="0">
                    <a:ea typeface="Cambria Math" panose="02040503050406030204" pitchFamily="18" charset="0"/>
                  </a:rPr>
                  <a:t>The strongest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r>
                          <a:rPr lang="en-US" sz="2000" i="1">
                            <a:latin typeface="Cambria Math" panose="02040503050406030204" pitchFamily="18" charset="0"/>
                          </a:rPr>
                          <m:t> </m:t>
                        </m:r>
                      </m:sub>
                    </m:sSub>
                  </m:oMath>
                </a14:m>
                <a:r>
                  <a:rPr lang="en-US" sz="2000" dirty="0">
                    <a:ea typeface="Cambria Math" panose="02040503050406030204" pitchFamily="18" charset="0"/>
                  </a:rPr>
                  <a:t>is the classification for the instance </a:t>
                </a:r>
                <a:r>
                  <a:rPr lang="en-US" sz="2000" i="1" dirty="0">
                    <a:ea typeface="Cambria Math" panose="02040503050406030204" pitchFamily="18" charset="0"/>
                  </a:rPr>
                  <a:t>X = x</a:t>
                </a:r>
                <a:r>
                  <a:rPr lang="en-US" sz="2000" dirty="0">
                    <a:ea typeface="Cambria Math" panose="02040503050406030204" pitchFamily="18" charset="0"/>
                  </a:rPr>
                  <a:t>.</a:t>
                </a: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1883334" y="1592580"/>
                <a:ext cx="8630202" cy="4732020"/>
              </a:xfrm>
              <a:blipFill>
                <a:blip r:embed="rId2"/>
                <a:stretch>
                  <a:fillRect t="-1070" r="-587"/>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38</a:t>
            </a:fld>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E8DADF1B-6E27-9E46-820F-D893F05B3E8E}"/>
              </a:ext>
            </a:extLst>
          </p:cNvPr>
          <p:cNvSpPr>
            <a:spLocks noGrp="1"/>
          </p:cNvSpPr>
          <p:nvPr>
            <p:ph type="ftr" sz="quarter" idx="11"/>
          </p:nvPr>
        </p:nvSpPr>
        <p:spPr/>
        <p:txBody>
          <a:bodyPr/>
          <a:lstStyle/>
          <a:p>
            <a:pPr algn="ctr"/>
            <a:r>
              <a:rPr lang="en-IN"/>
              <a:t>IIITS: Data Analytics</a:t>
            </a:r>
            <a:endParaRPr lang="en-IN" dirty="0"/>
          </a:p>
        </p:txBody>
      </p:sp>
    </p:spTree>
    <p:extLst>
      <p:ext uri="{BB962C8B-B14F-4D97-AF65-F5344CB8AC3E}">
        <p14:creationId xmlns:p14="http://schemas.microsoft.com/office/powerpoint/2010/main" val="22892666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5" y="260648"/>
            <a:ext cx="8425339" cy="1143000"/>
          </a:xfrm>
        </p:spPr>
        <p:txBody>
          <a:bodyPr>
            <a:normAutofit/>
          </a:bodyPr>
          <a:lstStyle/>
          <a:p>
            <a:r>
              <a:rPr lang="en-US" sz="4000" dirty="0">
                <a:solidFill>
                  <a:srgbClr val="A50021"/>
                </a:solidFill>
                <a:latin typeface="Times New Roman" pitchFamily="18" charset="0"/>
                <a:cs typeface="Times New Roman" pitchFamily="18" charset="0"/>
              </a:rPr>
              <a:t>Naïve Bayesian Classifier</a:t>
            </a:r>
            <a:endParaRPr lang="en-IN" sz="4000" dirty="0">
              <a:solidFill>
                <a:srgbClr val="A50021"/>
              </a:solidFill>
              <a:latin typeface="Times New Roman" pitchFamily="18" charset="0"/>
              <a:cs typeface="Times New Roman" pitchFamily="18" charset="0"/>
            </a:endParaRPr>
          </a:p>
        </p:txBody>
      </p:sp>
      <p:sp>
        <p:nvSpPr>
          <p:cNvPr id="5" name="Content Placeholder 4"/>
          <p:cNvSpPr>
            <a:spLocks noGrp="1"/>
          </p:cNvSpPr>
          <p:nvPr>
            <p:ph idx="1"/>
          </p:nvPr>
        </p:nvSpPr>
        <p:spPr>
          <a:xfrm>
            <a:off x="1883334" y="1471557"/>
            <a:ext cx="8630202" cy="4732020"/>
          </a:xfrm>
        </p:spPr>
        <p:txBody>
          <a:bodyPr>
            <a:normAutofit/>
          </a:bodyPr>
          <a:lstStyle/>
          <a:p>
            <a:pPr marL="349250" indent="-295275" algn="just"/>
            <a:r>
              <a:rPr lang="en-US" sz="2000" b="1" dirty="0"/>
              <a:t>Example:   </a:t>
            </a:r>
            <a:r>
              <a:rPr lang="en-US" sz="2000" dirty="0"/>
              <a:t>With reference to the Air Traffic Dataset mentioned earlier, let us tabulate all the posterior and prior probabilities as shown below.</a:t>
            </a:r>
          </a:p>
          <a:p>
            <a:pPr marL="53975" indent="0" algn="ctr">
              <a:buNone/>
            </a:pPr>
            <a:endParaRPr lang="en-US" sz="2000" dirty="0">
              <a:ea typeface="Cambria Math" panose="02040503050406030204"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39</a:t>
            </a:fld>
            <a:endParaRPr lang="en-IN" dirty="0">
              <a:solidFill>
                <a:srgbClr val="04617B">
                  <a:shade val="90000"/>
                </a:srgbClr>
              </a:solidFill>
            </a:endParaRPr>
          </a:p>
        </p:txBody>
      </p:sp>
      <p:graphicFrame>
        <p:nvGraphicFramePr>
          <p:cNvPr id="3" name="Table 2"/>
          <p:cNvGraphicFramePr>
            <a:graphicFrameLocks noGrp="1"/>
          </p:cNvGraphicFramePr>
          <p:nvPr/>
        </p:nvGraphicFramePr>
        <p:xfrm>
          <a:off x="2276257" y="2263068"/>
          <a:ext cx="7969284" cy="4230870"/>
        </p:xfrm>
        <a:graphic>
          <a:graphicData uri="http://schemas.openxmlformats.org/drawingml/2006/table">
            <a:tbl>
              <a:tblPr firstRow="1" bandRow="1">
                <a:tableStyleId>{5940675A-B579-460E-94D1-54222C63F5DA}</a:tableStyleId>
              </a:tblPr>
              <a:tblGrid>
                <a:gridCol w="429917">
                  <a:extLst>
                    <a:ext uri="{9D8B030D-6E8A-4147-A177-3AD203B41FA5}">
                      <a16:colId xmlns:a16="http://schemas.microsoft.com/office/drawing/2014/main" val="20000"/>
                    </a:ext>
                  </a:extLst>
                </a:gridCol>
                <a:gridCol w="1573306">
                  <a:extLst>
                    <a:ext uri="{9D8B030D-6E8A-4147-A177-3AD203B41FA5}">
                      <a16:colId xmlns:a16="http://schemas.microsoft.com/office/drawing/2014/main" val="20001"/>
                    </a:ext>
                  </a:extLst>
                </a:gridCol>
                <a:gridCol w="1479176">
                  <a:extLst>
                    <a:ext uri="{9D8B030D-6E8A-4147-A177-3AD203B41FA5}">
                      <a16:colId xmlns:a16="http://schemas.microsoft.com/office/drawing/2014/main" val="20002"/>
                    </a:ext>
                  </a:extLst>
                </a:gridCol>
                <a:gridCol w="1613647">
                  <a:extLst>
                    <a:ext uri="{9D8B030D-6E8A-4147-A177-3AD203B41FA5}">
                      <a16:colId xmlns:a16="http://schemas.microsoft.com/office/drawing/2014/main" val="20003"/>
                    </a:ext>
                  </a:extLst>
                </a:gridCol>
                <a:gridCol w="1385047">
                  <a:extLst>
                    <a:ext uri="{9D8B030D-6E8A-4147-A177-3AD203B41FA5}">
                      <a16:colId xmlns:a16="http://schemas.microsoft.com/office/drawing/2014/main" val="20004"/>
                    </a:ext>
                  </a:extLst>
                </a:gridCol>
                <a:gridCol w="1488191">
                  <a:extLst>
                    <a:ext uri="{9D8B030D-6E8A-4147-A177-3AD203B41FA5}">
                      <a16:colId xmlns:a16="http://schemas.microsoft.com/office/drawing/2014/main" val="20005"/>
                    </a:ext>
                  </a:extLst>
                </a:gridCol>
              </a:tblGrid>
              <a:tr h="423087">
                <a:tc gridSpan="2">
                  <a:txBody>
                    <a:bodyPr/>
                    <a:lstStyle/>
                    <a:p>
                      <a:pPr algn="ctr"/>
                      <a:endParaRPr lang="en-US" dirty="0">
                        <a:solidFill>
                          <a:schemeClr val="bg1"/>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dirty="0"/>
                    </a:p>
                  </a:txBody>
                  <a:tcPr anchor="ctr"/>
                </a:tc>
                <a:tc gridSpan="4">
                  <a:txBody>
                    <a:bodyPr/>
                    <a:lstStyle/>
                    <a:p>
                      <a:pPr algn="ctr"/>
                      <a:r>
                        <a:rPr lang="en-US" dirty="0">
                          <a:solidFill>
                            <a:schemeClr val="bg1"/>
                          </a:solidFill>
                        </a:rPr>
                        <a:t>Class</a:t>
                      </a:r>
                    </a:p>
                  </a:txBody>
                  <a:tcPr anchor="ctr">
                    <a:lnL w="12700" cap="flat" cmpd="sng" algn="ctr">
                      <a:solidFill>
                        <a:schemeClr val="tx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tx1"/>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423087">
                <a:tc gridSpan="2">
                  <a:txBody>
                    <a:bodyPr/>
                    <a:lstStyle/>
                    <a:p>
                      <a:pPr algn="ctr"/>
                      <a:r>
                        <a:rPr lang="en-US" dirty="0">
                          <a:solidFill>
                            <a:schemeClr val="bg1"/>
                          </a:solidFill>
                        </a:rPr>
                        <a:t>Attribute</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hMerge="1">
                  <a:txBody>
                    <a:bodyPr/>
                    <a:lstStyle/>
                    <a:p>
                      <a:pPr algn="ctr"/>
                      <a:endParaRPr lang="en-US" dirty="0"/>
                    </a:p>
                  </a:txBody>
                  <a:tcPr anchor="ctr"/>
                </a:tc>
                <a:tc>
                  <a:txBody>
                    <a:bodyPr/>
                    <a:lstStyle/>
                    <a:p>
                      <a:pPr algn="ctr"/>
                      <a:r>
                        <a:rPr lang="en-US" dirty="0">
                          <a:solidFill>
                            <a:schemeClr val="bg1"/>
                          </a:solidFill>
                        </a:rPr>
                        <a:t>On Time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algn="ctr"/>
                      <a:r>
                        <a:rPr lang="en-US" dirty="0">
                          <a:solidFill>
                            <a:schemeClr val="bg1"/>
                          </a:solidFill>
                        </a:rPr>
                        <a:t>Late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algn="ctr"/>
                      <a:r>
                        <a:rPr lang="en-US" dirty="0">
                          <a:solidFill>
                            <a:schemeClr val="bg1"/>
                          </a:solidFill>
                        </a:rPr>
                        <a:t>Very Late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algn="ctr"/>
                      <a:r>
                        <a:rPr lang="en-US" dirty="0">
                          <a:solidFill>
                            <a:schemeClr val="bg1"/>
                          </a:solidFill>
                        </a:rPr>
                        <a:t>Cancelled</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tx1"/>
                    </a:solidFill>
                  </a:tcPr>
                </a:tc>
                <a:extLst>
                  <a:ext uri="{0D108BD9-81ED-4DB2-BD59-A6C34878D82A}">
                    <a16:rowId xmlns:a16="http://schemas.microsoft.com/office/drawing/2014/main" val="10001"/>
                  </a:ext>
                </a:extLst>
              </a:tr>
              <a:tr h="423087">
                <a:tc rowSpan="4">
                  <a:txBody>
                    <a:bodyPr/>
                    <a:lstStyle/>
                    <a:p>
                      <a:pPr algn="ctr"/>
                      <a:r>
                        <a:rPr lang="en-US" dirty="0">
                          <a:solidFill>
                            <a:schemeClr val="bg1"/>
                          </a:solidFill>
                        </a:rPr>
                        <a:t>Day</a:t>
                      </a:r>
                    </a:p>
                  </a:txBody>
                  <a:tcPr vert="vert27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dirty="0"/>
                        <a:t>Weekday</a:t>
                      </a:r>
                    </a:p>
                  </a:txBody>
                  <a:tcPr anchor="ctr">
                    <a:lnT w="12700" cap="flat" cmpd="sng" algn="ctr">
                      <a:solidFill>
                        <a:schemeClr val="bg1"/>
                      </a:solidFill>
                      <a:prstDash val="solid"/>
                      <a:round/>
                      <a:headEnd type="none" w="med" len="med"/>
                      <a:tailEnd type="none" w="med" len="med"/>
                    </a:lnT>
                    <a:solidFill>
                      <a:schemeClr val="bg1">
                        <a:lumMod val="65000"/>
                      </a:schemeClr>
                    </a:solidFill>
                  </a:tcPr>
                </a:tc>
                <a:tc>
                  <a:txBody>
                    <a:bodyPr/>
                    <a:lstStyle/>
                    <a:p>
                      <a:pPr algn="ctr"/>
                      <a:r>
                        <a:rPr lang="en-US" dirty="0"/>
                        <a:t>9/14 = 0.64</a:t>
                      </a:r>
                    </a:p>
                  </a:txBody>
                  <a:tcPr anchor="ctr">
                    <a:solidFill>
                      <a:schemeClr val="bg1">
                        <a:lumMod val="65000"/>
                      </a:schemeClr>
                    </a:solidFill>
                  </a:tcPr>
                </a:tc>
                <a:tc>
                  <a:txBody>
                    <a:bodyPr/>
                    <a:lstStyle/>
                    <a:p>
                      <a:pPr algn="ctr"/>
                      <a:r>
                        <a:rPr lang="en-US" dirty="0"/>
                        <a:t>½ = 0.5</a:t>
                      </a:r>
                    </a:p>
                  </a:txBody>
                  <a:tcPr anchor="ctr">
                    <a:solidFill>
                      <a:schemeClr val="bg1">
                        <a:lumMod val="65000"/>
                      </a:schemeClr>
                    </a:solidFill>
                  </a:tcPr>
                </a:tc>
                <a:tc>
                  <a:txBody>
                    <a:bodyPr/>
                    <a:lstStyle/>
                    <a:p>
                      <a:pPr algn="ctr"/>
                      <a:r>
                        <a:rPr lang="en-US" dirty="0"/>
                        <a:t>3/3 = 1</a:t>
                      </a:r>
                    </a:p>
                  </a:txBody>
                  <a:tcPr anchor="ctr">
                    <a:solidFill>
                      <a:schemeClr val="bg1">
                        <a:lumMod val="65000"/>
                      </a:schemeClr>
                    </a:solidFill>
                  </a:tcPr>
                </a:tc>
                <a:tc>
                  <a:txBody>
                    <a:bodyPr/>
                    <a:lstStyle/>
                    <a:p>
                      <a:pPr algn="ctr"/>
                      <a:r>
                        <a:rPr lang="en-US" dirty="0"/>
                        <a:t>0/1 = 0</a:t>
                      </a:r>
                    </a:p>
                  </a:txBody>
                  <a:tcPr anchor="ctr">
                    <a:solidFill>
                      <a:schemeClr val="bg1">
                        <a:lumMod val="65000"/>
                      </a:schemeClr>
                    </a:solidFill>
                  </a:tcPr>
                </a:tc>
                <a:extLst>
                  <a:ext uri="{0D108BD9-81ED-4DB2-BD59-A6C34878D82A}">
                    <a16:rowId xmlns:a16="http://schemas.microsoft.com/office/drawing/2014/main" val="10002"/>
                  </a:ext>
                </a:extLst>
              </a:tr>
              <a:tr h="423087">
                <a:tc vMerge="1">
                  <a:txBody>
                    <a:bodyPr/>
                    <a:lstStyle/>
                    <a:p>
                      <a:pPr algn="ctr"/>
                      <a:endParaRPr lang="en-US"/>
                    </a:p>
                  </a:txBody>
                  <a:tcPr anchor="ctr"/>
                </a:tc>
                <a:tc>
                  <a:txBody>
                    <a:bodyPr/>
                    <a:lstStyle/>
                    <a:p>
                      <a:pPr algn="ctr"/>
                      <a:r>
                        <a:rPr lang="en-US" dirty="0"/>
                        <a:t>Saturday</a:t>
                      </a:r>
                    </a:p>
                  </a:txBody>
                  <a:tcPr anchor="ctr"/>
                </a:tc>
                <a:tc>
                  <a:txBody>
                    <a:bodyPr/>
                    <a:lstStyle/>
                    <a:p>
                      <a:pPr algn="ctr"/>
                      <a:r>
                        <a:rPr lang="en-US" dirty="0"/>
                        <a:t>2/14 = 0.14</a:t>
                      </a:r>
                    </a:p>
                  </a:txBody>
                  <a:tcPr anchor="ctr"/>
                </a:tc>
                <a:tc>
                  <a:txBody>
                    <a:bodyPr/>
                    <a:lstStyle/>
                    <a:p>
                      <a:pPr algn="ctr"/>
                      <a:r>
                        <a:rPr lang="en-US" dirty="0"/>
                        <a:t>½ = 0.5</a:t>
                      </a:r>
                    </a:p>
                  </a:txBody>
                  <a:tcPr anchor="ctr"/>
                </a:tc>
                <a:tc>
                  <a:txBody>
                    <a:bodyPr/>
                    <a:lstStyle/>
                    <a:p>
                      <a:pPr algn="ctr"/>
                      <a:r>
                        <a:rPr lang="en-US" dirty="0"/>
                        <a:t>0/3 = 0</a:t>
                      </a:r>
                    </a:p>
                  </a:txBody>
                  <a:tcPr anchor="ctr"/>
                </a:tc>
                <a:tc>
                  <a:txBody>
                    <a:bodyPr/>
                    <a:lstStyle/>
                    <a:p>
                      <a:pPr algn="ctr"/>
                      <a:r>
                        <a:rPr lang="en-US" dirty="0"/>
                        <a:t>1/1 = 1</a:t>
                      </a:r>
                    </a:p>
                  </a:txBody>
                  <a:tcPr anchor="ctr"/>
                </a:tc>
                <a:extLst>
                  <a:ext uri="{0D108BD9-81ED-4DB2-BD59-A6C34878D82A}">
                    <a16:rowId xmlns:a16="http://schemas.microsoft.com/office/drawing/2014/main" val="10003"/>
                  </a:ext>
                </a:extLst>
              </a:tr>
              <a:tr h="423087">
                <a:tc vMerge="1">
                  <a:txBody>
                    <a:bodyPr/>
                    <a:lstStyle/>
                    <a:p>
                      <a:pPr algn="ctr"/>
                      <a:endParaRPr lang="en-US"/>
                    </a:p>
                  </a:txBody>
                  <a:tcPr anchor="ctr"/>
                </a:tc>
                <a:tc>
                  <a:txBody>
                    <a:bodyPr/>
                    <a:lstStyle/>
                    <a:p>
                      <a:pPr algn="ctr"/>
                      <a:r>
                        <a:rPr lang="en-US" dirty="0"/>
                        <a:t>Sunday</a:t>
                      </a:r>
                    </a:p>
                  </a:txBody>
                  <a:tcPr anchor="ctr"/>
                </a:tc>
                <a:tc>
                  <a:txBody>
                    <a:bodyPr/>
                    <a:lstStyle/>
                    <a:p>
                      <a:pPr algn="ctr"/>
                      <a:r>
                        <a:rPr lang="en-US" dirty="0"/>
                        <a:t>1/14 = 0.07</a:t>
                      </a:r>
                    </a:p>
                  </a:txBody>
                  <a:tcPr anchor="ctr"/>
                </a:tc>
                <a:tc>
                  <a:txBody>
                    <a:bodyPr/>
                    <a:lstStyle/>
                    <a:p>
                      <a:pPr algn="ctr"/>
                      <a:r>
                        <a:rPr lang="en-US" dirty="0"/>
                        <a:t>0/2 = 0</a:t>
                      </a:r>
                    </a:p>
                  </a:txBody>
                  <a:tcPr anchor="ctr"/>
                </a:tc>
                <a:tc>
                  <a:txBody>
                    <a:bodyPr/>
                    <a:lstStyle/>
                    <a:p>
                      <a:pPr algn="ctr"/>
                      <a:r>
                        <a:rPr lang="en-US" dirty="0"/>
                        <a:t>0/3 = 0</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0/1 = 0</a:t>
                      </a:r>
                    </a:p>
                  </a:txBody>
                  <a:tcPr anchor="ctr"/>
                </a:tc>
                <a:extLst>
                  <a:ext uri="{0D108BD9-81ED-4DB2-BD59-A6C34878D82A}">
                    <a16:rowId xmlns:a16="http://schemas.microsoft.com/office/drawing/2014/main" val="10004"/>
                  </a:ext>
                </a:extLst>
              </a:tr>
              <a:tr h="423087">
                <a:tc vMerge="1">
                  <a:txBody>
                    <a:bodyPr/>
                    <a:lstStyle/>
                    <a:p>
                      <a:pPr algn="ctr"/>
                      <a:endParaRPr lang="en-US" dirty="0"/>
                    </a:p>
                  </a:txBody>
                  <a:tcPr anchor="ctr"/>
                </a:tc>
                <a:tc>
                  <a:txBody>
                    <a:bodyPr/>
                    <a:lstStyle/>
                    <a:p>
                      <a:pPr algn="ctr"/>
                      <a:r>
                        <a:rPr lang="en-US" dirty="0"/>
                        <a:t>Holiday</a:t>
                      </a:r>
                    </a:p>
                  </a:txBody>
                  <a:tcPr anchor="ctr"/>
                </a:tc>
                <a:tc>
                  <a:txBody>
                    <a:bodyPr/>
                    <a:lstStyle/>
                    <a:p>
                      <a:pPr algn="ctr"/>
                      <a:r>
                        <a:rPr lang="en-US" dirty="0"/>
                        <a:t>2/14 = 0.14</a:t>
                      </a:r>
                    </a:p>
                  </a:txBody>
                  <a:tcPr anchor="ctr"/>
                </a:tc>
                <a:tc>
                  <a:txBody>
                    <a:bodyPr/>
                    <a:lstStyle/>
                    <a:p>
                      <a:pPr algn="ctr"/>
                      <a:r>
                        <a:rPr lang="en-US" dirty="0"/>
                        <a:t>0/2 = 0</a:t>
                      </a:r>
                    </a:p>
                  </a:txBody>
                  <a:tcPr anchor="ctr"/>
                </a:tc>
                <a:tc>
                  <a:txBody>
                    <a:bodyPr/>
                    <a:lstStyle/>
                    <a:p>
                      <a:pPr algn="ctr"/>
                      <a:r>
                        <a:rPr lang="en-US" dirty="0"/>
                        <a:t>0/3 = 0</a:t>
                      </a:r>
                    </a:p>
                  </a:txBody>
                  <a:tcPr anchor="ctr"/>
                </a:tc>
                <a:tc>
                  <a:txBody>
                    <a:bodyPr/>
                    <a:lstStyle/>
                    <a:p>
                      <a:pPr algn="ctr"/>
                      <a:r>
                        <a:rPr lang="en-US" dirty="0"/>
                        <a:t>0/1 = 0</a:t>
                      </a:r>
                    </a:p>
                  </a:txBody>
                  <a:tcPr anchor="ctr"/>
                </a:tc>
                <a:extLst>
                  <a:ext uri="{0D108BD9-81ED-4DB2-BD59-A6C34878D82A}">
                    <a16:rowId xmlns:a16="http://schemas.microsoft.com/office/drawing/2014/main" val="10005"/>
                  </a:ext>
                </a:extLst>
              </a:tr>
              <a:tr h="423087">
                <a:tc rowSpan="4">
                  <a:txBody>
                    <a:bodyPr/>
                    <a:lstStyle/>
                    <a:p>
                      <a:pPr algn="ctr"/>
                      <a:r>
                        <a:rPr lang="en-US" dirty="0">
                          <a:solidFill>
                            <a:schemeClr val="bg1"/>
                          </a:solidFill>
                        </a:rPr>
                        <a:t>Season</a:t>
                      </a:r>
                    </a:p>
                  </a:txBody>
                  <a:tcPr vert="vert270" anchor="ctr">
                    <a:lnT w="12700" cap="flat" cmpd="sng" algn="ctr">
                      <a:solidFill>
                        <a:schemeClr val="bg1"/>
                      </a:solidFill>
                      <a:prstDash val="solid"/>
                      <a:round/>
                      <a:headEnd type="none" w="med" len="med"/>
                      <a:tailEnd type="none" w="med" len="med"/>
                    </a:lnT>
                    <a:solidFill>
                      <a:schemeClr val="tx1"/>
                    </a:solidFill>
                  </a:tcPr>
                </a:tc>
                <a:tc>
                  <a:txBody>
                    <a:bodyPr/>
                    <a:lstStyle/>
                    <a:p>
                      <a:pPr algn="ctr"/>
                      <a:r>
                        <a:rPr lang="en-US" dirty="0"/>
                        <a:t>Spring</a:t>
                      </a:r>
                    </a:p>
                  </a:txBody>
                  <a:tcPr anchor="ctr"/>
                </a:tc>
                <a:tc>
                  <a:txBody>
                    <a:bodyPr/>
                    <a:lstStyle/>
                    <a:p>
                      <a:pPr algn="ctr"/>
                      <a:r>
                        <a:rPr lang="en-US" dirty="0"/>
                        <a:t>4/14 = 0.29</a:t>
                      </a:r>
                    </a:p>
                  </a:txBody>
                  <a:tcPr anchor="ctr"/>
                </a:tc>
                <a:tc>
                  <a:txBody>
                    <a:bodyPr/>
                    <a:lstStyle/>
                    <a:p>
                      <a:pPr algn="ctr"/>
                      <a:r>
                        <a:rPr lang="en-US" dirty="0"/>
                        <a:t>0/2 = 0</a:t>
                      </a:r>
                    </a:p>
                  </a:txBody>
                  <a:tcPr anchor="ctr"/>
                </a:tc>
                <a:tc>
                  <a:txBody>
                    <a:bodyPr/>
                    <a:lstStyle/>
                    <a:p>
                      <a:pPr algn="ctr"/>
                      <a:r>
                        <a:rPr lang="en-US" dirty="0"/>
                        <a:t>0/3 = 0</a:t>
                      </a:r>
                    </a:p>
                  </a:txBody>
                  <a:tcPr anchor="ctr"/>
                </a:tc>
                <a:tc>
                  <a:txBody>
                    <a:bodyPr/>
                    <a:lstStyle/>
                    <a:p>
                      <a:pPr algn="ctr"/>
                      <a:r>
                        <a:rPr lang="en-US" dirty="0"/>
                        <a:t>0/1 = 0</a:t>
                      </a:r>
                    </a:p>
                  </a:txBody>
                  <a:tcPr anchor="ctr"/>
                </a:tc>
                <a:extLst>
                  <a:ext uri="{0D108BD9-81ED-4DB2-BD59-A6C34878D82A}">
                    <a16:rowId xmlns:a16="http://schemas.microsoft.com/office/drawing/2014/main" val="10006"/>
                  </a:ext>
                </a:extLst>
              </a:tr>
              <a:tr h="423087">
                <a:tc vMerge="1">
                  <a:txBody>
                    <a:bodyPr/>
                    <a:lstStyle/>
                    <a:p>
                      <a:pPr algn="ctr"/>
                      <a:endParaRPr lang="en-US"/>
                    </a:p>
                  </a:txBody>
                  <a:tcPr anchor="ctr"/>
                </a:tc>
                <a:tc>
                  <a:txBody>
                    <a:bodyPr/>
                    <a:lstStyle/>
                    <a:p>
                      <a:pPr algn="ctr"/>
                      <a:r>
                        <a:rPr lang="en-US" dirty="0"/>
                        <a:t>Summer</a:t>
                      </a:r>
                    </a:p>
                  </a:txBody>
                  <a:tcPr anchor="ctr"/>
                </a:tc>
                <a:tc>
                  <a:txBody>
                    <a:bodyPr/>
                    <a:lstStyle/>
                    <a:p>
                      <a:pPr algn="ctr"/>
                      <a:r>
                        <a:rPr lang="en-US" dirty="0"/>
                        <a:t>6/14 = 0.43</a:t>
                      </a:r>
                    </a:p>
                  </a:txBody>
                  <a:tcPr anchor="ctr"/>
                </a:tc>
                <a:tc>
                  <a:txBody>
                    <a:bodyPr/>
                    <a:lstStyle/>
                    <a:p>
                      <a:pPr algn="ctr"/>
                      <a:r>
                        <a:rPr lang="en-US" dirty="0"/>
                        <a:t>0/2 = 0</a:t>
                      </a:r>
                    </a:p>
                  </a:txBody>
                  <a:tcPr anchor="ctr"/>
                </a:tc>
                <a:tc>
                  <a:txBody>
                    <a:bodyPr/>
                    <a:lstStyle/>
                    <a:p>
                      <a:pPr algn="ctr"/>
                      <a:r>
                        <a:rPr lang="en-US" dirty="0"/>
                        <a:t>0/3 = 0</a:t>
                      </a:r>
                    </a:p>
                  </a:txBody>
                  <a:tcPr anchor="ctr"/>
                </a:tc>
                <a:tc>
                  <a:txBody>
                    <a:bodyPr/>
                    <a:lstStyle/>
                    <a:p>
                      <a:pPr algn="ctr"/>
                      <a:r>
                        <a:rPr lang="en-US" dirty="0"/>
                        <a:t>0/1 = 0</a:t>
                      </a:r>
                    </a:p>
                  </a:txBody>
                  <a:tcPr anchor="ctr"/>
                </a:tc>
                <a:extLst>
                  <a:ext uri="{0D108BD9-81ED-4DB2-BD59-A6C34878D82A}">
                    <a16:rowId xmlns:a16="http://schemas.microsoft.com/office/drawing/2014/main" val="10007"/>
                  </a:ext>
                </a:extLst>
              </a:tr>
              <a:tr h="423087">
                <a:tc vMerge="1">
                  <a:txBody>
                    <a:bodyPr/>
                    <a:lstStyle/>
                    <a:p>
                      <a:pPr algn="ctr"/>
                      <a:endParaRPr lang="en-US" dirty="0"/>
                    </a:p>
                  </a:txBody>
                  <a:tcPr anchor="ctr"/>
                </a:tc>
                <a:tc>
                  <a:txBody>
                    <a:bodyPr/>
                    <a:lstStyle/>
                    <a:p>
                      <a:pPr algn="ctr"/>
                      <a:r>
                        <a:rPr lang="en-US" dirty="0"/>
                        <a:t>Autumn</a:t>
                      </a:r>
                    </a:p>
                  </a:txBody>
                  <a:tcPr anchor="ctr"/>
                </a:tc>
                <a:tc>
                  <a:txBody>
                    <a:bodyPr/>
                    <a:lstStyle/>
                    <a:p>
                      <a:pPr algn="ctr"/>
                      <a:r>
                        <a:rPr lang="en-US" dirty="0"/>
                        <a:t>2/14 = 0.14</a:t>
                      </a:r>
                    </a:p>
                  </a:txBody>
                  <a:tcPr anchor="ctr"/>
                </a:tc>
                <a:tc>
                  <a:txBody>
                    <a:bodyPr/>
                    <a:lstStyle/>
                    <a:p>
                      <a:pPr algn="ctr"/>
                      <a:r>
                        <a:rPr lang="en-US" dirty="0"/>
                        <a:t>0/2 = 0</a:t>
                      </a:r>
                    </a:p>
                  </a:txBody>
                  <a:tcPr anchor="ctr"/>
                </a:tc>
                <a:tc>
                  <a:txBody>
                    <a:bodyPr/>
                    <a:lstStyle/>
                    <a:p>
                      <a:pPr algn="ctr"/>
                      <a:r>
                        <a:rPr lang="en-US" dirty="0"/>
                        <a:t>1/3= 0.33</a:t>
                      </a:r>
                    </a:p>
                  </a:txBody>
                  <a:tcPr anchor="ctr"/>
                </a:tc>
                <a:tc>
                  <a:txBody>
                    <a:bodyPr/>
                    <a:lstStyle/>
                    <a:p>
                      <a:pPr algn="ctr"/>
                      <a:r>
                        <a:rPr lang="en-US" dirty="0"/>
                        <a:t>0/1 = 0</a:t>
                      </a:r>
                    </a:p>
                  </a:txBody>
                  <a:tcPr anchor="ctr"/>
                </a:tc>
                <a:extLst>
                  <a:ext uri="{0D108BD9-81ED-4DB2-BD59-A6C34878D82A}">
                    <a16:rowId xmlns:a16="http://schemas.microsoft.com/office/drawing/2014/main" val="10008"/>
                  </a:ext>
                </a:extLst>
              </a:tr>
              <a:tr h="423087">
                <a:tc vMerge="1">
                  <a:txBody>
                    <a:bodyPr/>
                    <a:lstStyle/>
                    <a:p>
                      <a:pPr algn="ctr"/>
                      <a:endParaRPr lang="en-US" dirty="0"/>
                    </a:p>
                  </a:txBody>
                  <a:tcPr anchor="ctr"/>
                </a:tc>
                <a:tc>
                  <a:txBody>
                    <a:bodyPr/>
                    <a:lstStyle/>
                    <a:p>
                      <a:pPr algn="ctr"/>
                      <a:r>
                        <a:rPr lang="en-US" dirty="0"/>
                        <a:t>Winter</a:t>
                      </a:r>
                    </a:p>
                  </a:txBody>
                  <a:tcPr anchor="ctr">
                    <a:solidFill>
                      <a:schemeClr val="bg1">
                        <a:lumMod val="65000"/>
                      </a:schemeClr>
                    </a:solidFill>
                  </a:tcPr>
                </a:tc>
                <a:tc>
                  <a:txBody>
                    <a:bodyPr/>
                    <a:lstStyle/>
                    <a:p>
                      <a:pPr algn="ctr"/>
                      <a:r>
                        <a:rPr lang="en-US" dirty="0"/>
                        <a:t>2/14 = 0.14</a:t>
                      </a:r>
                    </a:p>
                  </a:txBody>
                  <a:tcPr anchor="ctr">
                    <a:solidFill>
                      <a:schemeClr val="bg1">
                        <a:lumMod val="65000"/>
                      </a:schemeClr>
                    </a:solidFill>
                  </a:tcPr>
                </a:tc>
                <a:tc>
                  <a:txBody>
                    <a:bodyPr/>
                    <a:lstStyle/>
                    <a:p>
                      <a:pPr algn="ctr"/>
                      <a:r>
                        <a:rPr lang="en-US" dirty="0"/>
                        <a:t>2/2 = 1</a:t>
                      </a:r>
                    </a:p>
                  </a:txBody>
                  <a:tcPr anchor="ctr">
                    <a:solidFill>
                      <a:schemeClr val="bg1">
                        <a:lumMod val="65000"/>
                      </a:schemeClr>
                    </a:solidFill>
                  </a:tcPr>
                </a:tc>
                <a:tc>
                  <a:txBody>
                    <a:bodyPr/>
                    <a:lstStyle/>
                    <a:p>
                      <a:pPr algn="ctr"/>
                      <a:r>
                        <a:rPr lang="en-US" dirty="0"/>
                        <a:t>2/3 = 0.67</a:t>
                      </a:r>
                    </a:p>
                  </a:txBody>
                  <a:tcPr anchor="ctr">
                    <a:solidFill>
                      <a:schemeClr val="bg1">
                        <a:lumMod val="65000"/>
                      </a:schemeClr>
                    </a:solidFill>
                  </a:tcPr>
                </a:tc>
                <a:tc>
                  <a:txBody>
                    <a:bodyPr/>
                    <a:lstStyle/>
                    <a:p>
                      <a:pPr algn="ctr"/>
                      <a:r>
                        <a:rPr lang="en-US" dirty="0"/>
                        <a:t>0/1 = 0</a:t>
                      </a:r>
                    </a:p>
                  </a:txBody>
                  <a:tcPr anchor="ctr">
                    <a:solidFill>
                      <a:schemeClr val="bg1">
                        <a:lumMod val="65000"/>
                      </a:schemeClr>
                    </a:solidFill>
                  </a:tcPr>
                </a:tc>
                <a:extLst>
                  <a:ext uri="{0D108BD9-81ED-4DB2-BD59-A6C34878D82A}">
                    <a16:rowId xmlns:a16="http://schemas.microsoft.com/office/drawing/2014/main" val="10009"/>
                  </a:ext>
                </a:extLst>
              </a:tr>
            </a:tbl>
          </a:graphicData>
        </a:graphic>
      </p:graphicFrame>
      <p:sp>
        <p:nvSpPr>
          <p:cNvPr id="7" name="Footer Placeholder 6">
            <a:extLst>
              <a:ext uri="{FF2B5EF4-FFF2-40B4-BE49-F238E27FC236}">
                <a16:creationId xmlns:a16="http://schemas.microsoft.com/office/drawing/2014/main" id="{5181830C-DAEE-6148-BBB5-CC81BFE6514E}"/>
              </a:ext>
            </a:extLst>
          </p:cNvPr>
          <p:cNvSpPr>
            <a:spLocks noGrp="1"/>
          </p:cNvSpPr>
          <p:nvPr>
            <p:ph type="ftr" sz="quarter" idx="11"/>
          </p:nvPr>
        </p:nvSpPr>
        <p:spPr/>
        <p:txBody>
          <a:bodyPr/>
          <a:lstStyle/>
          <a:p>
            <a:pPr algn="ctr"/>
            <a:r>
              <a:rPr lang="en-IN"/>
              <a:t>IIITS: Data Analytics</a:t>
            </a:r>
            <a:endParaRPr lang="en-IN" dirty="0"/>
          </a:p>
        </p:txBody>
      </p:sp>
    </p:spTree>
    <p:extLst>
      <p:ext uri="{BB962C8B-B14F-4D97-AF65-F5344CB8AC3E}">
        <p14:creationId xmlns:p14="http://schemas.microsoft.com/office/powerpoint/2010/main" val="1391180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5" y="260648"/>
            <a:ext cx="8425339" cy="943312"/>
          </a:xfrm>
        </p:spPr>
        <p:txBody>
          <a:bodyPr>
            <a:normAutofit/>
          </a:bodyPr>
          <a:lstStyle/>
          <a:p>
            <a:r>
              <a:rPr lang="en-US" sz="4000" dirty="0">
                <a:solidFill>
                  <a:srgbClr val="A50021"/>
                </a:solidFill>
                <a:latin typeface="Times New Roman" pitchFamily="18" charset="0"/>
                <a:cs typeface="Times New Roman" pitchFamily="18" charset="0"/>
              </a:rPr>
              <a:t>Illustrating Classification Tasks</a:t>
            </a:r>
            <a:endParaRPr lang="en-IN" sz="4000" dirty="0">
              <a:solidFill>
                <a:srgbClr val="A50021"/>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4</a:t>
            </a:fld>
            <a:endParaRPr lang="en-IN" dirty="0">
              <a:solidFill>
                <a:srgbClr val="04617B">
                  <a:shade val="90000"/>
                </a:srgbClr>
              </a:solidFill>
            </a:endParaRPr>
          </a:p>
        </p:txBody>
      </p:sp>
      <p:graphicFrame>
        <p:nvGraphicFramePr>
          <p:cNvPr id="7" name="Object 6"/>
          <p:cNvGraphicFramePr>
            <a:graphicFrameLocks noChangeAspect="1"/>
          </p:cNvGraphicFramePr>
          <p:nvPr/>
        </p:nvGraphicFramePr>
        <p:xfrm>
          <a:off x="2547144" y="1600201"/>
          <a:ext cx="7394892" cy="4865645"/>
        </p:xfrm>
        <a:graphic>
          <a:graphicData uri="http://schemas.openxmlformats.org/presentationml/2006/ole">
            <mc:AlternateContent xmlns:mc="http://schemas.openxmlformats.org/markup-compatibility/2006">
              <mc:Choice xmlns:v="urn:schemas-microsoft-com:vml" Requires="v">
                <p:oleObj spid="_x0000_s6155" name="Visio" r:id="rId3" imgW="8424875" imgH="6279741" progId="Visio.Drawing.11">
                  <p:embed/>
                </p:oleObj>
              </mc:Choice>
              <mc:Fallback>
                <p:oleObj name="Visio" r:id="rId3" imgW="8424875" imgH="6279741" progId="Visio.Drawing.11">
                  <p:embed/>
                  <p:pic>
                    <p:nvPicPr>
                      <p:cNvPr id="7"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7144" y="1600201"/>
                        <a:ext cx="7394892" cy="4865645"/>
                      </a:xfrm>
                      <a:prstGeom prst="rect">
                        <a:avLst/>
                      </a:prstGeom>
                      <a:noFill/>
                      <a:ln>
                        <a:noFill/>
                      </a:ln>
                      <a:effectLst/>
                    </p:spPr>
                  </p:pic>
                </p:oleObj>
              </mc:Fallback>
            </mc:AlternateContent>
          </a:graphicData>
        </a:graphic>
      </p:graphicFrame>
      <p:sp>
        <p:nvSpPr>
          <p:cNvPr id="3" name="Footer Placeholder 2">
            <a:extLst>
              <a:ext uri="{FF2B5EF4-FFF2-40B4-BE49-F238E27FC236}">
                <a16:creationId xmlns:a16="http://schemas.microsoft.com/office/drawing/2014/main" id="{AAE67A6D-5F12-4940-B05D-F01B2C3EB79C}"/>
              </a:ext>
            </a:extLst>
          </p:cNvPr>
          <p:cNvSpPr>
            <a:spLocks noGrp="1"/>
          </p:cNvSpPr>
          <p:nvPr>
            <p:ph type="ftr" sz="quarter" idx="11"/>
          </p:nvPr>
        </p:nvSpPr>
        <p:spPr/>
        <p:txBody>
          <a:bodyPr/>
          <a:lstStyle/>
          <a:p>
            <a:pPr algn="ctr"/>
            <a:r>
              <a:rPr lang="en-IN"/>
              <a:t>IIITS: Data Analytics</a:t>
            </a:r>
            <a:endParaRPr lang="en-IN" dirty="0"/>
          </a:p>
        </p:txBody>
      </p:sp>
    </p:spTree>
    <p:extLst>
      <p:ext uri="{BB962C8B-B14F-4D97-AF65-F5344CB8AC3E}">
        <p14:creationId xmlns:p14="http://schemas.microsoft.com/office/powerpoint/2010/main" val="36475081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5" y="260648"/>
            <a:ext cx="8425339" cy="1143000"/>
          </a:xfrm>
        </p:spPr>
        <p:txBody>
          <a:bodyPr>
            <a:normAutofit/>
          </a:bodyPr>
          <a:lstStyle/>
          <a:p>
            <a:r>
              <a:rPr lang="en-US" sz="4000" dirty="0">
                <a:solidFill>
                  <a:srgbClr val="A50021"/>
                </a:solidFill>
                <a:latin typeface="Times New Roman" pitchFamily="18" charset="0"/>
                <a:cs typeface="Times New Roman" pitchFamily="18" charset="0"/>
              </a:rPr>
              <a:t>Naïve Bayesian Classifier</a:t>
            </a:r>
            <a:endParaRPr lang="en-IN" sz="4000" dirty="0">
              <a:solidFill>
                <a:srgbClr val="A50021"/>
              </a:solidFill>
              <a:latin typeface="Times New Roman" pitchFamily="18" charset="0"/>
              <a:cs typeface="Times New Roman" pitchFamily="18" charset="0"/>
            </a:endParaRPr>
          </a:p>
        </p:txBody>
      </p:sp>
      <p:sp>
        <p:nvSpPr>
          <p:cNvPr id="5" name="Content Placeholder 4"/>
          <p:cNvSpPr>
            <a:spLocks noGrp="1"/>
          </p:cNvSpPr>
          <p:nvPr>
            <p:ph idx="1"/>
          </p:nvPr>
        </p:nvSpPr>
        <p:spPr>
          <a:xfrm>
            <a:off x="1883334" y="1471557"/>
            <a:ext cx="8630202" cy="4732020"/>
          </a:xfrm>
        </p:spPr>
        <p:txBody>
          <a:bodyPr>
            <a:normAutofit/>
          </a:bodyPr>
          <a:lstStyle/>
          <a:p>
            <a:pPr marL="53975" indent="0" algn="ctr">
              <a:buNone/>
            </a:pPr>
            <a:r>
              <a:rPr lang="en-US" sz="2000" dirty="0">
                <a:ea typeface="Cambria Math" panose="02040503050406030204" pitchFamily="18" charset="0"/>
              </a:rPr>
              <a:t> </a:t>
            </a: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40</a:t>
            </a:fld>
            <a:endParaRPr lang="en-IN" dirty="0">
              <a:solidFill>
                <a:srgbClr val="04617B">
                  <a:shade val="90000"/>
                </a:srgbClr>
              </a:solidFill>
            </a:endParaRPr>
          </a:p>
        </p:txBody>
      </p:sp>
      <p:graphicFrame>
        <p:nvGraphicFramePr>
          <p:cNvPr id="3" name="Table 2"/>
          <p:cNvGraphicFramePr>
            <a:graphicFrameLocks noGrp="1"/>
          </p:cNvGraphicFramePr>
          <p:nvPr/>
        </p:nvGraphicFramePr>
        <p:xfrm>
          <a:off x="2276257" y="2263069"/>
          <a:ext cx="7969284" cy="3807783"/>
        </p:xfrm>
        <a:graphic>
          <a:graphicData uri="http://schemas.openxmlformats.org/drawingml/2006/table">
            <a:tbl>
              <a:tblPr firstRow="1" bandRow="1">
                <a:tableStyleId>{5940675A-B579-460E-94D1-54222C63F5DA}</a:tableStyleId>
              </a:tblPr>
              <a:tblGrid>
                <a:gridCol w="429917">
                  <a:extLst>
                    <a:ext uri="{9D8B030D-6E8A-4147-A177-3AD203B41FA5}">
                      <a16:colId xmlns:a16="http://schemas.microsoft.com/office/drawing/2014/main" val="20000"/>
                    </a:ext>
                  </a:extLst>
                </a:gridCol>
                <a:gridCol w="1573306">
                  <a:extLst>
                    <a:ext uri="{9D8B030D-6E8A-4147-A177-3AD203B41FA5}">
                      <a16:colId xmlns:a16="http://schemas.microsoft.com/office/drawing/2014/main" val="20001"/>
                    </a:ext>
                  </a:extLst>
                </a:gridCol>
                <a:gridCol w="1479176">
                  <a:extLst>
                    <a:ext uri="{9D8B030D-6E8A-4147-A177-3AD203B41FA5}">
                      <a16:colId xmlns:a16="http://schemas.microsoft.com/office/drawing/2014/main" val="20002"/>
                    </a:ext>
                  </a:extLst>
                </a:gridCol>
                <a:gridCol w="1613647">
                  <a:extLst>
                    <a:ext uri="{9D8B030D-6E8A-4147-A177-3AD203B41FA5}">
                      <a16:colId xmlns:a16="http://schemas.microsoft.com/office/drawing/2014/main" val="20003"/>
                    </a:ext>
                  </a:extLst>
                </a:gridCol>
                <a:gridCol w="1385047">
                  <a:extLst>
                    <a:ext uri="{9D8B030D-6E8A-4147-A177-3AD203B41FA5}">
                      <a16:colId xmlns:a16="http://schemas.microsoft.com/office/drawing/2014/main" val="20004"/>
                    </a:ext>
                  </a:extLst>
                </a:gridCol>
                <a:gridCol w="1488191">
                  <a:extLst>
                    <a:ext uri="{9D8B030D-6E8A-4147-A177-3AD203B41FA5}">
                      <a16:colId xmlns:a16="http://schemas.microsoft.com/office/drawing/2014/main" val="20005"/>
                    </a:ext>
                  </a:extLst>
                </a:gridCol>
              </a:tblGrid>
              <a:tr h="423087">
                <a:tc gridSpan="2">
                  <a:txBody>
                    <a:bodyPr/>
                    <a:lstStyle/>
                    <a:p>
                      <a:pPr algn="ctr"/>
                      <a:endParaRPr lang="en-US" dirty="0">
                        <a:solidFill>
                          <a:schemeClr val="bg1"/>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dirty="0"/>
                    </a:p>
                  </a:txBody>
                  <a:tcPr anchor="ctr"/>
                </a:tc>
                <a:tc gridSpan="4">
                  <a:txBody>
                    <a:bodyPr/>
                    <a:lstStyle/>
                    <a:p>
                      <a:pPr algn="ctr"/>
                      <a:r>
                        <a:rPr lang="en-US" dirty="0">
                          <a:solidFill>
                            <a:schemeClr val="bg1"/>
                          </a:solidFill>
                        </a:rPr>
                        <a:t>Class</a:t>
                      </a:r>
                    </a:p>
                  </a:txBody>
                  <a:tcPr anchor="ctr">
                    <a:lnL w="12700" cap="flat" cmpd="sng" algn="ctr">
                      <a:solidFill>
                        <a:schemeClr val="tx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tx1"/>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423087">
                <a:tc gridSpan="2">
                  <a:txBody>
                    <a:bodyPr/>
                    <a:lstStyle/>
                    <a:p>
                      <a:pPr algn="ctr"/>
                      <a:r>
                        <a:rPr lang="en-US" dirty="0">
                          <a:solidFill>
                            <a:schemeClr val="bg1"/>
                          </a:solidFill>
                        </a:rPr>
                        <a:t>Attribute</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hMerge="1">
                  <a:txBody>
                    <a:bodyPr/>
                    <a:lstStyle/>
                    <a:p>
                      <a:pPr algn="ctr"/>
                      <a:endParaRPr lang="en-US" dirty="0"/>
                    </a:p>
                  </a:txBody>
                  <a:tcPr anchor="ctr"/>
                </a:tc>
                <a:tc>
                  <a:txBody>
                    <a:bodyPr/>
                    <a:lstStyle/>
                    <a:p>
                      <a:pPr algn="ctr"/>
                      <a:r>
                        <a:rPr lang="en-US" dirty="0">
                          <a:solidFill>
                            <a:schemeClr val="bg1"/>
                          </a:solidFill>
                        </a:rPr>
                        <a:t>On Time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algn="ctr"/>
                      <a:r>
                        <a:rPr lang="en-US" dirty="0">
                          <a:solidFill>
                            <a:schemeClr val="bg1"/>
                          </a:solidFill>
                        </a:rPr>
                        <a:t>Late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algn="ctr"/>
                      <a:r>
                        <a:rPr lang="en-US" dirty="0">
                          <a:solidFill>
                            <a:schemeClr val="bg1"/>
                          </a:solidFill>
                        </a:rPr>
                        <a:t>Very Late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solidFill>
                  </a:tcPr>
                </a:tc>
                <a:tc>
                  <a:txBody>
                    <a:bodyPr/>
                    <a:lstStyle/>
                    <a:p>
                      <a:pPr algn="ctr"/>
                      <a:r>
                        <a:rPr lang="en-US" dirty="0">
                          <a:solidFill>
                            <a:schemeClr val="bg1"/>
                          </a:solidFill>
                        </a:rPr>
                        <a:t>Cancelled</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tx1"/>
                    </a:solidFill>
                  </a:tcPr>
                </a:tc>
                <a:extLst>
                  <a:ext uri="{0D108BD9-81ED-4DB2-BD59-A6C34878D82A}">
                    <a16:rowId xmlns:a16="http://schemas.microsoft.com/office/drawing/2014/main" val="10001"/>
                  </a:ext>
                </a:extLst>
              </a:tr>
              <a:tr h="423087">
                <a:tc rowSpan="3">
                  <a:txBody>
                    <a:bodyPr/>
                    <a:lstStyle/>
                    <a:p>
                      <a:pPr algn="ctr"/>
                      <a:r>
                        <a:rPr lang="en-US" dirty="0">
                          <a:solidFill>
                            <a:schemeClr val="bg1"/>
                          </a:solidFill>
                        </a:rPr>
                        <a:t>Fog</a:t>
                      </a:r>
                    </a:p>
                  </a:txBody>
                  <a:tcPr vert="vert27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dirty="0"/>
                        <a:t>None</a:t>
                      </a:r>
                    </a:p>
                  </a:txBody>
                  <a:tcPr anchor="ctr">
                    <a:lnT w="12700" cap="flat" cmpd="sng" algn="ctr">
                      <a:solidFill>
                        <a:schemeClr val="bg1"/>
                      </a:solidFill>
                      <a:prstDash val="solid"/>
                      <a:round/>
                      <a:headEnd type="none" w="med" len="med"/>
                      <a:tailEnd type="none" w="med" len="med"/>
                    </a:lnT>
                    <a:solidFill>
                      <a:schemeClr val="bg1"/>
                    </a:solidFill>
                  </a:tcPr>
                </a:tc>
                <a:tc>
                  <a:txBody>
                    <a:bodyPr/>
                    <a:lstStyle/>
                    <a:p>
                      <a:pPr algn="ctr"/>
                      <a:r>
                        <a:rPr lang="en-US" dirty="0"/>
                        <a:t>5/14 = 0.36</a:t>
                      </a:r>
                    </a:p>
                  </a:txBody>
                  <a:tcPr anchor="ctr">
                    <a:solidFill>
                      <a:schemeClr val="bg1"/>
                    </a:solidFill>
                  </a:tcPr>
                </a:tc>
                <a:tc>
                  <a:txBody>
                    <a:bodyPr/>
                    <a:lstStyle/>
                    <a:p>
                      <a:pPr algn="ctr"/>
                      <a:r>
                        <a:rPr lang="en-US" dirty="0"/>
                        <a:t>0/2</a:t>
                      </a:r>
                      <a:r>
                        <a:rPr lang="en-US" baseline="0" dirty="0"/>
                        <a:t> = 0</a:t>
                      </a:r>
                      <a:endParaRPr lang="en-US" dirty="0"/>
                    </a:p>
                  </a:txBody>
                  <a:tcPr anchor="ctr">
                    <a:solidFill>
                      <a:schemeClr val="bg1"/>
                    </a:solidFill>
                  </a:tcPr>
                </a:tc>
                <a:tc>
                  <a:txBody>
                    <a:bodyPr/>
                    <a:lstStyle/>
                    <a:p>
                      <a:pPr algn="ctr"/>
                      <a:r>
                        <a:rPr lang="en-US" dirty="0"/>
                        <a:t>0/3 = 0</a:t>
                      </a:r>
                    </a:p>
                  </a:txBody>
                  <a:tcPr anchor="ctr">
                    <a:solidFill>
                      <a:schemeClr val="bg1"/>
                    </a:solidFill>
                  </a:tcPr>
                </a:tc>
                <a:tc>
                  <a:txBody>
                    <a:bodyPr/>
                    <a:lstStyle/>
                    <a:p>
                      <a:pPr algn="ctr"/>
                      <a:r>
                        <a:rPr lang="en-US" dirty="0"/>
                        <a:t>0/1</a:t>
                      </a:r>
                      <a:r>
                        <a:rPr lang="en-US" baseline="0" dirty="0"/>
                        <a:t> = 0</a:t>
                      </a:r>
                      <a:endParaRPr lang="en-US" dirty="0"/>
                    </a:p>
                  </a:txBody>
                  <a:tcPr anchor="ctr">
                    <a:solidFill>
                      <a:schemeClr val="bg1"/>
                    </a:solidFill>
                  </a:tcPr>
                </a:tc>
                <a:extLst>
                  <a:ext uri="{0D108BD9-81ED-4DB2-BD59-A6C34878D82A}">
                    <a16:rowId xmlns:a16="http://schemas.microsoft.com/office/drawing/2014/main" val="10002"/>
                  </a:ext>
                </a:extLst>
              </a:tr>
              <a:tr h="423087">
                <a:tc vMerge="1">
                  <a:txBody>
                    <a:bodyPr/>
                    <a:lstStyle/>
                    <a:p>
                      <a:pPr algn="ctr"/>
                      <a:endParaRPr lang="en-US"/>
                    </a:p>
                  </a:txBody>
                  <a:tcPr anchor="ctr"/>
                </a:tc>
                <a:tc>
                  <a:txBody>
                    <a:bodyPr/>
                    <a:lstStyle/>
                    <a:p>
                      <a:pPr algn="ctr"/>
                      <a:r>
                        <a:rPr lang="en-US" dirty="0"/>
                        <a:t>High</a:t>
                      </a:r>
                    </a:p>
                  </a:txBody>
                  <a:tcPr anchor="ctr">
                    <a:solidFill>
                      <a:schemeClr val="bg1">
                        <a:lumMod val="65000"/>
                      </a:schemeClr>
                    </a:solidFill>
                  </a:tcPr>
                </a:tc>
                <a:tc>
                  <a:txBody>
                    <a:bodyPr/>
                    <a:lstStyle/>
                    <a:p>
                      <a:pPr algn="ctr"/>
                      <a:r>
                        <a:rPr lang="en-US" dirty="0"/>
                        <a:t>4/14 = 0.29</a:t>
                      </a:r>
                    </a:p>
                  </a:txBody>
                  <a:tcPr anchor="ctr">
                    <a:solidFill>
                      <a:schemeClr val="bg1">
                        <a:lumMod val="65000"/>
                      </a:schemeClr>
                    </a:solidFill>
                  </a:tcPr>
                </a:tc>
                <a:tc>
                  <a:txBody>
                    <a:bodyPr/>
                    <a:lstStyle/>
                    <a:p>
                      <a:pPr algn="ctr"/>
                      <a:r>
                        <a:rPr lang="en-US" dirty="0"/>
                        <a:t>1/2 = 0.5</a:t>
                      </a:r>
                    </a:p>
                  </a:txBody>
                  <a:tcPr anchor="ctr">
                    <a:solidFill>
                      <a:schemeClr val="bg1">
                        <a:lumMod val="65000"/>
                      </a:schemeClr>
                    </a:solidFill>
                  </a:tcPr>
                </a:tc>
                <a:tc>
                  <a:txBody>
                    <a:bodyPr/>
                    <a:lstStyle/>
                    <a:p>
                      <a:pPr algn="ctr"/>
                      <a:r>
                        <a:rPr lang="en-US" dirty="0"/>
                        <a:t>1/3 = 0.33</a:t>
                      </a:r>
                    </a:p>
                  </a:txBody>
                  <a:tcPr anchor="ctr">
                    <a:solidFill>
                      <a:schemeClr val="bg1">
                        <a:lumMod val="65000"/>
                      </a:schemeClr>
                    </a:solidFill>
                  </a:tcPr>
                </a:tc>
                <a:tc>
                  <a:txBody>
                    <a:bodyPr/>
                    <a:lstStyle/>
                    <a:p>
                      <a:pPr algn="ctr"/>
                      <a:r>
                        <a:rPr lang="en-US" dirty="0"/>
                        <a:t>1/1</a:t>
                      </a:r>
                      <a:r>
                        <a:rPr lang="en-US" baseline="0" dirty="0"/>
                        <a:t> = 1</a:t>
                      </a:r>
                      <a:endParaRPr lang="en-US" dirty="0"/>
                    </a:p>
                  </a:txBody>
                  <a:tcPr anchor="ctr">
                    <a:solidFill>
                      <a:schemeClr val="bg1">
                        <a:lumMod val="65000"/>
                      </a:schemeClr>
                    </a:solidFill>
                  </a:tcPr>
                </a:tc>
                <a:extLst>
                  <a:ext uri="{0D108BD9-81ED-4DB2-BD59-A6C34878D82A}">
                    <a16:rowId xmlns:a16="http://schemas.microsoft.com/office/drawing/2014/main" val="10003"/>
                  </a:ext>
                </a:extLst>
              </a:tr>
              <a:tr h="423087">
                <a:tc vMerge="1">
                  <a:txBody>
                    <a:bodyPr/>
                    <a:lstStyle/>
                    <a:p>
                      <a:pPr algn="ctr"/>
                      <a:endParaRPr lang="en-US"/>
                    </a:p>
                  </a:txBody>
                  <a:tcPr anchor="ctr"/>
                </a:tc>
                <a:tc>
                  <a:txBody>
                    <a:bodyPr/>
                    <a:lstStyle/>
                    <a:p>
                      <a:pPr algn="ctr"/>
                      <a:r>
                        <a:rPr lang="en-US" dirty="0"/>
                        <a:t>Normal</a:t>
                      </a:r>
                    </a:p>
                  </a:txBody>
                  <a:tcPr anchor="ctr"/>
                </a:tc>
                <a:tc>
                  <a:txBody>
                    <a:bodyPr/>
                    <a:lstStyle/>
                    <a:p>
                      <a:pPr algn="ctr"/>
                      <a:r>
                        <a:rPr lang="en-US" dirty="0"/>
                        <a:t>5/14 = 0.36</a:t>
                      </a:r>
                    </a:p>
                  </a:txBody>
                  <a:tcPr anchor="ctr"/>
                </a:tc>
                <a:tc>
                  <a:txBody>
                    <a:bodyPr/>
                    <a:lstStyle/>
                    <a:p>
                      <a:pPr algn="ctr"/>
                      <a:r>
                        <a:rPr lang="en-US" dirty="0"/>
                        <a:t>1/2 = 0.5</a:t>
                      </a:r>
                    </a:p>
                  </a:txBody>
                  <a:tcPr anchor="ctr"/>
                </a:tc>
                <a:tc>
                  <a:txBody>
                    <a:bodyPr/>
                    <a:lstStyle/>
                    <a:p>
                      <a:pPr algn="ctr"/>
                      <a:r>
                        <a:rPr lang="en-US" dirty="0"/>
                        <a:t>2/3 = 0.67</a:t>
                      </a:r>
                    </a:p>
                  </a:txBody>
                  <a:tcPr anchor="ctr"/>
                </a:tc>
                <a:tc>
                  <a:txBody>
                    <a:bodyPr/>
                    <a:lstStyle/>
                    <a:p>
                      <a:pPr algn="ctr"/>
                      <a:r>
                        <a:rPr lang="en-US" dirty="0"/>
                        <a:t>0/1</a:t>
                      </a:r>
                      <a:r>
                        <a:rPr lang="en-US" baseline="0" dirty="0"/>
                        <a:t> = 0</a:t>
                      </a:r>
                      <a:endParaRPr lang="en-US" dirty="0"/>
                    </a:p>
                  </a:txBody>
                  <a:tcPr anchor="ctr"/>
                </a:tc>
                <a:extLst>
                  <a:ext uri="{0D108BD9-81ED-4DB2-BD59-A6C34878D82A}">
                    <a16:rowId xmlns:a16="http://schemas.microsoft.com/office/drawing/2014/main" val="10004"/>
                  </a:ext>
                </a:extLst>
              </a:tr>
              <a:tr h="423087">
                <a:tc rowSpan="3">
                  <a:txBody>
                    <a:bodyPr/>
                    <a:lstStyle/>
                    <a:p>
                      <a:pPr algn="ctr"/>
                      <a:r>
                        <a:rPr lang="en-US" dirty="0">
                          <a:solidFill>
                            <a:schemeClr val="bg1"/>
                          </a:solidFill>
                        </a:rPr>
                        <a:t>Rain</a:t>
                      </a:r>
                    </a:p>
                  </a:txBody>
                  <a:tcPr vert="vert27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US" dirty="0"/>
                        <a:t>None</a:t>
                      </a:r>
                    </a:p>
                  </a:txBody>
                  <a:tcPr anchor="ctr"/>
                </a:tc>
                <a:tc>
                  <a:txBody>
                    <a:bodyPr/>
                    <a:lstStyle/>
                    <a:p>
                      <a:pPr algn="ctr"/>
                      <a:r>
                        <a:rPr lang="en-US" dirty="0"/>
                        <a:t>5/14 = 0.36</a:t>
                      </a:r>
                    </a:p>
                  </a:txBody>
                  <a:tcPr anchor="ctr"/>
                </a:tc>
                <a:tc>
                  <a:txBody>
                    <a:bodyPr/>
                    <a:lstStyle/>
                    <a:p>
                      <a:pPr algn="ctr"/>
                      <a:r>
                        <a:rPr lang="en-US" dirty="0"/>
                        <a:t>1/2 = 0.5</a:t>
                      </a:r>
                    </a:p>
                  </a:txBody>
                  <a:tcPr anchor="ctr"/>
                </a:tc>
                <a:tc>
                  <a:txBody>
                    <a:bodyPr/>
                    <a:lstStyle/>
                    <a:p>
                      <a:pPr algn="ctr"/>
                      <a:r>
                        <a:rPr lang="en-US" dirty="0"/>
                        <a:t>1/3 = 0.33</a:t>
                      </a:r>
                    </a:p>
                  </a:txBody>
                  <a:tcPr anchor="ctr"/>
                </a:tc>
                <a:tc>
                  <a:txBody>
                    <a:bodyPr/>
                    <a:lstStyle/>
                    <a:p>
                      <a:pPr algn="ctr"/>
                      <a:r>
                        <a:rPr lang="en-US" dirty="0"/>
                        <a:t>0/1</a:t>
                      </a:r>
                      <a:r>
                        <a:rPr lang="en-US" baseline="0" dirty="0"/>
                        <a:t> = 0</a:t>
                      </a:r>
                      <a:endParaRPr lang="en-US" dirty="0"/>
                    </a:p>
                  </a:txBody>
                  <a:tcPr anchor="ctr"/>
                </a:tc>
                <a:extLst>
                  <a:ext uri="{0D108BD9-81ED-4DB2-BD59-A6C34878D82A}">
                    <a16:rowId xmlns:a16="http://schemas.microsoft.com/office/drawing/2014/main" val="10005"/>
                  </a:ext>
                </a:extLst>
              </a:tr>
              <a:tr h="423087">
                <a:tc vMerge="1">
                  <a:txBody>
                    <a:bodyPr/>
                    <a:lstStyle/>
                    <a:p>
                      <a:pPr algn="ctr"/>
                      <a:endParaRPr lang="en-US"/>
                    </a:p>
                  </a:txBody>
                  <a:tcPr anchor="ctr"/>
                </a:tc>
                <a:tc>
                  <a:txBody>
                    <a:bodyPr/>
                    <a:lstStyle/>
                    <a:p>
                      <a:pPr algn="ctr"/>
                      <a:r>
                        <a:rPr lang="en-US" dirty="0"/>
                        <a:t>Slight</a:t>
                      </a:r>
                    </a:p>
                  </a:txBody>
                  <a:tcPr anchor="ctr"/>
                </a:tc>
                <a:tc>
                  <a:txBody>
                    <a:bodyPr/>
                    <a:lstStyle/>
                    <a:p>
                      <a:pPr algn="ctr"/>
                      <a:r>
                        <a:rPr lang="en-US" dirty="0"/>
                        <a:t>8/14 = 0.57 </a:t>
                      </a:r>
                    </a:p>
                  </a:txBody>
                  <a:tcPr anchor="ctr"/>
                </a:tc>
                <a:tc>
                  <a:txBody>
                    <a:bodyPr/>
                    <a:lstStyle/>
                    <a:p>
                      <a:pPr algn="ctr"/>
                      <a:r>
                        <a:rPr lang="en-US" dirty="0"/>
                        <a:t>0/2</a:t>
                      </a:r>
                      <a:r>
                        <a:rPr lang="en-US" baseline="0" dirty="0"/>
                        <a:t> = 0</a:t>
                      </a:r>
                      <a:endParaRPr lang="en-US" dirty="0"/>
                    </a:p>
                  </a:txBody>
                  <a:tcPr anchor="ctr"/>
                </a:tc>
                <a:tc>
                  <a:txBody>
                    <a:bodyPr/>
                    <a:lstStyle/>
                    <a:p>
                      <a:pPr algn="ctr"/>
                      <a:r>
                        <a:rPr lang="en-US" dirty="0"/>
                        <a:t>0/3 = 0</a:t>
                      </a:r>
                    </a:p>
                  </a:txBody>
                  <a:tcPr anchor="ctr"/>
                </a:tc>
                <a:tc>
                  <a:txBody>
                    <a:bodyPr/>
                    <a:lstStyle/>
                    <a:p>
                      <a:pPr algn="ctr"/>
                      <a:r>
                        <a:rPr lang="en-US" dirty="0"/>
                        <a:t>0/1</a:t>
                      </a:r>
                      <a:r>
                        <a:rPr lang="en-US" baseline="0" dirty="0"/>
                        <a:t> = 0</a:t>
                      </a:r>
                      <a:endParaRPr lang="en-US" dirty="0"/>
                    </a:p>
                  </a:txBody>
                  <a:tcPr anchor="ctr"/>
                </a:tc>
                <a:extLst>
                  <a:ext uri="{0D108BD9-81ED-4DB2-BD59-A6C34878D82A}">
                    <a16:rowId xmlns:a16="http://schemas.microsoft.com/office/drawing/2014/main" val="10006"/>
                  </a:ext>
                </a:extLst>
              </a:tr>
              <a:tr h="423087">
                <a:tc vMerge="1">
                  <a:txBody>
                    <a:bodyPr/>
                    <a:lstStyle/>
                    <a:p>
                      <a:pPr algn="ctr"/>
                      <a:endParaRPr lang="en-US" dirty="0"/>
                    </a:p>
                  </a:txBody>
                  <a:tcPr anchor="ctr"/>
                </a:tc>
                <a:tc>
                  <a:txBody>
                    <a:bodyPr/>
                    <a:lstStyle/>
                    <a:p>
                      <a:pPr algn="ctr"/>
                      <a:r>
                        <a:rPr lang="en-US" dirty="0"/>
                        <a:t>Heavy</a:t>
                      </a:r>
                    </a:p>
                  </a:txBody>
                  <a:tcPr anchor="ctr">
                    <a:solidFill>
                      <a:schemeClr val="bg1">
                        <a:lumMod val="65000"/>
                      </a:schemeClr>
                    </a:solidFill>
                  </a:tcPr>
                </a:tc>
                <a:tc>
                  <a:txBody>
                    <a:bodyPr/>
                    <a:lstStyle/>
                    <a:p>
                      <a:pPr algn="ctr"/>
                      <a:r>
                        <a:rPr lang="en-US" dirty="0"/>
                        <a:t>1/14 = 0.07</a:t>
                      </a:r>
                    </a:p>
                  </a:txBody>
                  <a:tcPr anchor="ctr">
                    <a:solidFill>
                      <a:schemeClr val="bg1">
                        <a:lumMod val="65000"/>
                      </a:schemeClr>
                    </a:solidFill>
                  </a:tcPr>
                </a:tc>
                <a:tc>
                  <a:txBody>
                    <a:bodyPr/>
                    <a:lstStyle/>
                    <a:p>
                      <a:pPr algn="ctr"/>
                      <a:r>
                        <a:rPr lang="en-US" dirty="0"/>
                        <a:t>1/2 = 0.5</a:t>
                      </a:r>
                    </a:p>
                  </a:txBody>
                  <a:tcPr anchor="ctr">
                    <a:solidFill>
                      <a:schemeClr val="bg1">
                        <a:lumMod val="65000"/>
                      </a:schemeClr>
                    </a:solidFill>
                  </a:tcPr>
                </a:tc>
                <a:tc>
                  <a:txBody>
                    <a:bodyPr/>
                    <a:lstStyle/>
                    <a:p>
                      <a:pPr algn="ctr"/>
                      <a:r>
                        <a:rPr lang="en-US" dirty="0"/>
                        <a:t>2/3 = 0.67</a:t>
                      </a:r>
                    </a:p>
                  </a:txBody>
                  <a:tcPr anchor="ctr">
                    <a:solidFill>
                      <a:schemeClr val="bg1">
                        <a:lumMod val="65000"/>
                      </a:schemeClr>
                    </a:solidFill>
                  </a:tcPr>
                </a:tc>
                <a:tc>
                  <a:txBody>
                    <a:bodyPr/>
                    <a:lstStyle/>
                    <a:p>
                      <a:pPr algn="ctr"/>
                      <a:r>
                        <a:rPr lang="en-US" dirty="0"/>
                        <a:t>1/1 = 1</a:t>
                      </a:r>
                    </a:p>
                  </a:txBody>
                  <a:tcPr anchor="ctr">
                    <a:solidFill>
                      <a:schemeClr val="bg1">
                        <a:lumMod val="65000"/>
                      </a:schemeClr>
                    </a:solidFill>
                  </a:tcPr>
                </a:tc>
                <a:extLst>
                  <a:ext uri="{0D108BD9-81ED-4DB2-BD59-A6C34878D82A}">
                    <a16:rowId xmlns:a16="http://schemas.microsoft.com/office/drawing/2014/main" val="10007"/>
                  </a:ext>
                </a:extLst>
              </a:tr>
              <a:tr h="423087">
                <a:tc gridSpan="2">
                  <a:txBody>
                    <a:bodyPr/>
                    <a:lstStyle/>
                    <a:p>
                      <a:pPr algn="ctr"/>
                      <a:r>
                        <a:rPr lang="en-US" dirty="0">
                          <a:solidFill>
                            <a:schemeClr val="tx1"/>
                          </a:solidFill>
                        </a:rPr>
                        <a:t>Prior Probability</a:t>
                      </a:r>
                    </a:p>
                  </a:txBody>
                  <a:tcPr anchor="ctr">
                    <a:lnT w="12700" cap="flat" cmpd="sng" algn="ctr">
                      <a:solidFill>
                        <a:schemeClr val="bg1"/>
                      </a:solidFill>
                      <a:prstDash val="solid"/>
                      <a:round/>
                      <a:headEnd type="none" w="med" len="med"/>
                      <a:tailEnd type="none" w="med" len="med"/>
                    </a:lnT>
                    <a:solidFill>
                      <a:schemeClr val="bg1"/>
                    </a:solidFill>
                  </a:tcPr>
                </a:tc>
                <a:tc hMerge="1">
                  <a:txBody>
                    <a:bodyPr/>
                    <a:lstStyle/>
                    <a:p>
                      <a:pPr algn="ctr"/>
                      <a:endParaRPr lang="en-US" dirty="0"/>
                    </a:p>
                  </a:txBody>
                  <a:tcPr anchor="ctr"/>
                </a:tc>
                <a:tc>
                  <a:txBody>
                    <a:bodyPr/>
                    <a:lstStyle/>
                    <a:p>
                      <a:pPr algn="ctr"/>
                      <a:r>
                        <a:rPr lang="en-US" dirty="0"/>
                        <a:t>14/20</a:t>
                      </a:r>
                      <a:r>
                        <a:rPr lang="en-US" baseline="0" dirty="0"/>
                        <a:t> = 0.70</a:t>
                      </a:r>
                      <a:endParaRPr lang="en-US" dirty="0"/>
                    </a:p>
                  </a:txBody>
                  <a:tcPr anchor="ctr"/>
                </a:tc>
                <a:tc>
                  <a:txBody>
                    <a:bodyPr/>
                    <a:lstStyle/>
                    <a:p>
                      <a:pPr algn="ctr"/>
                      <a:r>
                        <a:rPr lang="en-US" dirty="0"/>
                        <a:t>2/20 = 0.10</a:t>
                      </a:r>
                    </a:p>
                  </a:txBody>
                  <a:tcPr anchor="ctr"/>
                </a:tc>
                <a:tc>
                  <a:txBody>
                    <a:bodyPr/>
                    <a:lstStyle/>
                    <a:p>
                      <a:pPr algn="ctr"/>
                      <a:r>
                        <a:rPr lang="en-US" dirty="0"/>
                        <a:t>3/20 = 0.15</a:t>
                      </a:r>
                    </a:p>
                  </a:txBody>
                  <a:tcPr anchor="ctr"/>
                </a:tc>
                <a:tc>
                  <a:txBody>
                    <a:bodyPr/>
                    <a:lstStyle/>
                    <a:p>
                      <a:pPr algn="ctr"/>
                      <a:r>
                        <a:rPr lang="en-US" dirty="0"/>
                        <a:t>1/20 = 0.05</a:t>
                      </a:r>
                    </a:p>
                  </a:txBody>
                  <a:tcPr anchor="ctr"/>
                </a:tc>
                <a:extLst>
                  <a:ext uri="{0D108BD9-81ED-4DB2-BD59-A6C34878D82A}">
                    <a16:rowId xmlns:a16="http://schemas.microsoft.com/office/drawing/2014/main" val="10008"/>
                  </a:ext>
                </a:extLst>
              </a:tr>
            </a:tbl>
          </a:graphicData>
        </a:graphic>
      </p:graphicFrame>
      <p:sp>
        <p:nvSpPr>
          <p:cNvPr id="7" name="Footer Placeholder 6">
            <a:extLst>
              <a:ext uri="{FF2B5EF4-FFF2-40B4-BE49-F238E27FC236}">
                <a16:creationId xmlns:a16="http://schemas.microsoft.com/office/drawing/2014/main" id="{D16285F7-AFB7-4946-BA3D-84790EB84D70}"/>
              </a:ext>
            </a:extLst>
          </p:cNvPr>
          <p:cNvSpPr>
            <a:spLocks noGrp="1"/>
          </p:cNvSpPr>
          <p:nvPr>
            <p:ph type="ftr" sz="quarter" idx="11"/>
          </p:nvPr>
        </p:nvSpPr>
        <p:spPr/>
        <p:txBody>
          <a:bodyPr/>
          <a:lstStyle/>
          <a:p>
            <a:pPr algn="ctr"/>
            <a:r>
              <a:rPr lang="en-IN"/>
              <a:t>IIITS: Data Analytics</a:t>
            </a:r>
            <a:endParaRPr lang="en-IN" dirty="0"/>
          </a:p>
        </p:txBody>
      </p:sp>
    </p:spTree>
    <p:extLst>
      <p:ext uri="{BB962C8B-B14F-4D97-AF65-F5344CB8AC3E}">
        <p14:creationId xmlns:p14="http://schemas.microsoft.com/office/powerpoint/2010/main" val="35800437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5" y="260648"/>
            <a:ext cx="8425339" cy="1143000"/>
          </a:xfrm>
        </p:spPr>
        <p:txBody>
          <a:bodyPr>
            <a:normAutofit/>
          </a:bodyPr>
          <a:lstStyle/>
          <a:p>
            <a:r>
              <a:rPr lang="en-US" sz="4000" dirty="0">
                <a:solidFill>
                  <a:srgbClr val="A50021"/>
                </a:solidFill>
                <a:latin typeface="Times New Roman" pitchFamily="18" charset="0"/>
                <a:cs typeface="Times New Roman" pitchFamily="18" charset="0"/>
              </a:rPr>
              <a:t>Naïve Bayesian Classifier</a:t>
            </a:r>
            <a:endParaRPr lang="en-IN" sz="4000" dirty="0">
              <a:solidFill>
                <a:srgbClr val="A50021"/>
              </a:solidFill>
              <a:latin typeface="Times New Roman" pitchFamily="18" charset="0"/>
              <a:cs typeface="Times New Roman" pitchFamily="18" charset="0"/>
            </a:endParaRPr>
          </a:p>
        </p:txBody>
      </p:sp>
      <p:sp>
        <p:nvSpPr>
          <p:cNvPr id="5" name="Content Placeholder 4"/>
          <p:cNvSpPr>
            <a:spLocks noGrp="1"/>
          </p:cNvSpPr>
          <p:nvPr>
            <p:ph idx="1"/>
          </p:nvPr>
        </p:nvSpPr>
        <p:spPr>
          <a:xfrm>
            <a:off x="1883334" y="1471557"/>
            <a:ext cx="8630202" cy="4732020"/>
          </a:xfrm>
        </p:spPr>
        <p:txBody>
          <a:bodyPr>
            <a:normAutofit/>
          </a:bodyPr>
          <a:lstStyle/>
          <a:p>
            <a:pPr marL="53975" indent="0">
              <a:buNone/>
            </a:pPr>
            <a:r>
              <a:rPr lang="en-US" sz="2000" b="1" dirty="0">
                <a:ea typeface="Cambria Math" panose="02040503050406030204" pitchFamily="18" charset="0"/>
              </a:rPr>
              <a:t>Instance:</a:t>
            </a:r>
          </a:p>
          <a:p>
            <a:pPr marL="53975" indent="0">
              <a:buNone/>
            </a:pPr>
            <a:endParaRPr lang="en-US" sz="2000" b="1" dirty="0">
              <a:ea typeface="Cambria Math" panose="02040503050406030204" pitchFamily="18" charset="0"/>
            </a:endParaRPr>
          </a:p>
          <a:p>
            <a:pPr marL="53975" indent="0">
              <a:buNone/>
            </a:pPr>
            <a:endParaRPr lang="en-US" sz="2000" b="1" dirty="0">
              <a:ea typeface="Cambria Math" panose="02040503050406030204" pitchFamily="18" charset="0"/>
            </a:endParaRPr>
          </a:p>
          <a:p>
            <a:pPr marL="53975" indent="0">
              <a:buNone/>
            </a:pPr>
            <a:endParaRPr lang="en-US" sz="2000" b="1" dirty="0">
              <a:ea typeface="Cambria Math" panose="02040503050406030204" pitchFamily="18" charset="0"/>
            </a:endParaRPr>
          </a:p>
          <a:p>
            <a:pPr marL="53975" indent="0">
              <a:buNone/>
            </a:pPr>
            <a:r>
              <a:rPr lang="en-US" sz="2000" b="1" dirty="0">
                <a:solidFill>
                  <a:srgbClr val="0B5ED7"/>
                </a:solidFill>
                <a:ea typeface="Cambria Math" panose="02040503050406030204" pitchFamily="18" charset="0"/>
              </a:rPr>
              <a:t>Case1:   </a:t>
            </a:r>
            <a:r>
              <a:rPr lang="en-US" sz="2000" dirty="0">
                <a:ea typeface="Cambria Math" panose="02040503050406030204" pitchFamily="18" charset="0"/>
              </a:rPr>
              <a:t>Class = On Time : 0.70 × 0.64 × 0.14 × 0.29 × 0.07 = 0.0013</a:t>
            </a:r>
          </a:p>
          <a:p>
            <a:pPr marL="53975" indent="0">
              <a:buNone/>
            </a:pPr>
            <a:endParaRPr lang="en-US" sz="800" dirty="0">
              <a:ea typeface="Cambria Math" panose="02040503050406030204" pitchFamily="18" charset="0"/>
            </a:endParaRPr>
          </a:p>
          <a:p>
            <a:pPr marL="53975" indent="0">
              <a:buNone/>
            </a:pPr>
            <a:r>
              <a:rPr lang="en-US" sz="2000" b="1" dirty="0">
                <a:solidFill>
                  <a:srgbClr val="0B5ED7"/>
                </a:solidFill>
                <a:ea typeface="Cambria Math" panose="02040503050406030204" pitchFamily="18" charset="0"/>
              </a:rPr>
              <a:t>Case2:   </a:t>
            </a:r>
            <a:r>
              <a:rPr lang="en-US" sz="2000" dirty="0">
                <a:ea typeface="Cambria Math" panose="02040503050406030204" pitchFamily="18" charset="0"/>
              </a:rPr>
              <a:t>Class = Late : 0.10 × 0.50 × 1.0 × 0.50 × 0.50 = 0.0125</a:t>
            </a:r>
          </a:p>
          <a:p>
            <a:pPr marL="53975" indent="0">
              <a:buNone/>
            </a:pPr>
            <a:endParaRPr lang="en-US" sz="800" dirty="0">
              <a:ea typeface="Cambria Math" panose="02040503050406030204" pitchFamily="18" charset="0"/>
            </a:endParaRPr>
          </a:p>
          <a:p>
            <a:pPr marL="53975" indent="0">
              <a:buNone/>
            </a:pPr>
            <a:r>
              <a:rPr lang="en-US" sz="2000" b="1" dirty="0">
                <a:solidFill>
                  <a:srgbClr val="0B5ED7"/>
                </a:solidFill>
                <a:ea typeface="Cambria Math" panose="02040503050406030204" pitchFamily="18" charset="0"/>
              </a:rPr>
              <a:t>Case3:</a:t>
            </a:r>
            <a:r>
              <a:rPr lang="en-US" sz="2000" dirty="0">
                <a:solidFill>
                  <a:srgbClr val="0B5ED7"/>
                </a:solidFill>
                <a:ea typeface="Cambria Math" panose="02040503050406030204" pitchFamily="18" charset="0"/>
              </a:rPr>
              <a:t>   </a:t>
            </a:r>
            <a:r>
              <a:rPr lang="en-US" sz="2000" dirty="0">
                <a:ea typeface="Cambria Math" panose="02040503050406030204" pitchFamily="18" charset="0"/>
              </a:rPr>
              <a:t>Class = Very Late : 0.15 × 1.0 × 0.67 × 0.33 × 0.67 = 0.0222</a:t>
            </a:r>
          </a:p>
          <a:p>
            <a:pPr marL="53975" indent="0">
              <a:buNone/>
            </a:pPr>
            <a:endParaRPr lang="en-US" sz="800" dirty="0">
              <a:ea typeface="Cambria Math" panose="02040503050406030204" pitchFamily="18" charset="0"/>
            </a:endParaRPr>
          </a:p>
          <a:p>
            <a:pPr marL="53975" indent="0">
              <a:buNone/>
            </a:pPr>
            <a:r>
              <a:rPr lang="en-US" sz="2000" b="1" dirty="0">
                <a:solidFill>
                  <a:srgbClr val="0B5ED7"/>
                </a:solidFill>
                <a:ea typeface="Cambria Math" panose="02040503050406030204" pitchFamily="18" charset="0"/>
              </a:rPr>
              <a:t>Case4:   </a:t>
            </a:r>
            <a:r>
              <a:rPr lang="en-US" sz="2000" dirty="0">
                <a:ea typeface="Cambria Math" panose="02040503050406030204" pitchFamily="18" charset="0"/>
              </a:rPr>
              <a:t>Class = Cancelled : 0.05 × 0.0 × 0.0 × 1.0 × 1.0 = 0.0000</a:t>
            </a:r>
          </a:p>
          <a:p>
            <a:pPr marL="53975" indent="0">
              <a:buNone/>
            </a:pPr>
            <a:endParaRPr lang="en-US" sz="2000" dirty="0">
              <a:ea typeface="Cambria Math" panose="02040503050406030204" pitchFamily="18" charset="0"/>
            </a:endParaRPr>
          </a:p>
          <a:p>
            <a:pPr marL="53975" indent="0" algn="ctr">
              <a:buNone/>
            </a:pPr>
            <a:r>
              <a:rPr lang="en-US" sz="2000" dirty="0">
                <a:ea typeface="Cambria Math" panose="02040503050406030204" pitchFamily="18" charset="0"/>
              </a:rPr>
              <a:t>Case3 is the strongest; Hence correct classification is </a:t>
            </a:r>
            <a:r>
              <a:rPr lang="en-US" sz="2000" b="1" dirty="0">
                <a:solidFill>
                  <a:srgbClr val="0B5ED7"/>
                </a:solidFill>
                <a:ea typeface="Cambria Math" panose="02040503050406030204" pitchFamily="18" charset="0"/>
              </a:rPr>
              <a:t>Very Late</a:t>
            </a: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41</a:t>
            </a:fld>
            <a:endParaRPr lang="en-IN" dirty="0">
              <a:solidFill>
                <a:srgbClr val="04617B">
                  <a:shade val="90000"/>
                </a:srgbClr>
              </a:solidFill>
            </a:endParaRPr>
          </a:p>
        </p:txBody>
      </p:sp>
      <p:graphicFrame>
        <p:nvGraphicFramePr>
          <p:cNvPr id="8" name="Table 7"/>
          <p:cNvGraphicFramePr>
            <a:graphicFrameLocks noGrp="1"/>
          </p:cNvGraphicFramePr>
          <p:nvPr/>
        </p:nvGraphicFramePr>
        <p:xfrm>
          <a:off x="2988951" y="2276517"/>
          <a:ext cx="6240990" cy="370840"/>
        </p:xfrm>
        <a:graphic>
          <a:graphicData uri="http://schemas.openxmlformats.org/drawingml/2006/table">
            <a:tbl>
              <a:tblPr firstRow="1" bandRow="1">
                <a:tableStyleId>{073A0DAA-6AF3-43AB-8588-CEC1D06C72B9}</a:tableStyleId>
              </a:tblPr>
              <a:tblGrid>
                <a:gridCol w="1248198">
                  <a:extLst>
                    <a:ext uri="{9D8B030D-6E8A-4147-A177-3AD203B41FA5}">
                      <a16:colId xmlns:a16="http://schemas.microsoft.com/office/drawing/2014/main" val="20000"/>
                    </a:ext>
                  </a:extLst>
                </a:gridCol>
                <a:gridCol w="1248198">
                  <a:extLst>
                    <a:ext uri="{9D8B030D-6E8A-4147-A177-3AD203B41FA5}">
                      <a16:colId xmlns:a16="http://schemas.microsoft.com/office/drawing/2014/main" val="20001"/>
                    </a:ext>
                  </a:extLst>
                </a:gridCol>
                <a:gridCol w="1248198">
                  <a:extLst>
                    <a:ext uri="{9D8B030D-6E8A-4147-A177-3AD203B41FA5}">
                      <a16:colId xmlns:a16="http://schemas.microsoft.com/office/drawing/2014/main" val="20002"/>
                    </a:ext>
                  </a:extLst>
                </a:gridCol>
                <a:gridCol w="1248198">
                  <a:extLst>
                    <a:ext uri="{9D8B030D-6E8A-4147-A177-3AD203B41FA5}">
                      <a16:colId xmlns:a16="http://schemas.microsoft.com/office/drawing/2014/main" val="20003"/>
                    </a:ext>
                  </a:extLst>
                </a:gridCol>
                <a:gridCol w="1248198">
                  <a:extLst>
                    <a:ext uri="{9D8B030D-6E8A-4147-A177-3AD203B41FA5}">
                      <a16:colId xmlns:a16="http://schemas.microsoft.com/office/drawing/2014/main" val="20004"/>
                    </a:ext>
                  </a:extLst>
                </a:gridCol>
              </a:tblGrid>
              <a:tr h="370840">
                <a:tc>
                  <a:txBody>
                    <a:bodyPr/>
                    <a:lstStyle/>
                    <a:p>
                      <a:pPr algn="ctr"/>
                      <a:r>
                        <a:rPr lang="en-US" dirty="0"/>
                        <a:t>Week Day</a:t>
                      </a:r>
                    </a:p>
                  </a:txBody>
                  <a:tcPr/>
                </a:tc>
                <a:tc>
                  <a:txBody>
                    <a:bodyPr/>
                    <a:lstStyle/>
                    <a:p>
                      <a:pPr algn="ctr"/>
                      <a:r>
                        <a:rPr lang="en-US" dirty="0"/>
                        <a:t>Winter</a:t>
                      </a:r>
                    </a:p>
                  </a:txBody>
                  <a:tcPr/>
                </a:tc>
                <a:tc>
                  <a:txBody>
                    <a:bodyPr/>
                    <a:lstStyle/>
                    <a:p>
                      <a:pPr algn="ctr"/>
                      <a:r>
                        <a:rPr lang="en-US" dirty="0"/>
                        <a:t>High</a:t>
                      </a:r>
                    </a:p>
                  </a:txBody>
                  <a:tcPr/>
                </a:tc>
                <a:tc>
                  <a:txBody>
                    <a:bodyPr/>
                    <a:lstStyle/>
                    <a:p>
                      <a:pPr algn="ctr"/>
                      <a:r>
                        <a:rPr lang="en-US" dirty="0"/>
                        <a:t>Heavy</a:t>
                      </a:r>
                    </a:p>
                  </a:txBody>
                  <a:tcPr/>
                </a:tc>
                <a:tc>
                  <a:txBody>
                    <a:bodyPr/>
                    <a:lstStyle/>
                    <a:p>
                      <a:pPr algn="ctr"/>
                      <a:r>
                        <a:rPr lang="en-US" dirty="0"/>
                        <a:t>???</a:t>
                      </a:r>
                    </a:p>
                  </a:txBody>
                  <a:tcPr/>
                </a:tc>
                <a:extLst>
                  <a:ext uri="{0D108BD9-81ED-4DB2-BD59-A6C34878D82A}">
                    <a16:rowId xmlns:a16="http://schemas.microsoft.com/office/drawing/2014/main" val="10000"/>
                  </a:ext>
                </a:extLst>
              </a:tr>
            </a:tbl>
          </a:graphicData>
        </a:graphic>
      </p:graphicFrame>
      <p:sp>
        <p:nvSpPr>
          <p:cNvPr id="3" name="Footer Placeholder 2">
            <a:extLst>
              <a:ext uri="{FF2B5EF4-FFF2-40B4-BE49-F238E27FC236}">
                <a16:creationId xmlns:a16="http://schemas.microsoft.com/office/drawing/2014/main" id="{52526EC6-CD73-E346-AB39-9813296AFC97}"/>
              </a:ext>
            </a:extLst>
          </p:cNvPr>
          <p:cNvSpPr>
            <a:spLocks noGrp="1"/>
          </p:cNvSpPr>
          <p:nvPr>
            <p:ph type="ftr" sz="quarter" idx="11"/>
          </p:nvPr>
        </p:nvSpPr>
        <p:spPr/>
        <p:txBody>
          <a:bodyPr/>
          <a:lstStyle/>
          <a:p>
            <a:pPr algn="ctr"/>
            <a:r>
              <a:rPr lang="en-IN"/>
              <a:t>IIITS: Data Analytics</a:t>
            </a:r>
            <a:endParaRPr lang="en-IN" dirty="0"/>
          </a:p>
        </p:txBody>
      </p:sp>
    </p:spTree>
    <p:extLst>
      <p:ext uri="{BB962C8B-B14F-4D97-AF65-F5344CB8AC3E}">
        <p14:creationId xmlns:p14="http://schemas.microsoft.com/office/powerpoint/2010/main" val="6359938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5" y="260648"/>
            <a:ext cx="8425339" cy="912832"/>
          </a:xfrm>
        </p:spPr>
        <p:txBody>
          <a:bodyPr>
            <a:normAutofit/>
          </a:bodyPr>
          <a:lstStyle/>
          <a:p>
            <a:r>
              <a:rPr lang="en-US" sz="4000" dirty="0">
                <a:solidFill>
                  <a:srgbClr val="A50021"/>
                </a:solidFill>
                <a:latin typeface="Times New Roman" pitchFamily="18" charset="0"/>
                <a:cs typeface="Times New Roman" pitchFamily="18" charset="0"/>
              </a:rPr>
              <a:t>Naïve Bayesian Classifier</a:t>
            </a:r>
            <a:endParaRPr lang="en-IN" sz="40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1883334" y="1471556"/>
                <a:ext cx="8630202" cy="5241664"/>
              </a:xfrm>
            </p:spPr>
            <p:txBody>
              <a:bodyPr>
                <a:normAutofit fontScale="55000" lnSpcReduction="20000"/>
              </a:bodyPr>
              <a:lstStyle/>
              <a:p>
                <a:pPr marL="53975" indent="0">
                  <a:buNone/>
                </a:pPr>
                <a:endParaRPr lang="en-US" sz="2000" dirty="0">
                  <a:ea typeface="Cambria Math" panose="02040503050406030204" pitchFamily="18" charset="0"/>
                </a:endParaRPr>
              </a:p>
              <a:p>
                <a:pPr marL="53975" indent="0">
                  <a:buNone/>
                </a:pPr>
                <a:endParaRPr lang="en-US" sz="2000" dirty="0">
                  <a:ea typeface="Cambria Math" panose="02040503050406030204" pitchFamily="18" charset="0"/>
                </a:endParaRPr>
              </a:p>
              <a:p>
                <a:pPr marL="53975" indent="0">
                  <a:buNone/>
                </a:pPr>
                <a:endParaRPr lang="en-US" sz="2000" dirty="0">
                  <a:ea typeface="Cambria Math" panose="02040503050406030204" pitchFamily="18" charset="0"/>
                </a:endParaRPr>
              </a:p>
              <a:p>
                <a:pPr marL="53975" indent="0">
                  <a:buNone/>
                </a:pPr>
                <a:endParaRPr lang="en-US" sz="2000" dirty="0">
                  <a:ea typeface="Cambria Math" panose="02040503050406030204" pitchFamily="18" charset="0"/>
                </a:endParaRPr>
              </a:p>
              <a:p>
                <a:pPr marL="53975" indent="0">
                  <a:buNone/>
                </a:pPr>
                <a:endParaRPr lang="en-US" sz="2000" dirty="0">
                  <a:ea typeface="Cambria Math" panose="02040503050406030204" pitchFamily="18" charset="0"/>
                </a:endParaRPr>
              </a:p>
              <a:p>
                <a:pPr marL="53975" indent="0">
                  <a:buNone/>
                </a:pPr>
                <a:endParaRPr lang="en-US" sz="2000" dirty="0">
                  <a:ea typeface="Cambria Math" panose="02040503050406030204" pitchFamily="18" charset="0"/>
                </a:endParaRPr>
              </a:p>
              <a:p>
                <a:pPr marL="53975" indent="0">
                  <a:buNone/>
                </a:pPr>
                <a:endParaRPr lang="en-US" sz="2000" dirty="0">
                  <a:ea typeface="Cambria Math" panose="02040503050406030204" pitchFamily="18" charset="0"/>
                </a:endParaRPr>
              </a:p>
              <a:p>
                <a:pPr marL="53975" indent="0">
                  <a:buNone/>
                </a:pPr>
                <a:endParaRPr lang="en-US" sz="2000" dirty="0">
                  <a:ea typeface="Cambria Math" panose="02040503050406030204" pitchFamily="18" charset="0"/>
                </a:endParaRPr>
              </a:p>
              <a:p>
                <a:pPr marL="53975" indent="0">
                  <a:buNone/>
                </a:pPr>
                <a:endParaRPr lang="en-US" sz="2000" dirty="0">
                  <a:ea typeface="Cambria Math" panose="02040503050406030204" pitchFamily="18" charset="0"/>
                </a:endParaRPr>
              </a:p>
              <a:p>
                <a:pPr marL="53975" indent="0">
                  <a:buNone/>
                </a:pPr>
                <a:endParaRPr lang="en-US" sz="2000" dirty="0">
                  <a:ea typeface="Cambria Math" panose="02040503050406030204" pitchFamily="18" charset="0"/>
                </a:endParaRPr>
              </a:p>
              <a:p>
                <a:pPr marL="53975" indent="0">
                  <a:buNone/>
                </a:pPr>
                <a:endParaRPr lang="en-US" sz="2000" dirty="0">
                  <a:ea typeface="Cambria Math" panose="02040503050406030204" pitchFamily="18" charset="0"/>
                </a:endParaRPr>
              </a:p>
              <a:p>
                <a:pPr marL="53975" indent="0">
                  <a:buNone/>
                </a:pPr>
                <a:endParaRPr lang="en-US" sz="2000" b="1" dirty="0">
                  <a:ea typeface="Cambria Math" panose="02040503050406030204" pitchFamily="18" charset="0"/>
                </a:endParaRPr>
              </a:p>
              <a:p>
                <a:pPr marL="53975" indent="0">
                  <a:buNone/>
                </a:pPr>
                <a:endParaRPr lang="en-US" sz="2000" b="1" dirty="0">
                  <a:ea typeface="Cambria Math" panose="02040503050406030204" pitchFamily="18" charset="0"/>
                </a:endParaRPr>
              </a:p>
              <a:p>
                <a:pPr marL="53975" indent="0">
                  <a:buNone/>
                </a:pPr>
                <a:endParaRPr lang="en-US" sz="2000" b="1" dirty="0">
                  <a:ea typeface="Cambria Math" panose="02040503050406030204" pitchFamily="18" charset="0"/>
                </a:endParaRPr>
              </a:p>
              <a:p>
                <a:pPr marL="53975" indent="0">
                  <a:buNone/>
                </a:pPr>
                <a:endParaRPr lang="en-US" sz="2000" b="1" dirty="0">
                  <a:ea typeface="Cambria Math" panose="02040503050406030204" pitchFamily="18" charset="0"/>
                </a:endParaRPr>
              </a:p>
              <a:p>
                <a:pPr marL="53975" indent="0">
                  <a:buNone/>
                </a:pPr>
                <a:endParaRPr lang="en-US" sz="2000" b="1" dirty="0">
                  <a:ea typeface="Cambria Math" panose="02040503050406030204" pitchFamily="18" charset="0"/>
                </a:endParaRPr>
              </a:p>
              <a:p>
                <a:pPr marL="53975" indent="0">
                  <a:buNone/>
                </a:pPr>
                <a:endParaRPr lang="en-US" sz="2000" b="1" dirty="0">
                  <a:ea typeface="Cambria Math" panose="02040503050406030204" pitchFamily="18" charset="0"/>
                </a:endParaRPr>
              </a:p>
              <a:p>
                <a:pPr marL="53975" indent="0">
                  <a:buNone/>
                </a:pPr>
                <a:endParaRPr lang="en-US" sz="1300" b="1" dirty="0">
                  <a:ea typeface="Cambria Math" panose="02040503050406030204" pitchFamily="18" charset="0"/>
                </a:endParaRPr>
              </a:p>
              <a:p>
                <a:pPr marL="53975" indent="0">
                  <a:buNone/>
                </a:pPr>
                <a:endParaRPr lang="en-US" b="1" dirty="0">
                  <a:solidFill>
                    <a:srgbClr val="0B5ED7"/>
                  </a:solidFill>
                  <a:ea typeface="Cambria Math" panose="02040503050406030204" pitchFamily="18" charset="0"/>
                </a:endParaRPr>
              </a:p>
              <a:p>
                <a:pPr marL="53975" indent="0">
                  <a:buNone/>
                </a:pPr>
                <a:endParaRPr lang="en-US" sz="1400" b="1" dirty="0">
                  <a:solidFill>
                    <a:srgbClr val="0B5ED7"/>
                  </a:solidFill>
                  <a:ea typeface="Cambria Math" panose="02040503050406030204" pitchFamily="18" charset="0"/>
                </a:endParaRPr>
              </a:p>
              <a:p>
                <a:pPr marL="53975" indent="0">
                  <a:buNone/>
                </a:pPr>
                <a:r>
                  <a:rPr lang="en-US" b="1" dirty="0">
                    <a:solidFill>
                      <a:srgbClr val="0B5ED7"/>
                    </a:solidFill>
                    <a:ea typeface="Cambria Math" panose="02040503050406030204" pitchFamily="18" charset="0"/>
                  </a:rPr>
                  <a:t>Note: </a:t>
                </a:r>
                <a:r>
                  <a:rPr lang="en-US" dirty="0">
                    <a:solidFill>
                      <a:srgbClr val="0B5ED7"/>
                    </a:solidFill>
                    <a:ea typeface="Cambria Math" panose="02040503050406030204" pitchFamily="18" charset="0"/>
                  </a:rPr>
                  <a:t> </a:t>
                </a:r>
                <a14:m>
                  <m:oMath xmlns:m="http://schemas.openxmlformats.org/officeDocument/2006/math">
                    <m:nary>
                      <m:naryPr>
                        <m:chr m:val="∑"/>
                        <m:subHide m:val="on"/>
                        <m:supHide m:val="on"/>
                        <m:ctrlPr>
                          <a:rPr lang="en-US" b="1" i="1" smtClean="0">
                            <a:solidFill>
                              <a:srgbClr val="0B5ED7"/>
                            </a:solidFill>
                            <a:latin typeface="Cambria Math" panose="02040503050406030204" pitchFamily="18" charset="0"/>
                            <a:ea typeface="Cambria Math" panose="02040503050406030204" pitchFamily="18" charset="0"/>
                          </a:rPr>
                        </m:ctrlPr>
                      </m:naryPr>
                      <m:sub/>
                      <m:sup/>
                      <m:e>
                        <m:sSub>
                          <m:sSubPr>
                            <m:ctrlPr>
                              <a:rPr lang="en-US" b="1" i="1" smtClean="0">
                                <a:solidFill>
                                  <a:srgbClr val="0B5ED7"/>
                                </a:solidFill>
                                <a:latin typeface="Cambria Math" panose="02040503050406030204" pitchFamily="18" charset="0"/>
                                <a:ea typeface="Cambria Math" panose="02040503050406030204" pitchFamily="18" charset="0"/>
                              </a:rPr>
                            </m:ctrlPr>
                          </m:sSubPr>
                          <m:e>
                            <m:r>
                              <a:rPr lang="en-US" b="1" i="1" smtClean="0">
                                <a:solidFill>
                                  <a:srgbClr val="0B5ED7"/>
                                </a:solidFill>
                                <a:latin typeface="Cambria Math" panose="02040503050406030204" pitchFamily="18" charset="0"/>
                                <a:ea typeface="Cambria Math" panose="02040503050406030204" pitchFamily="18" charset="0"/>
                              </a:rPr>
                              <m:t>𝒑</m:t>
                            </m:r>
                          </m:e>
                          <m:sub>
                            <m:r>
                              <a:rPr lang="en-US" b="1" i="1" smtClean="0">
                                <a:solidFill>
                                  <a:srgbClr val="0B5ED7"/>
                                </a:solidFill>
                                <a:latin typeface="Cambria Math" panose="02040503050406030204" pitchFamily="18" charset="0"/>
                                <a:ea typeface="Cambria Math" panose="02040503050406030204" pitchFamily="18" charset="0"/>
                              </a:rPr>
                              <m:t>𝒊</m:t>
                            </m:r>
                          </m:sub>
                        </m:sSub>
                      </m:e>
                    </m:nary>
                  </m:oMath>
                </a14:m>
                <a:r>
                  <a:rPr lang="en-US" b="1" dirty="0">
                    <a:solidFill>
                      <a:srgbClr val="0B5ED7"/>
                    </a:solidFill>
                    <a:ea typeface="Cambria Math" panose="02040503050406030204" pitchFamily="18" charset="0"/>
                  </a:rPr>
                  <a:t> </a:t>
                </a:r>
                <a14:m>
                  <m:oMath xmlns:m="http://schemas.openxmlformats.org/officeDocument/2006/math">
                    <m:r>
                      <a:rPr lang="en-US" b="1" i="1" dirty="0" smtClean="0">
                        <a:solidFill>
                          <a:srgbClr val="0B5ED7"/>
                        </a:solidFill>
                        <a:latin typeface="Cambria Math" panose="02040503050406030204" pitchFamily="18" charset="0"/>
                        <a:ea typeface="Cambria Math" panose="02040503050406030204" pitchFamily="18" charset="0"/>
                      </a:rPr>
                      <m:t>≠</m:t>
                    </m:r>
                    <m:r>
                      <a:rPr lang="en-US" b="1" i="1" dirty="0" smtClean="0">
                        <a:solidFill>
                          <a:srgbClr val="0B5ED7"/>
                        </a:solidFill>
                        <a:latin typeface="Cambria Math" panose="02040503050406030204" pitchFamily="18" charset="0"/>
                        <a:ea typeface="Cambria Math" panose="02040503050406030204" pitchFamily="18" charset="0"/>
                      </a:rPr>
                      <m:t>𝟏</m:t>
                    </m:r>
                  </m:oMath>
                </a14:m>
                <a:r>
                  <a:rPr lang="en-US" dirty="0">
                    <a:solidFill>
                      <a:srgbClr val="0B5ED7"/>
                    </a:solidFill>
                    <a:ea typeface="Cambria Math" panose="02040503050406030204" pitchFamily="18" charset="0"/>
                  </a:rPr>
                  <a:t>, because they are not probabilities rather proportion values (to posterior probabilities)</a:t>
                </a:r>
              </a:p>
              <a:p>
                <a:pPr marL="53975" indent="0">
                  <a:buNone/>
                </a:pPr>
                <a:endParaRPr lang="en-US" dirty="0">
                  <a:solidFill>
                    <a:srgbClr val="0B5ED7"/>
                  </a:solidFill>
                  <a:ea typeface="Cambria Math" panose="02040503050406030204" pitchFamily="18" charset="0"/>
                </a:endParaRP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1883334" y="1471556"/>
                <a:ext cx="8630202" cy="5241664"/>
              </a:xfrm>
              <a:blipFill>
                <a:blip r:embed="rId2"/>
                <a:stretch>
                  <a:fillRect b="-8454"/>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42</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7" name="Rectangle 6"/>
              <p:cNvSpPr/>
              <p:nvPr/>
            </p:nvSpPr>
            <p:spPr>
              <a:xfrm>
                <a:off x="2239907" y="1463040"/>
                <a:ext cx="7734300" cy="4053840"/>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1" dirty="0">
                  <a:solidFill>
                    <a:prstClr val="black"/>
                  </a:solidFill>
                </a:endParaRPr>
              </a:p>
              <a:p>
                <a:pPr algn="just"/>
                <a:r>
                  <a:rPr lang="en-US" b="1" dirty="0">
                    <a:solidFill>
                      <a:prstClr val="black"/>
                    </a:solidFill>
                  </a:rPr>
                  <a:t>Input</a:t>
                </a:r>
                <a:r>
                  <a:rPr lang="en-US" dirty="0">
                    <a:solidFill>
                      <a:prstClr val="black"/>
                    </a:solidFill>
                  </a:rPr>
                  <a:t>:   Given a set of </a:t>
                </a:r>
                <a:r>
                  <a:rPr lang="en-US" i="1" dirty="0">
                    <a:solidFill>
                      <a:prstClr val="black"/>
                    </a:solidFill>
                  </a:rPr>
                  <a:t>k</a:t>
                </a:r>
                <a:r>
                  <a:rPr lang="en-US" dirty="0">
                    <a:solidFill>
                      <a:prstClr val="black"/>
                    </a:solidFill>
                  </a:rPr>
                  <a:t> mutually exclusive and exhaustive classes </a:t>
                </a:r>
                <a:r>
                  <a:rPr lang="en-IN" i="1" dirty="0">
                    <a:solidFill>
                      <a:schemeClr val="tx1"/>
                    </a:solidFill>
                  </a:rPr>
                  <a:t>C</a:t>
                </a:r>
                <a:r>
                  <a:rPr lang="en-IN" dirty="0">
                    <a:solidFill>
                      <a:schemeClr val="tx1"/>
                    </a:solidFill>
                  </a:rPr>
                  <a:t> = </a:t>
                </a:r>
                <a14:m>
                  <m:oMath xmlns:m="http://schemas.openxmlformats.org/officeDocument/2006/math">
                    <m:d>
                      <m:dPr>
                        <m:begChr m:val="{"/>
                        <m:endChr m:val="}"/>
                        <m:ctrlPr>
                          <a:rPr lang="en-US" i="1">
                            <a:solidFill>
                              <a:prstClr val="black"/>
                            </a:solidFill>
                            <a:latin typeface="Cambria Math" panose="02040503050406030204" pitchFamily="18" charset="0"/>
                          </a:rPr>
                        </m:ctrlPr>
                      </m:dPr>
                      <m:e>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𝑐</m:t>
                            </m:r>
                          </m:e>
                          <m:sub>
                            <m:r>
                              <a:rPr lang="en-US" i="1">
                                <a:solidFill>
                                  <a:prstClr val="black"/>
                                </a:solidFill>
                                <a:latin typeface="Cambria Math" panose="02040503050406030204" pitchFamily="18" charset="0"/>
                              </a:rPr>
                              <m:t>1</m:t>
                            </m:r>
                          </m:sub>
                        </m:sSub>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𝑐</m:t>
                            </m:r>
                          </m:e>
                          <m:sub>
                            <m:r>
                              <a:rPr lang="en-US" i="1">
                                <a:solidFill>
                                  <a:prstClr val="black"/>
                                </a:solidFill>
                                <a:latin typeface="Cambria Math" panose="02040503050406030204" pitchFamily="18" charset="0"/>
                              </a:rPr>
                              <m:t>2</m:t>
                            </m:r>
                          </m:sub>
                        </m:sSub>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𝑐</m:t>
                            </m:r>
                          </m:e>
                          <m:sub>
                            <m:r>
                              <a:rPr lang="en-US" i="1">
                                <a:solidFill>
                                  <a:prstClr val="black"/>
                                </a:solidFill>
                                <a:latin typeface="Cambria Math" panose="02040503050406030204" pitchFamily="18" charset="0"/>
                              </a:rPr>
                              <m:t>𝑘</m:t>
                            </m:r>
                          </m:sub>
                        </m:sSub>
                      </m:e>
                    </m:d>
                  </m:oMath>
                </a14:m>
                <a:r>
                  <a:rPr lang="en-IN" dirty="0">
                    <a:solidFill>
                      <a:schemeClr val="tx1"/>
                    </a:solidFill>
                  </a:rPr>
                  <a:t>, which have prior probabilities </a:t>
                </a:r>
                <a:r>
                  <a:rPr lang="en-IN" i="1" dirty="0">
                    <a:solidFill>
                      <a:schemeClr val="tx1"/>
                    </a:solidFill>
                  </a:rPr>
                  <a:t>P(C</a:t>
                </a:r>
                <a:r>
                  <a:rPr lang="en-IN" i="1" baseline="-25000" dirty="0">
                    <a:solidFill>
                      <a:schemeClr val="tx1"/>
                    </a:solidFill>
                  </a:rPr>
                  <a:t>1</a:t>
                </a:r>
                <a:r>
                  <a:rPr lang="en-IN" i="1" dirty="0">
                    <a:solidFill>
                      <a:schemeClr val="tx1"/>
                    </a:solidFill>
                  </a:rPr>
                  <a:t>), P(C</a:t>
                </a:r>
                <a:r>
                  <a:rPr lang="en-IN" i="1" baseline="-25000" dirty="0">
                    <a:solidFill>
                      <a:schemeClr val="tx1"/>
                    </a:solidFill>
                  </a:rPr>
                  <a:t>2</a:t>
                </a:r>
                <a:r>
                  <a:rPr lang="en-IN" i="1" dirty="0">
                    <a:solidFill>
                      <a:schemeClr val="tx1"/>
                    </a:solidFill>
                  </a:rPr>
                  <a:t>),….. P(</a:t>
                </a:r>
                <a:r>
                  <a:rPr lang="en-IN" i="1" dirty="0" err="1">
                    <a:solidFill>
                      <a:schemeClr val="tx1"/>
                    </a:solidFill>
                  </a:rPr>
                  <a:t>C</a:t>
                </a:r>
                <a:r>
                  <a:rPr lang="en-IN" i="1" baseline="-25000" dirty="0" err="1">
                    <a:solidFill>
                      <a:schemeClr val="tx1"/>
                    </a:solidFill>
                  </a:rPr>
                  <a:t>k</a:t>
                </a:r>
                <a:r>
                  <a:rPr lang="en-IN" i="1" dirty="0">
                    <a:solidFill>
                      <a:schemeClr val="tx1"/>
                    </a:solidFill>
                  </a:rPr>
                  <a:t>)</a:t>
                </a:r>
                <a:r>
                  <a:rPr lang="en-IN" dirty="0">
                    <a:solidFill>
                      <a:schemeClr val="tx1"/>
                    </a:solidFill>
                  </a:rPr>
                  <a:t>.</a:t>
                </a:r>
              </a:p>
              <a:p>
                <a:pPr algn="just"/>
                <a:endParaRPr lang="en-IN" dirty="0">
                  <a:solidFill>
                    <a:schemeClr val="tx1"/>
                  </a:solidFill>
                </a:endParaRPr>
              </a:p>
              <a:p>
                <a:pPr algn="just"/>
                <a:r>
                  <a:rPr lang="en-IN" dirty="0">
                    <a:solidFill>
                      <a:schemeClr val="tx1"/>
                    </a:solidFill>
                  </a:rPr>
                  <a:t>There are </a:t>
                </a:r>
                <a:r>
                  <a:rPr lang="en-IN" i="1" dirty="0">
                    <a:solidFill>
                      <a:schemeClr val="tx1"/>
                    </a:solidFill>
                  </a:rPr>
                  <a:t>n</a:t>
                </a:r>
                <a:r>
                  <a:rPr lang="en-IN" dirty="0">
                    <a:solidFill>
                      <a:schemeClr val="tx1"/>
                    </a:solidFill>
                  </a:rPr>
                  <a:t>-attribute set </a:t>
                </a:r>
                <a:r>
                  <a:rPr lang="en-IN" i="1" dirty="0">
                    <a:solidFill>
                      <a:schemeClr val="tx1"/>
                    </a:solidFill>
                  </a:rPr>
                  <a:t>A</a:t>
                </a:r>
                <a:r>
                  <a:rPr lang="en-IN" dirty="0">
                    <a:solidFill>
                      <a:schemeClr val="tx1"/>
                    </a:solidFill>
                  </a:rPr>
                  <a:t> = </a:t>
                </a:r>
                <a14:m>
                  <m:oMath xmlns:m="http://schemas.openxmlformats.org/officeDocument/2006/math">
                    <m:d>
                      <m:dPr>
                        <m:begChr m:val="{"/>
                        <m:endChr m:val="}"/>
                        <m:ctrlPr>
                          <a:rPr lang="en-US" i="1">
                            <a:solidFill>
                              <a:prstClr val="black"/>
                            </a:solidFill>
                            <a:latin typeface="Cambria Math" panose="02040503050406030204" pitchFamily="18" charset="0"/>
                          </a:rPr>
                        </m:ctrlPr>
                      </m:dPr>
                      <m:e>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𝐴</m:t>
                            </m:r>
                          </m:e>
                          <m:sub>
                            <m:r>
                              <a:rPr lang="en-US" i="1">
                                <a:solidFill>
                                  <a:prstClr val="black"/>
                                </a:solidFill>
                                <a:latin typeface="Cambria Math" panose="02040503050406030204" pitchFamily="18" charset="0"/>
                              </a:rPr>
                              <m:t>1</m:t>
                            </m:r>
                          </m:sub>
                        </m:sSub>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𝐴</m:t>
                            </m:r>
                          </m:e>
                          <m:sub>
                            <m:r>
                              <a:rPr lang="en-US" i="1">
                                <a:solidFill>
                                  <a:prstClr val="black"/>
                                </a:solidFill>
                                <a:latin typeface="Cambria Math" panose="02040503050406030204" pitchFamily="18" charset="0"/>
                              </a:rPr>
                              <m:t>2</m:t>
                            </m:r>
                          </m:sub>
                        </m:sSub>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𝐴</m:t>
                            </m:r>
                          </m:e>
                          <m:sub>
                            <m:r>
                              <a:rPr lang="en-US" i="1">
                                <a:solidFill>
                                  <a:prstClr val="black"/>
                                </a:solidFill>
                                <a:latin typeface="Cambria Math" panose="02040503050406030204" pitchFamily="18" charset="0"/>
                              </a:rPr>
                              <m:t>𝑛</m:t>
                            </m:r>
                          </m:sub>
                        </m:sSub>
                      </m:e>
                    </m:d>
                    <m:r>
                      <a:rPr lang="en-US">
                        <a:solidFill>
                          <a:prstClr val="black"/>
                        </a:solidFill>
                        <a:latin typeface="Cambria Math" panose="02040503050406030204" pitchFamily="18" charset="0"/>
                      </a:rPr>
                      <m:t>,</m:t>
                    </m:r>
                  </m:oMath>
                </a14:m>
                <a:r>
                  <a:rPr lang="en-IN" dirty="0">
                    <a:solidFill>
                      <a:schemeClr val="tx1"/>
                    </a:solidFill>
                  </a:rPr>
                  <a:t> which for a given instance have values </a:t>
                </a:r>
                <a14:m>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𝐴</m:t>
                        </m:r>
                      </m:e>
                      <m:sub>
                        <m:r>
                          <a:rPr lang="en-US" i="1">
                            <a:solidFill>
                              <a:prstClr val="black"/>
                            </a:solidFill>
                            <a:latin typeface="Cambria Math" panose="02040503050406030204" pitchFamily="18" charset="0"/>
                          </a:rPr>
                          <m:t>1</m:t>
                        </m:r>
                      </m:sub>
                    </m:sSub>
                  </m:oMath>
                </a14:m>
                <a:r>
                  <a:rPr lang="en-IN" dirty="0">
                    <a:solidFill>
                      <a:schemeClr val="tx1"/>
                    </a:solidFill>
                  </a:rPr>
                  <a:t> = </a:t>
                </a:r>
                <a14:m>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𝑎</m:t>
                        </m:r>
                      </m:e>
                      <m:sub>
                        <m:r>
                          <a:rPr lang="en-US" i="1">
                            <a:solidFill>
                              <a:prstClr val="black"/>
                            </a:solidFill>
                            <a:latin typeface="Cambria Math" panose="02040503050406030204" pitchFamily="18" charset="0"/>
                          </a:rPr>
                          <m:t>1</m:t>
                        </m:r>
                      </m:sub>
                    </m:sSub>
                  </m:oMath>
                </a14:m>
                <a:r>
                  <a:rPr lang="en-IN" dirty="0">
                    <a:solidFill>
                      <a:schemeClr val="tx1"/>
                    </a:solidFill>
                  </a:rPr>
                  <a:t>,</a:t>
                </a:r>
                <a:r>
                  <a:rPr lang="en-US" dirty="0">
                    <a:solidFill>
                      <a:prstClr val="black"/>
                    </a:solidFill>
                  </a:rPr>
                  <a:t> </a:t>
                </a:r>
                <a14:m>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𝐴</m:t>
                        </m:r>
                      </m:e>
                      <m:sub>
                        <m:r>
                          <a:rPr lang="en-US" i="1">
                            <a:solidFill>
                              <a:prstClr val="black"/>
                            </a:solidFill>
                            <a:latin typeface="Cambria Math" panose="02040503050406030204" pitchFamily="18" charset="0"/>
                          </a:rPr>
                          <m:t>2</m:t>
                        </m:r>
                      </m:sub>
                    </m:sSub>
                  </m:oMath>
                </a14:m>
                <a:r>
                  <a:rPr lang="en-IN" dirty="0">
                    <a:solidFill>
                      <a:schemeClr val="tx1"/>
                    </a:solidFill>
                  </a:rPr>
                  <a:t> = </a:t>
                </a:r>
                <a14:m>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𝑎</m:t>
                        </m:r>
                      </m:e>
                      <m:sub>
                        <m:r>
                          <a:rPr lang="en-US" i="1">
                            <a:solidFill>
                              <a:prstClr val="black"/>
                            </a:solidFill>
                            <a:latin typeface="Cambria Math" panose="02040503050406030204" pitchFamily="18" charset="0"/>
                          </a:rPr>
                          <m:t>2</m:t>
                        </m:r>
                      </m:sub>
                    </m:sSub>
                  </m:oMath>
                </a14:m>
                <a:r>
                  <a:rPr lang="en-IN" dirty="0">
                    <a:solidFill>
                      <a:schemeClr val="tx1"/>
                    </a:solidFill>
                  </a:rPr>
                  <a:t>,…..,</a:t>
                </a:r>
                <a:r>
                  <a:rPr lang="en-US" dirty="0">
                    <a:solidFill>
                      <a:prstClr val="black"/>
                    </a:solidFill>
                  </a:rPr>
                  <a:t> </a:t>
                </a:r>
                <a14:m>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𝐴</m:t>
                        </m:r>
                      </m:e>
                      <m:sub>
                        <m:r>
                          <a:rPr lang="en-US" i="1">
                            <a:solidFill>
                              <a:prstClr val="black"/>
                            </a:solidFill>
                            <a:latin typeface="Cambria Math" panose="02040503050406030204" pitchFamily="18" charset="0"/>
                          </a:rPr>
                          <m:t>𝑛</m:t>
                        </m:r>
                      </m:sub>
                    </m:sSub>
                  </m:oMath>
                </a14:m>
                <a:r>
                  <a:rPr lang="en-IN" dirty="0">
                    <a:solidFill>
                      <a:schemeClr val="tx1"/>
                    </a:solidFill>
                  </a:rPr>
                  <a:t> = </a:t>
                </a:r>
                <a14:m>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𝑎</m:t>
                        </m:r>
                      </m:e>
                      <m:sub>
                        <m:r>
                          <a:rPr lang="en-US" i="1">
                            <a:solidFill>
                              <a:prstClr val="black"/>
                            </a:solidFill>
                            <a:latin typeface="Cambria Math" panose="02040503050406030204" pitchFamily="18" charset="0"/>
                          </a:rPr>
                          <m:t>𝑛</m:t>
                        </m:r>
                      </m:sub>
                    </m:sSub>
                  </m:oMath>
                </a14:m>
                <a:endParaRPr lang="en-US" dirty="0">
                  <a:solidFill>
                    <a:prstClr val="black"/>
                  </a:solidFill>
                </a:endParaRPr>
              </a:p>
              <a:p>
                <a:pPr algn="just"/>
                <a:endParaRPr lang="en-IN" dirty="0">
                  <a:solidFill>
                    <a:schemeClr val="tx1"/>
                  </a:solidFill>
                </a:endParaRPr>
              </a:p>
              <a:p>
                <a:pPr algn="just"/>
                <a:r>
                  <a:rPr lang="en-IN" b="1" dirty="0">
                    <a:solidFill>
                      <a:schemeClr val="tx1"/>
                    </a:solidFill>
                  </a:rPr>
                  <a:t>Step</a:t>
                </a:r>
                <a:r>
                  <a:rPr lang="en-IN" dirty="0">
                    <a:solidFill>
                      <a:schemeClr val="tx1"/>
                    </a:solidFill>
                  </a:rPr>
                  <a:t>:   For each </a:t>
                </a:r>
                <a14:m>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𝑐</m:t>
                        </m:r>
                      </m:e>
                      <m:sub>
                        <m:r>
                          <a:rPr lang="en-US" i="1">
                            <a:solidFill>
                              <a:prstClr val="black"/>
                            </a:solidFill>
                            <a:latin typeface="Cambria Math"/>
                          </a:rPr>
                          <m:t>𝑖</m:t>
                        </m:r>
                      </m:sub>
                    </m:sSub>
                    <m:r>
                      <a:rPr lang="en-US" i="1">
                        <a:solidFill>
                          <a:prstClr val="black"/>
                        </a:solidFill>
                        <a:latin typeface="Cambria Math" panose="02040503050406030204" pitchFamily="18" charset="0"/>
                      </a:rPr>
                      <m:t> </m:t>
                    </m:r>
                    <m:r>
                      <a:rPr lang="en-US">
                        <a:solidFill>
                          <a:prstClr val="black"/>
                        </a:solidFill>
                        <a:latin typeface="Cambria Math" panose="02040503050406030204" pitchFamily="18" charset="0"/>
                        <a:ea typeface="Cambria Math" panose="02040503050406030204" pitchFamily="18" charset="0"/>
                      </a:rPr>
                      <m:t>∈</m:t>
                    </m:r>
                    <m:r>
                      <m:rPr>
                        <m:sty m:val="p"/>
                      </m:rPr>
                      <a:rPr lang="en-US">
                        <a:solidFill>
                          <a:prstClr val="black"/>
                        </a:solidFill>
                        <a:latin typeface="Cambria Math" panose="02040503050406030204" pitchFamily="18" charset="0"/>
                        <a:ea typeface="Cambria Math" panose="02040503050406030204" pitchFamily="18" charset="0"/>
                      </a:rPr>
                      <m:t>C</m:t>
                    </m:r>
                  </m:oMath>
                </a14:m>
                <a:r>
                  <a:rPr lang="en-IN" dirty="0">
                    <a:solidFill>
                      <a:schemeClr val="tx1"/>
                    </a:solidFill>
                  </a:rPr>
                  <a:t>, calculate the class condition probabilities, </a:t>
                </a:r>
                <a:r>
                  <a:rPr lang="en-IN" i="1" dirty="0" err="1">
                    <a:solidFill>
                      <a:schemeClr val="tx1"/>
                    </a:solidFill>
                  </a:rPr>
                  <a:t>i</a:t>
                </a:r>
                <a:r>
                  <a:rPr lang="en-IN" dirty="0">
                    <a:solidFill>
                      <a:schemeClr val="tx1"/>
                    </a:solidFill>
                  </a:rPr>
                  <a:t> = 1,2,…..,</a:t>
                </a:r>
                <a:r>
                  <a:rPr lang="en-IN" i="1" dirty="0">
                    <a:solidFill>
                      <a:schemeClr val="tx1"/>
                    </a:solidFill>
                  </a:rPr>
                  <a:t>k</a:t>
                </a:r>
              </a:p>
              <a:p>
                <a:pPr algn="ctr"/>
                <a:r>
                  <a:rPr lang="en-IN"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𝑖</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𝑃</m:t>
                    </m:r>
                    <m:d>
                      <m:dPr>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a:rPr>
                              <m:t>𝐶</m:t>
                            </m:r>
                          </m:e>
                          <m:sub>
                            <m:r>
                              <a:rPr lang="en-US" i="1">
                                <a:solidFill>
                                  <a:schemeClr val="tx1"/>
                                </a:solidFill>
                                <a:latin typeface="Cambria Math" panose="02040503050406030204" pitchFamily="18" charset="0"/>
                              </a:rPr>
                              <m:t>𝑖</m:t>
                            </m:r>
                          </m:sub>
                        </m:sSub>
                      </m:e>
                    </m:d>
                    <m:r>
                      <m:rPr>
                        <m:nor/>
                      </m:rPr>
                      <a:rPr lang="en-US" dirty="0">
                        <a:solidFill>
                          <a:schemeClr val="tx1"/>
                        </a:solidFill>
                        <a:ea typeface="Cambria Math" panose="02040503050406030204" pitchFamily="18" charset="0"/>
                      </a:rPr>
                      <m:t>×</m:t>
                    </m:r>
                    <m:nary>
                      <m:naryPr>
                        <m:chr m:val="∏"/>
                        <m:ctrlPr>
                          <a:rPr lang="en-US" i="1">
                            <a:solidFill>
                              <a:schemeClr val="tx1"/>
                            </a:solidFill>
                            <a:latin typeface="Cambria Math" panose="02040503050406030204" pitchFamily="18" charset="0"/>
                          </a:rPr>
                        </m:ctrlPr>
                      </m:naryPr>
                      <m:sub>
                        <m:r>
                          <m:rPr>
                            <m:brk m:alnAt="23"/>
                          </m:rPr>
                          <a:rPr lang="en-US" i="1">
                            <a:solidFill>
                              <a:schemeClr val="tx1"/>
                            </a:solidFill>
                            <a:latin typeface="Cambria Math" panose="02040503050406030204" pitchFamily="18" charset="0"/>
                          </a:rPr>
                          <m:t>𝑗</m:t>
                        </m:r>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𝑛</m:t>
                        </m:r>
                      </m:sup>
                      <m:e>
                        <m:r>
                          <a:rPr lang="en-US" i="1">
                            <a:solidFill>
                              <a:schemeClr val="tx1"/>
                            </a:solidFill>
                            <a:latin typeface="Cambria Math" panose="02040503050406030204" pitchFamily="18" charset="0"/>
                          </a:rPr>
                          <m:t>𝑃</m:t>
                        </m:r>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𝐴</m:t>
                            </m:r>
                          </m:e>
                          <m:sub>
                            <m:r>
                              <a:rPr lang="en-US" i="1">
                                <a:solidFill>
                                  <a:schemeClr val="tx1"/>
                                </a:solidFill>
                                <a:latin typeface="Cambria Math" panose="02040503050406030204" pitchFamily="18" charset="0"/>
                              </a:rPr>
                              <m:t>𝑗</m:t>
                            </m:r>
                          </m:sub>
                        </m:sSub>
                        <m:r>
                          <a:rPr lang="en-US" i="1">
                            <a:solidFill>
                              <a:schemeClr val="tx1"/>
                            </a:solidFill>
                            <a:latin typeface="Cambria Math" panose="02040503050406030204" pitchFamily="18" charset="0"/>
                          </a:rPr>
                          <m:t>= </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𝑎</m:t>
                            </m:r>
                          </m:e>
                          <m:sub>
                            <m:r>
                              <a:rPr lang="en-US" i="1">
                                <a:solidFill>
                                  <a:schemeClr val="tx1"/>
                                </a:solidFill>
                                <a:latin typeface="Cambria Math" panose="02040503050406030204" pitchFamily="18" charset="0"/>
                              </a:rPr>
                              <m:t>𝑗</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𝐶</m:t>
                            </m:r>
                          </m:e>
                          <m:sub>
                            <m:r>
                              <a:rPr lang="en-US" i="1">
                                <a:solidFill>
                                  <a:schemeClr val="tx1"/>
                                </a:solidFill>
                                <a:latin typeface="Cambria Math" panose="02040503050406030204" pitchFamily="18" charset="0"/>
                              </a:rPr>
                              <m:t>𝑖</m:t>
                            </m:r>
                          </m:sub>
                        </m:sSub>
                      </m:e>
                    </m:nary>
                    <m:r>
                      <a:rPr lang="en-US" i="1">
                        <a:solidFill>
                          <a:schemeClr val="tx1"/>
                        </a:solidFill>
                        <a:latin typeface="Cambria Math" panose="02040503050406030204" pitchFamily="18" charset="0"/>
                      </a:rPr>
                      <m:t>)</m:t>
                    </m:r>
                  </m:oMath>
                </a14:m>
                <a:endParaRPr lang="en-US" dirty="0">
                  <a:solidFill>
                    <a:schemeClr val="tx1"/>
                  </a:solidFill>
                </a:endParaRPr>
              </a:p>
              <a:p>
                <a:pPr algn="ctr"/>
                <a:endParaRPr lang="en-US" sz="1000"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𝑥</m:t>
                          </m:r>
                        </m:sub>
                      </m:sSub>
                      <m:r>
                        <a:rPr lang="en-US" i="1">
                          <a:solidFill>
                            <a:schemeClr val="tx1"/>
                          </a:solidFill>
                          <a:latin typeface="Cambria Math" panose="02040503050406030204" pitchFamily="18" charset="0"/>
                        </a:rPr>
                        <m:t>=</m:t>
                      </m:r>
                      <m:func>
                        <m:funcPr>
                          <m:ctrlPr>
                            <a:rPr lang="en-US" i="1">
                              <a:solidFill>
                                <a:schemeClr val="tx1"/>
                              </a:solidFill>
                              <a:latin typeface="Cambria Math" panose="02040503050406030204" pitchFamily="18" charset="0"/>
                            </a:rPr>
                          </m:ctrlPr>
                        </m:funcPr>
                        <m:fName>
                          <m:r>
                            <m:rPr>
                              <m:sty m:val="p"/>
                            </m:rPr>
                            <a:rPr lang="en-US">
                              <a:solidFill>
                                <a:schemeClr val="tx1"/>
                              </a:solidFill>
                              <a:latin typeface="Cambria Math" panose="02040503050406030204" pitchFamily="18" charset="0"/>
                            </a:rPr>
                            <m:t>max</m:t>
                          </m:r>
                        </m:fName>
                        <m:e>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2</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𝑝</m:t>
                                  </m:r>
                                </m:e>
                                <m:sub>
                                  <m:r>
                                    <a:rPr lang="en-US" i="1">
                                      <a:solidFill>
                                        <a:schemeClr val="tx1"/>
                                      </a:solidFill>
                                      <a:latin typeface="Cambria Math" panose="02040503050406030204" pitchFamily="18" charset="0"/>
                                    </a:rPr>
                                    <m:t>𝑘</m:t>
                                  </m:r>
                                </m:sub>
                              </m:sSub>
                            </m:e>
                          </m:d>
                        </m:e>
                      </m:func>
                    </m:oMath>
                  </m:oMathPara>
                </a14:m>
                <a:endParaRPr lang="en-US" dirty="0">
                  <a:solidFill>
                    <a:schemeClr val="tx1"/>
                  </a:solidFill>
                </a:endParaRPr>
              </a:p>
              <a:p>
                <a:endParaRPr lang="en-IN" b="1" dirty="0">
                  <a:solidFill>
                    <a:schemeClr val="tx1"/>
                  </a:solidFill>
                </a:endParaRPr>
              </a:p>
              <a:p>
                <a:r>
                  <a:rPr lang="en-IN" b="1" dirty="0">
                    <a:solidFill>
                      <a:schemeClr val="tx1"/>
                    </a:solidFill>
                  </a:rPr>
                  <a:t>Output</a:t>
                </a:r>
                <a:r>
                  <a:rPr lang="en-IN"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𝐶</m:t>
                        </m:r>
                      </m:e>
                      <m:sub>
                        <m:r>
                          <a:rPr lang="en-US" i="1">
                            <a:solidFill>
                              <a:schemeClr val="tx1"/>
                            </a:solidFill>
                            <a:latin typeface="Cambria Math" panose="02040503050406030204" pitchFamily="18" charset="0"/>
                          </a:rPr>
                          <m:t>𝑥</m:t>
                        </m:r>
                      </m:sub>
                    </m:sSub>
                  </m:oMath>
                </a14:m>
                <a:r>
                  <a:rPr lang="en-IN" dirty="0">
                    <a:solidFill>
                      <a:schemeClr val="tx1"/>
                    </a:solidFill>
                  </a:rPr>
                  <a:t> is the classification</a:t>
                </a:r>
              </a:p>
            </p:txBody>
          </p:sp>
        </mc:Choice>
        <mc:Fallback xmlns="">
          <p:sp>
            <p:nvSpPr>
              <p:cNvPr id="7" name="Rectangle 6"/>
              <p:cNvSpPr>
                <a:spLocks noRot="1" noChangeAspect="1" noMove="1" noResize="1" noEditPoints="1" noAdjustHandles="1" noChangeArrowheads="1" noChangeShapeType="1" noTextEdit="1"/>
              </p:cNvSpPr>
              <p:nvPr/>
            </p:nvSpPr>
            <p:spPr>
              <a:xfrm>
                <a:off x="2239907" y="1463040"/>
                <a:ext cx="7734300" cy="4053840"/>
              </a:xfrm>
              <a:prstGeom prst="rect">
                <a:avLst/>
              </a:prstGeom>
              <a:blipFill>
                <a:blip r:embed="rId3"/>
                <a:stretch>
                  <a:fillRect/>
                </a:stretch>
              </a:blipFill>
              <a:effectLst>
                <a:glow rad="63500">
                  <a:schemeClr val="accent2">
                    <a:satMod val="175000"/>
                    <a:alpha val="40000"/>
                  </a:schemeClr>
                </a:glow>
              </a:effectLst>
            </p:spPr>
            <p:txBody>
              <a:bodyPr/>
              <a:lstStyle/>
              <a:p>
                <a:r>
                  <a:rPr lang="en-US">
                    <a:noFill/>
                  </a:rPr>
                  <a:t> </a:t>
                </a:r>
              </a:p>
            </p:txBody>
          </p:sp>
        </mc:Fallback>
      </mc:AlternateContent>
      <p:sp>
        <p:nvSpPr>
          <p:cNvPr id="9" name="Rounded Rectangle 8"/>
          <p:cNvSpPr/>
          <p:nvPr/>
        </p:nvSpPr>
        <p:spPr>
          <a:xfrm>
            <a:off x="2239907" y="1470984"/>
            <a:ext cx="7734300" cy="480060"/>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3975"/>
            <a:r>
              <a:rPr lang="en-US" sz="2000" b="1" dirty="0">
                <a:solidFill>
                  <a:schemeClr val="tx1"/>
                </a:solidFill>
                <a:ea typeface="Cambria Math" panose="02040503050406030204" pitchFamily="18" charset="0"/>
              </a:rPr>
              <a:t>Algorithm: Naïve Bayesian Classification</a:t>
            </a:r>
          </a:p>
        </p:txBody>
      </p:sp>
      <p:sp>
        <p:nvSpPr>
          <p:cNvPr id="3" name="Footer Placeholder 2">
            <a:extLst>
              <a:ext uri="{FF2B5EF4-FFF2-40B4-BE49-F238E27FC236}">
                <a16:creationId xmlns:a16="http://schemas.microsoft.com/office/drawing/2014/main" id="{2D407027-9ED0-1A40-A1EC-856A2798EA5B}"/>
              </a:ext>
            </a:extLst>
          </p:cNvPr>
          <p:cNvSpPr>
            <a:spLocks noGrp="1"/>
          </p:cNvSpPr>
          <p:nvPr>
            <p:ph type="ftr" sz="quarter" idx="11"/>
          </p:nvPr>
        </p:nvSpPr>
        <p:spPr/>
        <p:txBody>
          <a:bodyPr/>
          <a:lstStyle/>
          <a:p>
            <a:pPr algn="ctr"/>
            <a:r>
              <a:rPr lang="en-IN"/>
              <a:t>IIITS: Data Analytics</a:t>
            </a:r>
            <a:endParaRPr lang="en-IN" dirty="0"/>
          </a:p>
        </p:txBody>
      </p:sp>
    </p:spTree>
    <p:extLst>
      <p:ext uri="{BB962C8B-B14F-4D97-AF65-F5344CB8AC3E}">
        <p14:creationId xmlns:p14="http://schemas.microsoft.com/office/powerpoint/2010/main" val="10170175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5" y="260648"/>
            <a:ext cx="8425339" cy="1143000"/>
          </a:xfrm>
        </p:spPr>
        <p:txBody>
          <a:bodyPr>
            <a:normAutofit/>
          </a:bodyPr>
          <a:lstStyle/>
          <a:p>
            <a:r>
              <a:rPr lang="en-US" sz="4000" dirty="0">
                <a:solidFill>
                  <a:srgbClr val="A50021"/>
                </a:solidFill>
                <a:latin typeface="Times New Roman" pitchFamily="18" charset="0"/>
                <a:cs typeface="Times New Roman" pitchFamily="18" charset="0"/>
              </a:rPr>
              <a:t>Naïve Bayesian Classifier</a:t>
            </a:r>
            <a:endParaRPr lang="en-IN" sz="4000" dirty="0">
              <a:solidFill>
                <a:srgbClr val="A50021"/>
              </a:solidFill>
              <a:latin typeface="Times New Roman" pitchFamily="18" charset="0"/>
              <a:cs typeface="Times New Roman" pitchFamily="18" charset="0"/>
            </a:endParaRPr>
          </a:p>
        </p:txBody>
      </p:sp>
      <p:sp>
        <p:nvSpPr>
          <p:cNvPr id="5" name="Content Placeholder 4"/>
          <p:cNvSpPr>
            <a:spLocks noGrp="1"/>
          </p:cNvSpPr>
          <p:nvPr>
            <p:ph idx="1"/>
          </p:nvPr>
        </p:nvSpPr>
        <p:spPr>
          <a:xfrm>
            <a:off x="1820204" y="1624337"/>
            <a:ext cx="8630202" cy="4732020"/>
          </a:xfrm>
        </p:spPr>
        <p:txBody>
          <a:bodyPr>
            <a:normAutofit/>
          </a:bodyPr>
          <a:lstStyle/>
          <a:p>
            <a:pPr marL="53975" indent="0">
              <a:buNone/>
            </a:pPr>
            <a:r>
              <a:rPr lang="en-US" sz="2000" b="1" dirty="0">
                <a:ea typeface="Cambria Math" panose="02040503050406030204" pitchFamily="18" charset="0"/>
              </a:rPr>
              <a:t>Pros and Cons</a:t>
            </a:r>
          </a:p>
          <a:p>
            <a:pPr marL="396875" indent="-342900"/>
            <a:r>
              <a:rPr lang="en-US" sz="2000" dirty="0">
                <a:ea typeface="Cambria Math" panose="02040503050406030204" pitchFamily="18" charset="0"/>
              </a:rPr>
              <a:t>The Naïve Bayes’ approach is a very popular one, which often works well.</a:t>
            </a:r>
          </a:p>
          <a:p>
            <a:pPr marL="2591435" lvl="8" indent="-342900"/>
            <a:endParaRPr lang="en-US" sz="800" dirty="0">
              <a:ea typeface="Cambria Math" panose="02040503050406030204" pitchFamily="18" charset="0"/>
            </a:endParaRPr>
          </a:p>
          <a:p>
            <a:pPr marL="396875" indent="-342900"/>
            <a:r>
              <a:rPr lang="en-US" sz="2000" dirty="0">
                <a:ea typeface="Cambria Math" panose="02040503050406030204" pitchFamily="18" charset="0"/>
              </a:rPr>
              <a:t>However, it has a number of potential problems</a:t>
            </a:r>
          </a:p>
          <a:p>
            <a:pPr marL="2591435" lvl="8" indent="-342900"/>
            <a:endParaRPr lang="en-US" sz="800" dirty="0">
              <a:ea typeface="Cambria Math" panose="02040503050406030204" pitchFamily="18" charset="0"/>
            </a:endParaRPr>
          </a:p>
          <a:p>
            <a:pPr marL="762635" lvl="1" indent="-342900"/>
            <a:r>
              <a:rPr lang="en-US" sz="2000" dirty="0">
                <a:ea typeface="Cambria Math" panose="02040503050406030204" pitchFamily="18" charset="0"/>
              </a:rPr>
              <a:t>It relies on all attributes being </a:t>
            </a:r>
            <a:r>
              <a:rPr lang="en-US" sz="2000" dirty="0">
                <a:solidFill>
                  <a:srgbClr val="0B5ED7"/>
                </a:solidFill>
                <a:ea typeface="Cambria Math" panose="02040503050406030204" pitchFamily="18" charset="0"/>
              </a:rPr>
              <a:t>categorical</a:t>
            </a:r>
            <a:r>
              <a:rPr lang="en-US" sz="2000" dirty="0">
                <a:ea typeface="Cambria Math" panose="02040503050406030204" pitchFamily="18" charset="0"/>
              </a:rPr>
              <a:t>.</a:t>
            </a:r>
          </a:p>
          <a:p>
            <a:pPr marL="2591435" lvl="8" indent="-342900"/>
            <a:endParaRPr lang="en-US" sz="1000" dirty="0">
              <a:ea typeface="Cambria Math" panose="02040503050406030204" pitchFamily="18" charset="0"/>
            </a:endParaRPr>
          </a:p>
          <a:p>
            <a:pPr marL="762635" lvl="1" indent="-342900"/>
            <a:r>
              <a:rPr lang="en-US" sz="2000" dirty="0">
                <a:ea typeface="Cambria Math" panose="02040503050406030204" pitchFamily="18" charset="0"/>
              </a:rPr>
              <a:t>If the data is </a:t>
            </a:r>
            <a:r>
              <a:rPr lang="en-US" sz="2000" dirty="0">
                <a:solidFill>
                  <a:srgbClr val="0B5ED7"/>
                </a:solidFill>
                <a:ea typeface="Cambria Math" panose="02040503050406030204" pitchFamily="18" charset="0"/>
              </a:rPr>
              <a:t>less</a:t>
            </a:r>
            <a:r>
              <a:rPr lang="en-US" sz="2000" dirty="0">
                <a:ea typeface="Cambria Math" panose="02040503050406030204" pitchFamily="18" charset="0"/>
              </a:rPr>
              <a:t>, then it </a:t>
            </a:r>
            <a:r>
              <a:rPr lang="en-US" sz="2000" dirty="0">
                <a:solidFill>
                  <a:srgbClr val="0B5ED7"/>
                </a:solidFill>
                <a:ea typeface="Cambria Math" panose="02040503050406030204" pitchFamily="18" charset="0"/>
              </a:rPr>
              <a:t>estimates poorly</a:t>
            </a:r>
            <a:r>
              <a:rPr lang="en-US" sz="2000" dirty="0">
                <a:ea typeface="Cambria Math" panose="02040503050406030204" pitchFamily="18" charset="0"/>
              </a:rPr>
              <a:t>.</a:t>
            </a: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43</a:t>
            </a:fld>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91ADEE17-B2C8-CA45-9FCA-9D1A5B8584EE}"/>
              </a:ext>
            </a:extLst>
          </p:cNvPr>
          <p:cNvSpPr>
            <a:spLocks noGrp="1"/>
          </p:cNvSpPr>
          <p:nvPr>
            <p:ph type="ftr" sz="quarter" idx="11"/>
          </p:nvPr>
        </p:nvSpPr>
        <p:spPr/>
        <p:txBody>
          <a:bodyPr/>
          <a:lstStyle/>
          <a:p>
            <a:pPr algn="ctr"/>
            <a:r>
              <a:rPr lang="en-IN"/>
              <a:t>IIITS: Data Analytics</a:t>
            </a:r>
            <a:endParaRPr lang="en-IN" dirty="0"/>
          </a:p>
        </p:txBody>
      </p:sp>
    </p:spTree>
    <p:extLst>
      <p:ext uri="{BB962C8B-B14F-4D97-AF65-F5344CB8AC3E}">
        <p14:creationId xmlns:p14="http://schemas.microsoft.com/office/powerpoint/2010/main" val="7483601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5" y="260648"/>
            <a:ext cx="8425339" cy="1143000"/>
          </a:xfrm>
        </p:spPr>
        <p:txBody>
          <a:bodyPr>
            <a:normAutofit/>
          </a:bodyPr>
          <a:lstStyle/>
          <a:p>
            <a:r>
              <a:rPr lang="en-US" sz="4000" dirty="0">
                <a:solidFill>
                  <a:srgbClr val="A50021"/>
                </a:solidFill>
                <a:latin typeface="Times New Roman" pitchFamily="18" charset="0"/>
                <a:cs typeface="Times New Roman" pitchFamily="18" charset="0"/>
              </a:rPr>
              <a:t>Naïve Bayesian Classifier</a:t>
            </a:r>
            <a:endParaRPr lang="en-IN" sz="40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1820204" y="1624337"/>
                <a:ext cx="8630202" cy="4732020"/>
              </a:xfrm>
            </p:spPr>
            <p:txBody>
              <a:bodyPr>
                <a:normAutofit fontScale="85000" lnSpcReduction="20000"/>
              </a:bodyPr>
              <a:lstStyle/>
              <a:p>
                <a:pPr marL="53975" indent="0" algn="just">
                  <a:buNone/>
                </a:pPr>
                <a:r>
                  <a:rPr lang="en-US" sz="2000" b="1" dirty="0">
                    <a:ea typeface="Cambria Math" panose="02040503050406030204" pitchFamily="18" charset="0"/>
                  </a:rPr>
                  <a:t>Approach to overcome the limitations in Naïve Bayesian Classification</a:t>
                </a:r>
              </a:p>
              <a:p>
                <a:pPr marL="53975" indent="0" algn="just">
                  <a:buNone/>
                </a:pPr>
                <a:endParaRPr lang="en-US" sz="1100" b="1" dirty="0">
                  <a:ea typeface="Cambria Math" panose="02040503050406030204" pitchFamily="18" charset="0"/>
                </a:endParaRPr>
              </a:p>
              <a:p>
                <a:pPr marL="396875" indent="-342900" algn="just"/>
                <a:r>
                  <a:rPr lang="en-US" sz="2200" dirty="0">
                    <a:solidFill>
                      <a:srgbClr val="A50021"/>
                    </a:solidFill>
                    <a:ea typeface="Cambria Math" panose="02040503050406030204" pitchFamily="18" charset="0"/>
                  </a:rPr>
                  <a:t>Estimating the posterior probabilities for continuous attributes</a:t>
                </a:r>
              </a:p>
              <a:p>
                <a:pPr marL="2591435" lvl="8" indent="-342900" algn="just"/>
                <a:endParaRPr lang="en-US" sz="800" dirty="0">
                  <a:ea typeface="Cambria Math" panose="02040503050406030204" pitchFamily="18" charset="0"/>
                </a:endParaRPr>
              </a:p>
              <a:p>
                <a:pPr marL="762635" lvl="1" indent="-342900" algn="just"/>
                <a:r>
                  <a:rPr lang="en-US" sz="1900" dirty="0">
                    <a:ea typeface="Cambria Math" panose="02040503050406030204" pitchFamily="18" charset="0"/>
                  </a:rPr>
                  <a:t>In real life situation, all attributes are not necessarily be categorical, In fact, there is a mix of both categorical and continuous attributes. </a:t>
                </a:r>
              </a:p>
              <a:p>
                <a:pPr marL="2591435" lvl="8" indent="-342900" algn="just"/>
                <a:endParaRPr lang="en-US" sz="1900" dirty="0">
                  <a:ea typeface="Cambria Math" panose="02040503050406030204" pitchFamily="18" charset="0"/>
                </a:endParaRPr>
              </a:p>
              <a:p>
                <a:pPr marL="762635" lvl="1" indent="-342900" algn="just"/>
                <a:r>
                  <a:rPr lang="en-US" sz="1900" dirty="0">
                    <a:ea typeface="Cambria Math" panose="02040503050406030204" pitchFamily="18" charset="0"/>
                  </a:rPr>
                  <a:t>In the following, we discuss the schemes to deal with continuous attributes in Bayesian classifier.</a:t>
                </a:r>
              </a:p>
              <a:p>
                <a:pPr marL="2591435" lvl="8" indent="-342900" algn="just"/>
                <a:endParaRPr lang="en-US" sz="800" dirty="0">
                  <a:ea typeface="Cambria Math" panose="02040503050406030204" pitchFamily="18" charset="0"/>
                </a:endParaRPr>
              </a:p>
              <a:p>
                <a:pPr marL="920750" lvl="2" indent="-457200" algn="just">
                  <a:buSzPct val="100000"/>
                  <a:buFont typeface="+mj-lt"/>
                  <a:buAutoNum type="arabicPeriod"/>
                </a:pPr>
                <a:r>
                  <a:rPr lang="en-US" dirty="0">
                    <a:ea typeface="Cambria Math" panose="02040503050406030204" pitchFamily="18" charset="0"/>
                  </a:rPr>
                  <a:t>We can discretize each continuous attributes and then replace the continuous values with its corresponding discrete intervals.</a:t>
                </a:r>
              </a:p>
              <a:p>
                <a:pPr marL="463550" lvl="2" indent="0" algn="just">
                  <a:buSzPct val="100000"/>
                  <a:buNone/>
                </a:pPr>
                <a:endParaRPr lang="en-US" sz="1900" dirty="0">
                  <a:ea typeface="Cambria Math" panose="02040503050406030204" pitchFamily="18" charset="0"/>
                </a:endParaRPr>
              </a:p>
              <a:p>
                <a:pPr marL="920750" lvl="2" indent="-457200" algn="just">
                  <a:buSzPct val="100000"/>
                  <a:buFont typeface="+mj-lt"/>
                  <a:buAutoNum type="arabicPeriod" startAt="2"/>
                </a:pPr>
                <a:r>
                  <a:rPr lang="en-US" sz="1900" dirty="0">
                    <a:ea typeface="Cambria Math" panose="02040503050406030204" pitchFamily="18" charset="0"/>
                  </a:rPr>
                  <a:t>We can assume a certain form of probability distribution for the continuous variable and estimate the parameters of the distribution using the training data. A Gaussian distribution is usually chosen to represent the posterior probabilities for continuous attributes. A general form of Gaussian distribution will look like</a:t>
                </a:r>
              </a:p>
              <a:p>
                <a:pPr marL="53975" indent="0" algn="ctr">
                  <a:buNone/>
                </a:pPr>
                <a14:m>
                  <m:oMathPara xmlns:m="http://schemas.openxmlformats.org/officeDocument/2006/math">
                    <m:oMathParaPr>
                      <m:jc m:val="centerGroup"/>
                    </m:oMathParaPr>
                    <m:oMath xmlns:m="http://schemas.openxmlformats.org/officeDocument/2006/math">
                      <m:r>
                        <m:rPr>
                          <m:sty m:val="p"/>
                        </m:rPr>
                        <a:rPr lang="en-US" sz="2000">
                          <a:solidFill>
                            <a:srgbClr val="A50021"/>
                          </a:solidFill>
                          <a:latin typeface="Cambria Math" panose="02040503050406030204" pitchFamily="18" charset="0"/>
                          <a:ea typeface="Cambria Math" panose="02040503050406030204" pitchFamily="18" charset="0"/>
                        </a:rPr>
                        <m:t>P</m:t>
                      </m:r>
                      <m:d>
                        <m:dPr>
                          <m:ctrlPr>
                            <a:rPr lang="en-US" sz="2000" i="1">
                              <a:solidFill>
                                <a:srgbClr val="A50021"/>
                              </a:solidFill>
                              <a:latin typeface="Cambria Math" panose="02040503050406030204" pitchFamily="18" charset="0"/>
                              <a:ea typeface="Cambria Math" panose="02040503050406030204" pitchFamily="18" charset="0"/>
                            </a:rPr>
                          </m:ctrlPr>
                        </m:dPr>
                        <m:e>
                          <m:r>
                            <m:rPr>
                              <m:sty m:val="p"/>
                            </m:rPr>
                            <a:rPr lang="en-US" sz="2000">
                              <a:solidFill>
                                <a:srgbClr val="A50021"/>
                              </a:solidFill>
                              <a:latin typeface="Cambria Math" panose="02040503050406030204" pitchFamily="18" charset="0"/>
                              <a:ea typeface="Cambria Math" panose="02040503050406030204" pitchFamily="18" charset="0"/>
                            </a:rPr>
                            <m:t>x</m:t>
                          </m:r>
                          <m:r>
                            <a:rPr lang="en-US" sz="2000">
                              <a:solidFill>
                                <a:srgbClr val="A50021"/>
                              </a:solidFill>
                              <a:latin typeface="Cambria Math" panose="02040503050406030204" pitchFamily="18" charset="0"/>
                              <a:ea typeface="Cambria Math" panose="02040503050406030204" pitchFamily="18" charset="0"/>
                            </a:rPr>
                            <m:t>:</m:t>
                          </m:r>
                          <m:r>
                            <m:rPr>
                              <m:sty m:val="p"/>
                            </m:rPr>
                            <a:rPr lang="en-US" sz="2000">
                              <a:solidFill>
                                <a:srgbClr val="A50021"/>
                              </a:solidFill>
                              <a:latin typeface="Cambria Math" panose="02040503050406030204" pitchFamily="18" charset="0"/>
                              <a:ea typeface="Cambria Math" panose="02040503050406030204" pitchFamily="18" charset="0"/>
                            </a:rPr>
                            <m:t>μ</m:t>
                          </m:r>
                          <m:r>
                            <a:rPr lang="en-US" sz="2000">
                              <a:solidFill>
                                <a:srgbClr val="A50021"/>
                              </a:solidFill>
                              <a:latin typeface="Cambria Math" panose="02040503050406030204" pitchFamily="18" charset="0"/>
                              <a:ea typeface="Cambria Math" panose="02040503050406030204" pitchFamily="18" charset="0"/>
                            </a:rPr>
                            <m:t>,</m:t>
                          </m:r>
                          <m:sSup>
                            <m:sSupPr>
                              <m:ctrlPr>
                                <a:rPr lang="en-US" sz="2000" i="1">
                                  <a:solidFill>
                                    <a:srgbClr val="A50021"/>
                                  </a:solidFill>
                                  <a:latin typeface="Cambria Math" panose="02040503050406030204" pitchFamily="18" charset="0"/>
                                  <a:ea typeface="Cambria Math" panose="02040503050406030204" pitchFamily="18" charset="0"/>
                                </a:rPr>
                              </m:ctrlPr>
                            </m:sSupPr>
                            <m:e>
                              <m:r>
                                <m:rPr>
                                  <m:sty m:val="p"/>
                                </m:rPr>
                                <a:rPr lang="en-US" sz="2000">
                                  <a:solidFill>
                                    <a:srgbClr val="A50021"/>
                                  </a:solidFill>
                                  <a:latin typeface="Cambria Math" panose="02040503050406030204" pitchFamily="18" charset="0"/>
                                  <a:ea typeface="Cambria Math" panose="02040503050406030204" pitchFamily="18" charset="0"/>
                                </a:rPr>
                                <m:t>σ</m:t>
                              </m:r>
                            </m:e>
                            <m:sup>
                              <m:r>
                                <a:rPr lang="en-US" sz="2000">
                                  <a:solidFill>
                                    <a:srgbClr val="A50021"/>
                                  </a:solidFill>
                                  <a:latin typeface="Cambria Math" panose="02040503050406030204" pitchFamily="18" charset="0"/>
                                  <a:ea typeface="Cambria Math" panose="02040503050406030204" pitchFamily="18" charset="0"/>
                                </a:rPr>
                                <m:t>2</m:t>
                              </m:r>
                            </m:sup>
                          </m:sSup>
                        </m:e>
                      </m:d>
                      <m:r>
                        <a:rPr lang="en-US" sz="2000">
                          <a:solidFill>
                            <a:srgbClr val="A50021"/>
                          </a:solidFill>
                          <a:latin typeface="Cambria Math" panose="02040503050406030204" pitchFamily="18" charset="0"/>
                          <a:ea typeface="Cambria Math" panose="02040503050406030204" pitchFamily="18" charset="0"/>
                        </a:rPr>
                        <m:t>=</m:t>
                      </m:r>
                      <m:f>
                        <m:fPr>
                          <m:ctrlPr>
                            <a:rPr lang="en-US" sz="2000" i="1">
                              <a:solidFill>
                                <a:srgbClr val="A50021"/>
                              </a:solidFill>
                              <a:latin typeface="Cambria Math" panose="02040503050406030204" pitchFamily="18" charset="0"/>
                              <a:ea typeface="Cambria Math" panose="02040503050406030204" pitchFamily="18" charset="0"/>
                            </a:rPr>
                          </m:ctrlPr>
                        </m:fPr>
                        <m:num>
                          <m:r>
                            <a:rPr lang="en-US" sz="2000">
                              <a:solidFill>
                                <a:srgbClr val="A50021"/>
                              </a:solidFill>
                              <a:latin typeface="Cambria Math" panose="02040503050406030204" pitchFamily="18" charset="0"/>
                              <a:ea typeface="Cambria Math" panose="02040503050406030204" pitchFamily="18" charset="0"/>
                            </a:rPr>
                            <m:t>1</m:t>
                          </m:r>
                        </m:num>
                        <m:den>
                          <m:rad>
                            <m:radPr>
                              <m:degHide m:val="on"/>
                              <m:ctrlPr>
                                <a:rPr lang="en-US" sz="2000" i="1">
                                  <a:solidFill>
                                    <a:srgbClr val="A50021"/>
                                  </a:solidFill>
                                  <a:latin typeface="Cambria Math" panose="02040503050406030204" pitchFamily="18" charset="0"/>
                                  <a:ea typeface="Cambria Math" panose="02040503050406030204" pitchFamily="18" charset="0"/>
                                </a:rPr>
                              </m:ctrlPr>
                            </m:radPr>
                            <m:deg/>
                            <m:e>
                              <m:r>
                                <a:rPr lang="en-US" sz="2000">
                                  <a:solidFill>
                                    <a:srgbClr val="A50021"/>
                                  </a:solidFill>
                                  <a:latin typeface="Cambria Math" panose="02040503050406030204" pitchFamily="18" charset="0"/>
                                  <a:ea typeface="Cambria Math" panose="02040503050406030204" pitchFamily="18" charset="0"/>
                                </a:rPr>
                                <m:t>2</m:t>
                              </m:r>
                              <m:r>
                                <m:rPr>
                                  <m:sty m:val="p"/>
                                </m:rPr>
                                <a:rPr lang="en-US" sz="2000">
                                  <a:solidFill>
                                    <a:srgbClr val="A50021"/>
                                  </a:solidFill>
                                  <a:latin typeface="Cambria Math" panose="02040503050406030204" pitchFamily="18" charset="0"/>
                                  <a:ea typeface="Cambria Math" panose="02040503050406030204" pitchFamily="18" charset="0"/>
                                </a:rPr>
                                <m:t>π</m:t>
                              </m:r>
                            </m:e>
                          </m:rad>
                          <m:r>
                            <m:rPr>
                              <m:sty m:val="p"/>
                            </m:rPr>
                            <a:rPr lang="el-GR" sz="2000" i="1">
                              <a:solidFill>
                                <a:srgbClr val="A50021"/>
                              </a:solidFill>
                              <a:latin typeface="Cambria Math" panose="02040503050406030204" pitchFamily="18" charset="0"/>
                              <a:ea typeface="Cambria Math" panose="02040503050406030204" pitchFamily="18" charset="0"/>
                            </a:rPr>
                            <m:t>σ</m:t>
                          </m:r>
                        </m:den>
                      </m:f>
                      <m:sSup>
                        <m:sSupPr>
                          <m:ctrlPr>
                            <a:rPr lang="en-US" sz="2000" i="1">
                              <a:solidFill>
                                <a:srgbClr val="A50021"/>
                              </a:solidFill>
                              <a:latin typeface="Cambria Math" panose="02040503050406030204" pitchFamily="18" charset="0"/>
                              <a:ea typeface="Cambria Math" panose="02040503050406030204" pitchFamily="18" charset="0"/>
                            </a:rPr>
                          </m:ctrlPr>
                        </m:sSupPr>
                        <m:e>
                          <m:r>
                            <m:rPr>
                              <m:sty m:val="p"/>
                            </m:rPr>
                            <a:rPr lang="en-US" sz="2000">
                              <a:solidFill>
                                <a:srgbClr val="A50021"/>
                              </a:solidFill>
                              <a:latin typeface="Cambria Math" panose="02040503050406030204" pitchFamily="18" charset="0"/>
                              <a:ea typeface="Cambria Math" panose="02040503050406030204" pitchFamily="18" charset="0"/>
                            </a:rPr>
                            <m:t>e</m:t>
                          </m:r>
                        </m:e>
                        <m:sup>
                          <m:r>
                            <a:rPr lang="en-US" sz="2000">
                              <a:solidFill>
                                <a:srgbClr val="A50021"/>
                              </a:solidFill>
                              <a:latin typeface="Cambria Math" panose="02040503050406030204" pitchFamily="18" charset="0"/>
                              <a:ea typeface="Cambria Math" panose="02040503050406030204" pitchFamily="18" charset="0"/>
                            </a:rPr>
                            <m:t>−</m:t>
                          </m:r>
                        </m:sup>
                      </m:sSup>
                      <m:f>
                        <m:fPr>
                          <m:ctrlPr>
                            <a:rPr lang="en-US" sz="2000" i="1">
                              <a:solidFill>
                                <a:srgbClr val="A50021"/>
                              </a:solidFill>
                              <a:latin typeface="Cambria Math" panose="02040503050406030204" pitchFamily="18" charset="0"/>
                              <a:ea typeface="Cambria Math" panose="02040503050406030204" pitchFamily="18" charset="0"/>
                            </a:rPr>
                          </m:ctrlPr>
                        </m:fPr>
                        <m:num>
                          <m:sSup>
                            <m:sSupPr>
                              <m:ctrlPr>
                                <a:rPr lang="en-US" sz="2000" i="1">
                                  <a:solidFill>
                                    <a:srgbClr val="A50021"/>
                                  </a:solidFill>
                                  <a:latin typeface="Cambria Math" panose="02040503050406030204" pitchFamily="18" charset="0"/>
                                  <a:ea typeface="Cambria Math" panose="02040503050406030204" pitchFamily="18" charset="0"/>
                                </a:rPr>
                              </m:ctrlPr>
                            </m:sSupPr>
                            <m:e>
                              <m:d>
                                <m:dPr>
                                  <m:ctrlPr>
                                    <a:rPr lang="en-US" sz="2000" i="1">
                                      <a:solidFill>
                                        <a:srgbClr val="A50021"/>
                                      </a:solidFill>
                                      <a:latin typeface="Cambria Math" panose="02040503050406030204" pitchFamily="18" charset="0"/>
                                      <a:ea typeface="Cambria Math" panose="02040503050406030204" pitchFamily="18" charset="0"/>
                                    </a:rPr>
                                  </m:ctrlPr>
                                </m:dPr>
                                <m:e>
                                  <m:r>
                                    <m:rPr>
                                      <m:sty m:val="p"/>
                                    </m:rPr>
                                    <a:rPr lang="en-US" sz="2000">
                                      <a:solidFill>
                                        <a:srgbClr val="A50021"/>
                                      </a:solidFill>
                                      <a:latin typeface="Cambria Math" panose="02040503050406030204" pitchFamily="18" charset="0"/>
                                      <a:ea typeface="Cambria Math" panose="02040503050406030204" pitchFamily="18" charset="0"/>
                                    </a:rPr>
                                    <m:t>x</m:t>
                                  </m:r>
                                  <m:r>
                                    <a:rPr lang="en-US" sz="2000">
                                      <a:solidFill>
                                        <a:srgbClr val="A50021"/>
                                      </a:solidFill>
                                      <a:latin typeface="Cambria Math" panose="02040503050406030204" pitchFamily="18" charset="0"/>
                                      <a:ea typeface="Cambria Math" panose="02040503050406030204" pitchFamily="18" charset="0"/>
                                    </a:rPr>
                                    <m:t>−</m:t>
                                  </m:r>
                                  <m:r>
                                    <m:rPr>
                                      <m:sty m:val="p"/>
                                    </m:rPr>
                                    <a:rPr lang="en-US" sz="2000">
                                      <a:solidFill>
                                        <a:srgbClr val="A50021"/>
                                      </a:solidFill>
                                      <a:latin typeface="Cambria Math" panose="02040503050406030204" pitchFamily="18" charset="0"/>
                                      <a:ea typeface="Cambria Math" panose="02040503050406030204" pitchFamily="18" charset="0"/>
                                    </a:rPr>
                                    <m:t>μ</m:t>
                                  </m:r>
                                </m:e>
                              </m:d>
                            </m:e>
                            <m:sup>
                              <m:r>
                                <a:rPr lang="en-US" sz="2000">
                                  <a:solidFill>
                                    <a:srgbClr val="A50021"/>
                                  </a:solidFill>
                                  <a:latin typeface="Cambria Math" panose="02040503050406030204" pitchFamily="18" charset="0"/>
                                  <a:ea typeface="Cambria Math" panose="02040503050406030204" pitchFamily="18" charset="0"/>
                                </a:rPr>
                                <m:t>2</m:t>
                              </m:r>
                            </m:sup>
                          </m:sSup>
                        </m:num>
                        <m:den>
                          <m:r>
                            <a:rPr lang="en-US" sz="2000">
                              <a:solidFill>
                                <a:srgbClr val="A50021"/>
                              </a:solidFill>
                              <a:latin typeface="Cambria Math" panose="02040503050406030204" pitchFamily="18" charset="0"/>
                              <a:ea typeface="Cambria Math" panose="02040503050406030204" pitchFamily="18" charset="0"/>
                            </a:rPr>
                            <m:t>2</m:t>
                          </m:r>
                          <m:sSup>
                            <m:sSupPr>
                              <m:ctrlPr>
                                <a:rPr lang="en-US" sz="2000" i="1">
                                  <a:solidFill>
                                    <a:srgbClr val="A50021"/>
                                  </a:solidFill>
                                  <a:latin typeface="Cambria Math" panose="02040503050406030204" pitchFamily="18" charset="0"/>
                                  <a:ea typeface="Cambria Math" panose="02040503050406030204" pitchFamily="18" charset="0"/>
                                </a:rPr>
                              </m:ctrlPr>
                            </m:sSupPr>
                            <m:e>
                              <m:r>
                                <m:rPr>
                                  <m:sty m:val="p"/>
                                </m:rPr>
                                <a:rPr lang="en-US" sz="2000">
                                  <a:solidFill>
                                    <a:srgbClr val="A50021"/>
                                  </a:solidFill>
                                  <a:latin typeface="Cambria Math" panose="02040503050406030204" pitchFamily="18" charset="0"/>
                                  <a:ea typeface="Cambria Math" panose="02040503050406030204" pitchFamily="18" charset="0"/>
                                </a:rPr>
                                <m:t>σ</m:t>
                              </m:r>
                            </m:e>
                            <m:sup>
                              <m:r>
                                <a:rPr lang="en-US" sz="2000">
                                  <a:solidFill>
                                    <a:srgbClr val="A50021"/>
                                  </a:solidFill>
                                  <a:latin typeface="Cambria Math" panose="02040503050406030204" pitchFamily="18" charset="0"/>
                                  <a:ea typeface="Cambria Math" panose="02040503050406030204" pitchFamily="18" charset="0"/>
                                </a:rPr>
                                <m:t>2</m:t>
                              </m:r>
                            </m:sup>
                          </m:sSup>
                        </m:den>
                      </m:f>
                    </m:oMath>
                  </m:oMathPara>
                </a14:m>
                <a:endParaRPr lang="en-US" sz="2000" dirty="0">
                  <a:ea typeface="Cambria Math" panose="02040503050406030204" pitchFamily="18" charset="0"/>
                </a:endParaRPr>
              </a:p>
              <a:p>
                <a:pPr marL="53975" indent="0">
                  <a:buNone/>
                </a:pPr>
                <a:r>
                  <a:rPr lang="en-US" sz="2000" dirty="0">
                    <a:ea typeface="Cambria Math" panose="02040503050406030204" pitchFamily="18" charset="0"/>
                  </a:rPr>
                  <a:t>     		</a:t>
                </a:r>
                <a:r>
                  <a:rPr lang="en-US" sz="1900" dirty="0">
                    <a:ea typeface="Cambria Math" panose="02040503050406030204" pitchFamily="18" charset="0"/>
                  </a:rPr>
                  <a:t>where, </a:t>
                </a:r>
                <a14:m>
                  <m:oMath xmlns:m="http://schemas.openxmlformats.org/officeDocument/2006/math">
                    <m:r>
                      <m:rPr>
                        <m:sty m:val="p"/>
                      </m:rPr>
                      <a:rPr lang="en-US" sz="1900">
                        <a:latin typeface="Cambria Math" panose="02040503050406030204" pitchFamily="18" charset="0"/>
                        <a:ea typeface="Cambria Math" panose="02040503050406030204" pitchFamily="18" charset="0"/>
                      </a:rPr>
                      <m:t>μ</m:t>
                    </m:r>
                    <m:r>
                      <a:rPr lang="en-US" sz="1900">
                        <a:latin typeface="Cambria Math" panose="02040503050406030204" pitchFamily="18" charset="0"/>
                        <a:ea typeface="Cambria Math" panose="02040503050406030204" pitchFamily="18" charset="0"/>
                      </a:rPr>
                      <m:t> </m:t>
                    </m:r>
                    <m:r>
                      <m:rPr>
                        <m:sty m:val="p"/>
                      </m:rPr>
                      <a:rPr lang="en-US" sz="1900">
                        <a:latin typeface="Cambria Math" panose="02040503050406030204" pitchFamily="18" charset="0"/>
                        <a:ea typeface="Cambria Math" panose="02040503050406030204" pitchFamily="18" charset="0"/>
                      </a:rPr>
                      <m:t>and</m:t>
                    </m:r>
                    <m:r>
                      <a:rPr lang="en-US" sz="1900">
                        <a:latin typeface="Cambria Math" panose="02040503050406030204" pitchFamily="18" charset="0"/>
                        <a:ea typeface="Cambria Math" panose="02040503050406030204" pitchFamily="18" charset="0"/>
                      </a:rPr>
                      <m:t> </m:t>
                    </m:r>
                    <m:sSup>
                      <m:sSupPr>
                        <m:ctrlPr>
                          <a:rPr lang="en-US" sz="1900" i="1">
                            <a:latin typeface="Cambria Math" panose="02040503050406030204" pitchFamily="18" charset="0"/>
                            <a:ea typeface="Cambria Math" panose="02040503050406030204" pitchFamily="18" charset="0"/>
                          </a:rPr>
                        </m:ctrlPr>
                      </m:sSupPr>
                      <m:e>
                        <m:r>
                          <m:rPr>
                            <m:sty m:val="p"/>
                          </m:rPr>
                          <a:rPr lang="en-US" sz="1900">
                            <a:latin typeface="Cambria Math" panose="02040503050406030204" pitchFamily="18" charset="0"/>
                            <a:ea typeface="Cambria Math" panose="02040503050406030204" pitchFamily="18" charset="0"/>
                          </a:rPr>
                          <m:t>σ</m:t>
                        </m:r>
                      </m:e>
                      <m:sup>
                        <m:r>
                          <a:rPr lang="en-US" sz="1900">
                            <a:latin typeface="Cambria Math" panose="02040503050406030204" pitchFamily="18" charset="0"/>
                            <a:ea typeface="Cambria Math" panose="02040503050406030204" pitchFamily="18" charset="0"/>
                          </a:rPr>
                          <m:t>2</m:t>
                        </m:r>
                      </m:sup>
                    </m:sSup>
                  </m:oMath>
                </a14:m>
                <a:r>
                  <a:rPr lang="en-US" sz="1900" dirty="0">
                    <a:ea typeface="Cambria Math" panose="02040503050406030204" pitchFamily="18" charset="0"/>
                  </a:rPr>
                  <a:t> denote </a:t>
                </a:r>
                <a:r>
                  <a:rPr lang="en-US" sz="1900" dirty="0">
                    <a:solidFill>
                      <a:srgbClr val="0B5ED7"/>
                    </a:solidFill>
                    <a:ea typeface="Cambria Math" panose="02040503050406030204" pitchFamily="18" charset="0"/>
                  </a:rPr>
                  <a:t>mean</a:t>
                </a:r>
                <a:r>
                  <a:rPr lang="en-US" sz="1900" dirty="0">
                    <a:ea typeface="Cambria Math" panose="02040503050406030204" pitchFamily="18" charset="0"/>
                  </a:rPr>
                  <a:t> and </a:t>
                </a:r>
                <a:r>
                  <a:rPr lang="en-US" sz="1900" dirty="0">
                    <a:solidFill>
                      <a:srgbClr val="0B5ED7"/>
                    </a:solidFill>
                    <a:ea typeface="Cambria Math" panose="02040503050406030204" pitchFamily="18" charset="0"/>
                  </a:rPr>
                  <a:t>variance</a:t>
                </a:r>
                <a:r>
                  <a:rPr lang="en-US" sz="1900" dirty="0">
                    <a:ea typeface="Cambria Math" panose="02040503050406030204" pitchFamily="18" charset="0"/>
                  </a:rPr>
                  <a:t>, respectively.</a:t>
                </a:r>
              </a:p>
              <a:p>
                <a:pPr marL="1036955" lvl="2" indent="-342900" algn="just">
                  <a:buSzPct val="100000"/>
                  <a:buFont typeface="+mj-lt"/>
                  <a:buAutoNum type="arabicPeriod"/>
                </a:pPr>
                <a:endParaRPr lang="en-US" sz="1800" dirty="0">
                  <a:ea typeface="Cambria Math" panose="02040503050406030204" pitchFamily="18" charset="0"/>
                </a:endParaRPr>
              </a:p>
              <a:p>
                <a:pPr marL="2597785" lvl="8" indent="-349250" algn="just">
                  <a:buFont typeface="+mj-lt"/>
                  <a:buAutoNum type="arabicPeriod"/>
                </a:pPr>
                <a:endParaRPr lang="en-US" sz="800" dirty="0">
                  <a:ea typeface="Cambria Math" panose="02040503050406030204" pitchFamily="18" charset="0"/>
                </a:endParaRP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1820204" y="1624337"/>
                <a:ext cx="8630202" cy="4732020"/>
              </a:xfrm>
              <a:blipFill>
                <a:blip r:embed="rId2"/>
                <a:stretch>
                  <a:fillRect t="-1604" r="-441"/>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44</a:t>
            </a:fld>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0D413430-A30B-B94C-85D7-37F54D0129A4}"/>
              </a:ext>
            </a:extLst>
          </p:cNvPr>
          <p:cNvSpPr>
            <a:spLocks noGrp="1"/>
          </p:cNvSpPr>
          <p:nvPr>
            <p:ph type="ftr" sz="quarter" idx="11"/>
          </p:nvPr>
        </p:nvSpPr>
        <p:spPr/>
        <p:txBody>
          <a:bodyPr/>
          <a:lstStyle/>
          <a:p>
            <a:pPr algn="ctr"/>
            <a:r>
              <a:rPr lang="en-IN"/>
              <a:t>IIITS: Data Analytics</a:t>
            </a:r>
            <a:endParaRPr lang="en-IN" dirty="0"/>
          </a:p>
        </p:txBody>
      </p:sp>
    </p:spTree>
    <p:extLst>
      <p:ext uri="{BB962C8B-B14F-4D97-AF65-F5344CB8AC3E}">
        <p14:creationId xmlns:p14="http://schemas.microsoft.com/office/powerpoint/2010/main" val="38406780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5" y="260648"/>
            <a:ext cx="8425339" cy="1143000"/>
          </a:xfrm>
        </p:spPr>
        <p:txBody>
          <a:bodyPr>
            <a:normAutofit/>
          </a:bodyPr>
          <a:lstStyle/>
          <a:p>
            <a:r>
              <a:rPr lang="en-US" sz="4000" dirty="0">
                <a:solidFill>
                  <a:srgbClr val="A50021"/>
                </a:solidFill>
                <a:latin typeface="Times New Roman" pitchFamily="18" charset="0"/>
                <a:cs typeface="Times New Roman" pitchFamily="18" charset="0"/>
              </a:rPr>
              <a:t>Naïve Bayesian Classifier</a:t>
            </a:r>
            <a:endParaRPr lang="en-IN" sz="40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1820204" y="1624337"/>
                <a:ext cx="8630202" cy="4732020"/>
              </a:xfrm>
            </p:spPr>
            <p:txBody>
              <a:bodyPr>
                <a:normAutofit/>
              </a:bodyPr>
              <a:lstStyle/>
              <a:p>
                <a:pPr marL="53975" indent="0" algn="just">
                  <a:buNone/>
                </a:pPr>
                <a:endParaRPr lang="en-US" sz="1000" dirty="0">
                  <a:ea typeface="Cambria Math" panose="02040503050406030204" pitchFamily="18" charset="0"/>
                </a:endParaRPr>
              </a:p>
              <a:p>
                <a:pPr marL="896938" indent="-379413" algn="just">
                  <a:buNone/>
                </a:pPr>
                <a:r>
                  <a:rPr lang="en-US" sz="1800" dirty="0">
                    <a:ea typeface="Cambria Math" panose="02040503050406030204" pitchFamily="18" charset="0"/>
                  </a:rPr>
                  <a:t>	For each class </a:t>
                </a:r>
                <a:r>
                  <a:rPr lang="en-US" sz="1800" i="1" dirty="0">
                    <a:ea typeface="Cambria Math" panose="02040503050406030204" pitchFamily="18" charset="0"/>
                  </a:rPr>
                  <a:t>C</a:t>
                </a:r>
                <a:r>
                  <a:rPr lang="en-US" sz="1800" i="1" baseline="-25000" dirty="0">
                    <a:ea typeface="Cambria Math" panose="02040503050406030204" pitchFamily="18" charset="0"/>
                  </a:rPr>
                  <a:t>i</a:t>
                </a:r>
                <a:r>
                  <a:rPr lang="en-US" sz="1800" dirty="0">
                    <a:ea typeface="Cambria Math" panose="02040503050406030204" pitchFamily="18" charset="0"/>
                  </a:rPr>
                  <a:t>, the posterior probabilities for attribute </a:t>
                </a:r>
                <a:r>
                  <a:rPr lang="en-US" sz="1800" i="1" dirty="0" err="1">
                    <a:ea typeface="Cambria Math" panose="02040503050406030204" pitchFamily="18" charset="0"/>
                  </a:rPr>
                  <a:t>A</a:t>
                </a:r>
                <a:r>
                  <a:rPr lang="en-US" sz="1800" i="1" baseline="-25000" dirty="0" err="1">
                    <a:ea typeface="Cambria Math" panose="02040503050406030204" pitchFamily="18" charset="0"/>
                  </a:rPr>
                  <a:t>j</a:t>
                </a:r>
                <a:r>
                  <a:rPr lang="en-US" sz="1800" baseline="-25000" dirty="0">
                    <a:ea typeface="Cambria Math" panose="02040503050406030204" pitchFamily="18" charset="0"/>
                  </a:rPr>
                  <a:t> </a:t>
                </a:r>
                <a:r>
                  <a:rPr lang="en-US" sz="1800" dirty="0">
                    <a:ea typeface="Cambria Math" panose="02040503050406030204" pitchFamily="18" charset="0"/>
                  </a:rPr>
                  <a:t>(it is the numeric attribute) can be calculated following Gaussian normal distribution as follows.</a:t>
                </a:r>
              </a:p>
              <a:p>
                <a:pPr marL="914400" indent="-395288" algn="ctr">
                  <a:buNone/>
                </a:pPr>
                <a14:m>
                  <m:oMathPara xmlns:m="http://schemas.openxmlformats.org/officeDocument/2006/math">
                    <m:oMathParaPr>
                      <m:jc m:val="centerGroup"/>
                    </m:oMathParaPr>
                    <m:oMath xmlns:m="http://schemas.openxmlformats.org/officeDocument/2006/math">
                      <m:r>
                        <m:rPr>
                          <m:sty m:val="p"/>
                        </m:rPr>
                        <a:rPr lang="en-US" sz="2000">
                          <a:solidFill>
                            <a:srgbClr val="A50021"/>
                          </a:solidFill>
                          <a:latin typeface="Cambria Math" panose="02040503050406030204" pitchFamily="18" charset="0"/>
                          <a:ea typeface="Cambria Math" panose="02040503050406030204" pitchFamily="18" charset="0"/>
                        </a:rPr>
                        <m:t>P</m:t>
                      </m:r>
                      <m:d>
                        <m:dPr>
                          <m:ctrlPr>
                            <a:rPr lang="en-US" sz="2000" i="1">
                              <a:solidFill>
                                <a:srgbClr val="A50021"/>
                              </a:solidFill>
                              <a:latin typeface="Cambria Math" panose="02040503050406030204" pitchFamily="18" charset="0"/>
                              <a:ea typeface="Cambria Math" panose="02040503050406030204" pitchFamily="18" charset="0"/>
                            </a:rPr>
                          </m:ctrlPr>
                        </m:dPr>
                        <m:e>
                          <m:r>
                            <m:rPr>
                              <m:nor/>
                            </m:rPr>
                            <a:rPr lang="en-US" sz="2000" dirty="0">
                              <a:solidFill>
                                <a:srgbClr val="A50021"/>
                              </a:solidFill>
                              <a:ea typeface="Cambria Math" panose="02040503050406030204" pitchFamily="18" charset="0"/>
                            </a:rPr>
                            <m:t>A</m:t>
                          </m:r>
                          <m:r>
                            <m:rPr>
                              <m:nor/>
                            </m:rPr>
                            <a:rPr lang="en-US" sz="2000" baseline="-25000" dirty="0">
                              <a:solidFill>
                                <a:srgbClr val="A50021"/>
                              </a:solidFill>
                              <a:ea typeface="Cambria Math" panose="02040503050406030204" pitchFamily="18" charset="0"/>
                            </a:rPr>
                            <m:t>j</m:t>
                          </m:r>
                          <m:r>
                            <m:rPr>
                              <m:nor/>
                            </m:rPr>
                            <a:rPr lang="en-US" sz="2000" baseline="-25000" dirty="0">
                              <a:solidFill>
                                <a:srgbClr val="A50021"/>
                              </a:solidFill>
                              <a:ea typeface="Cambria Math" panose="02040503050406030204" pitchFamily="18" charset="0"/>
                            </a:rPr>
                            <m:t> = </m:t>
                          </m:r>
                          <m:r>
                            <m:rPr>
                              <m:nor/>
                            </m:rPr>
                            <a:rPr lang="en-US" sz="2000" dirty="0">
                              <a:solidFill>
                                <a:srgbClr val="A50021"/>
                              </a:solidFill>
                              <a:ea typeface="Cambria Math" panose="02040503050406030204" pitchFamily="18" charset="0"/>
                            </a:rPr>
                            <m:t>aj</m:t>
                          </m:r>
                          <m:r>
                            <m:rPr>
                              <m:nor/>
                            </m:rPr>
                            <a:rPr lang="en-US" sz="2000" dirty="0">
                              <a:solidFill>
                                <a:srgbClr val="A50021"/>
                              </a:solidFill>
                              <a:ea typeface="Cambria Math" panose="02040503050406030204" pitchFamily="18" charset="0"/>
                            </a:rPr>
                            <m:t>|</m:t>
                          </m:r>
                          <m:r>
                            <m:rPr>
                              <m:nor/>
                            </m:rPr>
                            <a:rPr lang="en-US" sz="2000" dirty="0">
                              <a:solidFill>
                                <a:srgbClr val="A50021"/>
                              </a:solidFill>
                              <a:ea typeface="Cambria Math" panose="02040503050406030204" pitchFamily="18" charset="0"/>
                            </a:rPr>
                            <m:t>C</m:t>
                          </m:r>
                          <m:r>
                            <m:rPr>
                              <m:sty m:val="p"/>
                            </m:rPr>
                            <a:rPr lang="en-US" sz="2000" baseline="-25000" dirty="0">
                              <a:solidFill>
                                <a:srgbClr val="A50021"/>
                              </a:solidFill>
                              <a:latin typeface="Cambria Math" panose="02040503050406030204" pitchFamily="18" charset="0"/>
                              <a:ea typeface="Cambria Math" panose="02040503050406030204" pitchFamily="18" charset="0"/>
                            </a:rPr>
                            <m:t>i</m:t>
                          </m:r>
                        </m:e>
                      </m:d>
                      <m:r>
                        <a:rPr lang="en-US" sz="2000">
                          <a:solidFill>
                            <a:srgbClr val="A50021"/>
                          </a:solidFill>
                          <a:latin typeface="Cambria Math" panose="02040503050406030204" pitchFamily="18" charset="0"/>
                          <a:ea typeface="Cambria Math" panose="02040503050406030204" pitchFamily="18" charset="0"/>
                        </a:rPr>
                        <m:t>=</m:t>
                      </m:r>
                      <m:f>
                        <m:fPr>
                          <m:ctrlPr>
                            <a:rPr lang="en-US" sz="2000" i="1">
                              <a:solidFill>
                                <a:srgbClr val="A50021"/>
                              </a:solidFill>
                              <a:latin typeface="Cambria Math" panose="02040503050406030204" pitchFamily="18" charset="0"/>
                              <a:ea typeface="Cambria Math" panose="02040503050406030204" pitchFamily="18" charset="0"/>
                            </a:rPr>
                          </m:ctrlPr>
                        </m:fPr>
                        <m:num>
                          <m:r>
                            <a:rPr lang="en-US" sz="2000">
                              <a:solidFill>
                                <a:srgbClr val="A50021"/>
                              </a:solidFill>
                              <a:latin typeface="Cambria Math" panose="02040503050406030204" pitchFamily="18" charset="0"/>
                              <a:ea typeface="Cambria Math" panose="02040503050406030204" pitchFamily="18" charset="0"/>
                            </a:rPr>
                            <m:t>1</m:t>
                          </m:r>
                        </m:num>
                        <m:den>
                          <m:rad>
                            <m:radPr>
                              <m:degHide m:val="on"/>
                              <m:ctrlPr>
                                <a:rPr lang="en-US" sz="2000" i="1">
                                  <a:solidFill>
                                    <a:srgbClr val="A50021"/>
                                  </a:solidFill>
                                  <a:latin typeface="Cambria Math" panose="02040503050406030204" pitchFamily="18" charset="0"/>
                                  <a:ea typeface="Cambria Math" panose="02040503050406030204" pitchFamily="18" charset="0"/>
                                </a:rPr>
                              </m:ctrlPr>
                            </m:radPr>
                            <m:deg/>
                            <m:e>
                              <m:r>
                                <a:rPr lang="en-US" sz="2000">
                                  <a:solidFill>
                                    <a:srgbClr val="A50021"/>
                                  </a:solidFill>
                                  <a:latin typeface="Cambria Math" panose="02040503050406030204" pitchFamily="18" charset="0"/>
                                  <a:ea typeface="Cambria Math" panose="02040503050406030204" pitchFamily="18" charset="0"/>
                                </a:rPr>
                                <m:t>2</m:t>
                              </m:r>
                              <m:r>
                                <m:rPr>
                                  <m:sty m:val="p"/>
                                </m:rPr>
                                <a:rPr lang="en-US" sz="2000">
                                  <a:solidFill>
                                    <a:srgbClr val="A50021"/>
                                  </a:solidFill>
                                  <a:latin typeface="Cambria Math" panose="02040503050406030204" pitchFamily="18" charset="0"/>
                                  <a:ea typeface="Cambria Math" panose="02040503050406030204" pitchFamily="18" charset="0"/>
                                </a:rPr>
                                <m:t>π</m:t>
                              </m:r>
                            </m:e>
                          </m:rad>
                          <m:r>
                            <m:rPr>
                              <m:sty m:val="p"/>
                            </m:rPr>
                            <a:rPr lang="en-US" sz="2000">
                              <a:solidFill>
                                <a:srgbClr val="A50021"/>
                              </a:solidFill>
                              <a:latin typeface="Cambria Math" panose="02040503050406030204" pitchFamily="18" charset="0"/>
                              <a:ea typeface="Cambria Math" panose="02040503050406030204" pitchFamily="18" charset="0"/>
                            </a:rPr>
                            <m:t>σ</m:t>
                          </m:r>
                          <m:r>
                            <m:rPr>
                              <m:sty m:val="p"/>
                            </m:rPr>
                            <a:rPr lang="en-US" sz="2000" baseline="-25000">
                              <a:solidFill>
                                <a:srgbClr val="A50021"/>
                              </a:solidFill>
                              <a:latin typeface="Cambria Math" panose="02040503050406030204" pitchFamily="18" charset="0"/>
                              <a:ea typeface="Cambria Math" panose="02040503050406030204" pitchFamily="18" charset="0"/>
                            </a:rPr>
                            <m:t>ij</m:t>
                          </m:r>
                        </m:den>
                      </m:f>
                      <m:sSup>
                        <m:sSupPr>
                          <m:ctrlPr>
                            <a:rPr lang="en-US" sz="2000" i="1">
                              <a:solidFill>
                                <a:srgbClr val="A50021"/>
                              </a:solidFill>
                              <a:latin typeface="Cambria Math" panose="02040503050406030204" pitchFamily="18" charset="0"/>
                              <a:ea typeface="Cambria Math" panose="02040503050406030204" pitchFamily="18" charset="0"/>
                            </a:rPr>
                          </m:ctrlPr>
                        </m:sSupPr>
                        <m:e>
                          <m:r>
                            <m:rPr>
                              <m:sty m:val="p"/>
                            </m:rPr>
                            <a:rPr lang="en-US" sz="2000">
                              <a:solidFill>
                                <a:srgbClr val="A50021"/>
                              </a:solidFill>
                              <a:latin typeface="Cambria Math" panose="02040503050406030204" pitchFamily="18" charset="0"/>
                              <a:ea typeface="Cambria Math" panose="02040503050406030204" pitchFamily="18" charset="0"/>
                            </a:rPr>
                            <m:t>e</m:t>
                          </m:r>
                        </m:e>
                        <m:sup>
                          <m:r>
                            <a:rPr lang="en-US" sz="2000">
                              <a:solidFill>
                                <a:srgbClr val="A50021"/>
                              </a:solidFill>
                              <a:latin typeface="Cambria Math" panose="02040503050406030204" pitchFamily="18" charset="0"/>
                              <a:ea typeface="Cambria Math" panose="02040503050406030204" pitchFamily="18" charset="0"/>
                            </a:rPr>
                            <m:t>−</m:t>
                          </m:r>
                        </m:sup>
                      </m:sSup>
                      <m:f>
                        <m:fPr>
                          <m:ctrlPr>
                            <a:rPr lang="en-US" sz="2000" i="1">
                              <a:solidFill>
                                <a:srgbClr val="A50021"/>
                              </a:solidFill>
                              <a:latin typeface="Cambria Math" panose="02040503050406030204" pitchFamily="18" charset="0"/>
                              <a:ea typeface="Cambria Math" panose="02040503050406030204" pitchFamily="18" charset="0"/>
                            </a:rPr>
                          </m:ctrlPr>
                        </m:fPr>
                        <m:num>
                          <m:sSup>
                            <m:sSupPr>
                              <m:ctrlPr>
                                <a:rPr lang="en-US" sz="2000" i="1">
                                  <a:solidFill>
                                    <a:srgbClr val="A50021"/>
                                  </a:solidFill>
                                  <a:latin typeface="Cambria Math" panose="02040503050406030204" pitchFamily="18" charset="0"/>
                                  <a:ea typeface="Cambria Math" panose="02040503050406030204" pitchFamily="18" charset="0"/>
                                </a:rPr>
                              </m:ctrlPr>
                            </m:sSupPr>
                            <m:e>
                              <m:d>
                                <m:dPr>
                                  <m:ctrlPr>
                                    <a:rPr lang="en-US" sz="2000" i="1">
                                      <a:solidFill>
                                        <a:srgbClr val="A50021"/>
                                      </a:solidFill>
                                      <a:latin typeface="Cambria Math" panose="02040503050406030204" pitchFamily="18" charset="0"/>
                                      <a:ea typeface="Cambria Math" panose="02040503050406030204" pitchFamily="18" charset="0"/>
                                    </a:rPr>
                                  </m:ctrlPr>
                                </m:dPr>
                                <m:e>
                                  <m:r>
                                    <m:rPr>
                                      <m:sty m:val="p"/>
                                    </m:rPr>
                                    <a:rPr lang="en-US" sz="2000">
                                      <a:solidFill>
                                        <a:srgbClr val="A50021"/>
                                      </a:solidFill>
                                      <a:latin typeface="Cambria Math" panose="02040503050406030204" pitchFamily="18" charset="0"/>
                                      <a:ea typeface="Cambria Math" panose="02040503050406030204" pitchFamily="18" charset="0"/>
                                    </a:rPr>
                                    <m:t>a</m:t>
                                  </m:r>
                                  <m:r>
                                    <m:rPr>
                                      <m:sty m:val="p"/>
                                    </m:rPr>
                                    <a:rPr lang="en-US" sz="2000" baseline="-25000">
                                      <a:solidFill>
                                        <a:srgbClr val="A50021"/>
                                      </a:solidFill>
                                      <a:latin typeface="Cambria Math" panose="02040503050406030204" pitchFamily="18" charset="0"/>
                                      <a:ea typeface="Cambria Math" panose="02040503050406030204" pitchFamily="18" charset="0"/>
                                    </a:rPr>
                                    <m:t>j</m:t>
                                  </m:r>
                                  <m:r>
                                    <a:rPr lang="en-US" sz="2000">
                                      <a:solidFill>
                                        <a:srgbClr val="A50021"/>
                                      </a:solidFill>
                                      <a:latin typeface="Cambria Math" panose="02040503050406030204" pitchFamily="18" charset="0"/>
                                      <a:ea typeface="Cambria Math" panose="02040503050406030204" pitchFamily="18" charset="0"/>
                                    </a:rPr>
                                    <m:t>−</m:t>
                                  </m:r>
                                  <m:r>
                                    <m:rPr>
                                      <m:sty m:val="p"/>
                                    </m:rPr>
                                    <a:rPr lang="en-US" sz="2000">
                                      <a:solidFill>
                                        <a:srgbClr val="A50021"/>
                                      </a:solidFill>
                                      <a:latin typeface="Cambria Math" panose="02040503050406030204" pitchFamily="18" charset="0"/>
                                      <a:ea typeface="Cambria Math" panose="02040503050406030204" pitchFamily="18" charset="0"/>
                                    </a:rPr>
                                    <m:t>μij</m:t>
                                  </m:r>
                                </m:e>
                              </m:d>
                            </m:e>
                            <m:sup>
                              <m:r>
                                <a:rPr lang="en-US" sz="2000">
                                  <a:solidFill>
                                    <a:srgbClr val="A50021"/>
                                  </a:solidFill>
                                  <a:latin typeface="Cambria Math" panose="02040503050406030204" pitchFamily="18" charset="0"/>
                                  <a:ea typeface="Cambria Math" panose="02040503050406030204" pitchFamily="18" charset="0"/>
                                </a:rPr>
                                <m:t>2</m:t>
                              </m:r>
                            </m:sup>
                          </m:sSup>
                        </m:num>
                        <m:den>
                          <m:r>
                            <a:rPr lang="en-US" sz="2000">
                              <a:solidFill>
                                <a:srgbClr val="A50021"/>
                              </a:solidFill>
                              <a:latin typeface="Cambria Math" panose="02040503050406030204" pitchFamily="18" charset="0"/>
                              <a:ea typeface="Cambria Math" panose="02040503050406030204" pitchFamily="18" charset="0"/>
                            </a:rPr>
                            <m:t>2</m:t>
                          </m:r>
                          <m:sSup>
                            <m:sSupPr>
                              <m:ctrlPr>
                                <a:rPr lang="en-US" sz="2000" i="1">
                                  <a:solidFill>
                                    <a:srgbClr val="A50021"/>
                                  </a:solidFill>
                                  <a:latin typeface="Cambria Math" panose="02040503050406030204" pitchFamily="18" charset="0"/>
                                  <a:ea typeface="Cambria Math" panose="02040503050406030204" pitchFamily="18" charset="0"/>
                                </a:rPr>
                              </m:ctrlPr>
                            </m:sSupPr>
                            <m:e>
                              <m:r>
                                <m:rPr>
                                  <m:sty m:val="p"/>
                                </m:rPr>
                                <a:rPr lang="en-US" sz="2000">
                                  <a:solidFill>
                                    <a:srgbClr val="A50021"/>
                                  </a:solidFill>
                                  <a:latin typeface="Cambria Math" panose="02040503050406030204" pitchFamily="18" charset="0"/>
                                  <a:ea typeface="Cambria Math" panose="02040503050406030204" pitchFamily="18" charset="0"/>
                                </a:rPr>
                                <m:t>σ</m:t>
                              </m:r>
                              <m:r>
                                <m:rPr>
                                  <m:sty m:val="p"/>
                                </m:rPr>
                                <a:rPr lang="en-US" sz="2000" baseline="-25000">
                                  <a:solidFill>
                                    <a:srgbClr val="A50021"/>
                                  </a:solidFill>
                                  <a:latin typeface="Cambria Math" panose="02040503050406030204" pitchFamily="18" charset="0"/>
                                  <a:ea typeface="Cambria Math" panose="02040503050406030204" pitchFamily="18" charset="0"/>
                                </a:rPr>
                                <m:t>ij</m:t>
                              </m:r>
                            </m:e>
                            <m:sup>
                              <m:r>
                                <a:rPr lang="en-US" sz="2000">
                                  <a:solidFill>
                                    <a:srgbClr val="A50021"/>
                                  </a:solidFill>
                                  <a:latin typeface="Cambria Math" panose="02040503050406030204" pitchFamily="18" charset="0"/>
                                  <a:ea typeface="Cambria Math" panose="02040503050406030204" pitchFamily="18" charset="0"/>
                                </a:rPr>
                                <m:t>2</m:t>
                              </m:r>
                            </m:sup>
                          </m:sSup>
                        </m:den>
                      </m:f>
                    </m:oMath>
                  </m:oMathPara>
                </a14:m>
                <a:endParaRPr lang="en-US" sz="2000" dirty="0">
                  <a:solidFill>
                    <a:srgbClr val="A50021"/>
                  </a:solidFill>
                  <a:ea typeface="Cambria Math" panose="02040503050406030204" pitchFamily="18" charset="0"/>
                </a:endParaRPr>
              </a:p>
              <a:p>
                <a:pPr marL="914400" indent="0">
                  <a:buNone/>
                </a:pPr>
                <a:r>
                  <a:rPr lang="en-US" sz="1800" dirty="0">
                    <a:ea typeface="Cambria Math" panose="02040503050406030204" pitchFamily="18" charset="0"/>
                  </a:rPr>
                  <a:t>Here, the parameter </a:t>
                </a:r>
                <a14:m>
                  <m:oMath xmlns:m="http://schemas.openxmlformats.org/officeDocument/2006/math">
                    <m:r>
                      <m:rPr>
                        <m:sty m:val="p"/>
                      </m:rPr>
                      <a:rPr lang="en-US" sz="1800">
                        <a:latin typeface="Cambria Math" panose="02040503050406030204" pitchFamily="18" charset="0"/>
                        <a:ea typeface="Cambria Math" panose="02040503050406030204" pitchFamily="18" charset="0"/>
                      </a:rPr>
                      <m:t>μ</m:t>
                    </m:r>
                    <m:r>
                      <m:rPr>
                        <m:sty m:val="p"/>
                      </m:rPr>
                      <a:rPr lang="en-US" sz="1800" baseline="-25000">
                        <a:latin typeface="Cambria Math" panose="02040503050406030204" pitchFamily="18" charset="0"/>
                        <a:ea typeface="Cambria Math" panose="02040503050406030204" pitchFamily="18" charset="0"/>
                      </a:rPr>
                      <m:t>ij</m:t>
                    </m:r>
                  </m:oMath>
                </a14:m>
                <a:r>
                  <a:rPr lang="en-US" sz="1800" dirty="0">
                    <a:ea typeface="Cambria Math" panose="02040503050406030204" pitchFamily="18" charset="0"/>
                  </a:rPr>
                  <a:t> can be calculated based on the sample mean of attribute value of </a:t>
                </a:r>
                <a14:m>
                  <m:oMath xmlns:m="http://schemas.openxmlformats.org/officeDocument/2006/math">
                    <m:r>
                      <m:rPr>
                        <m:nor/>
                      </m:rPr>
                      <a:rPr lang="en-US" sz="1800" dirty="0">
                        <a:solidFill>
                          <a:srgbClr val="A50021"/>
                        </a:solidFill>
                        <a:ea typeface="Cambria Math" panose="02040503050406030204" pitchFamily="18" charset="0"/>
                      </a:rPr>
                      <m:t>A</m:t>
                    </m:r>
                    <m:r>
                      <m:rPr>
                        <m:nor/>
                      </m:rPr>
                      <a:rPr lang="en-US" sz="1800" baseline="-25000" dirty="0">
                        <a:solidFill>
                          <a:srgbClr val="A50021"/>
                        </a:solidFill>
                        <a:ea typeface="Cambria Math" panose="02040503050406030204" pitchFamily="18" charset="0"/>
                      </a:rPr>
                      <m:t>j</m:t>
                    </m:r>
                  </m:oMath>
                </a14:m>
                <a:r>
                  <a:rPr lang="en-US" sz="1800" dirty="0">
                    <a:ea typeface="Cambria Math" panose="02040503050406030204" pitchFamily="18" charset="0"/>
                  </a:rPr>
                  <a:t> for the training records that belong to the class </a:t>
                </a:r>
                <a14:m>
                  <m:oMath xmlns:m="http://schemas.openxmlformats.org/officeDocument/2006/math">
                    <m:r>
                      <m:rPr>
                        <m:nor/>
                      </m:rPr>
                      <a:rPr lang="en-US" sz="1800" i="1" dirty="0">
                        <a:solidFill>
                          <a:srgbClr val="A50021"/>
                        </a:solidFill>
                        <a:latin typeface="Cambria Math" panose="02040503050406030204" pitchFamily="18" charset="0"/>
                        <a:ea typeface="Cambria Math" panose="02040503050406030204" pitchFamily="18" charset="0"/>
                      </a:rPr>
                      <m:t>C</m:t>
                    </m:r>
                    <m:r>
                      <m:rPr>
                        <m:nor/>
                      </m:rPr>
                      <a:rPr lang="en-US" sz="1800" i="1" baseline="-25000" dirty="0">
                        <a:solidFill>
                          <a:srgbClr val="A50021"/>
                        </a:solidFill>
                        <a:ea typeface="Cambria Math" panose="02040503050406030204" pitchFamily="18" charset="0"/>
                      </a:rPr>
                      <m:t>i</m:t>
                    </m:r>
                  </m:oMath>
                </a14:m>
                <a:r>
                  <a:rPr lang="en-US" sz="1800" dirty="0">
                    <a:ea typeface="Cambria Math" panose="02040503050406030204" pitchFamily="18" charset="0"/>
                  </a:rPr>
                  <a:t>.</a:t>
                </a:r>
              </a:p>
              <a:p>
                <a:pPr marL="914400" lvl="8" indent="0"/>
                <a:endParaRPr lang="en-US" dirty="0">
                  <a:ea typeface="Cambria Math" panose="02040503050406030204" pitchFamily="18" charset="0"/>
                </a:endParaRPr>
              </a:p>
              <a:p>
                <a:pPr marL="914400" indent="0">
                  <a:buNone/>
                </a:pPr>
                <a:r>
                  <a:rPr lang="en-US" sz="1800" dirty="0">
                    <a:ea typeface="Cambria Math" panose="02040503050406030204" pitchFamily="18" charset="0"/>
                  </a:rPr>
                  <a:t>Similarly, </a:t>
                </a:r>
                <a14:m>
                  <m:oMath xmlns:m="http://schemas.openxmlformats.org/officeDocument/2006/math">
                    <m:sSup>
                      <m:sSupPr>
                        <m:ctrlPr>
                          <a:rPr lang="en-US" sz="1800" i="1">
                            <a:solidFill>
                              <a:srgbClr val="A50021"/>
                            </a:solidFill>
                            <a:latin typeface="Cambria Math" panose="02040503050406030204" pitchFamily="18" charset="0"/>
                            <a:ea typeface="Cambria Math" panose="02040503050406030204" pitchFamily="18" charset="0"/>
                          </a:rPr>
                        </m:ctrlPr>
                      </m:sSupPr>
                      <m:e>
                        <m:r>
                          <m:rPr>
                            <m:sty m:val="p"/>
                          </m:rPr>
                          <a:rPr lang="en-US" sz="1800">
                            <a:solidFill>
                              <a:srgbClr val="A50021"/>
                            </a:solidFill>
                            <a:latin typeface="Cambria Math" panose="02040503050406030204" pitchFamily="18" charset="0"/>
                            <a:ea typeface="Cambria Math" panose="02040503050406030204" pitchFamily="18" charset="0"/>
                          </a:rPr>
                          <m:t>σ</m:t>
                        </m:r>
                        <m:r>
                          <m:rPr>
                            <m:sty m:val="p"/>
                          </m:rPr>
                          <a:rPr lang="en-US" sz="1800" baseline="-25000">
                            <a:solidFill>
                              <a:srgbClr val="A50021"/>
                            </a:solidFill>
                            <a:latin typeface="Cambria Math" panose="02040503050406030204" pitchFamily="18" charset="0"/>
                            <a:ea typeface="Cambria Math" panose="02040503050406030204" pitchFamily="18" charset="0"/>
                          </a:rPr>
                          <m:t>ij</m:t>
                        </m:r>
                      </m:e>
                      <m:sup>
                        <m:r>
                          <a:rPr lang="en-US" sz="1800">
                            <a:solidFill>
                              <a:srgbClr val="A50021"/>
                            </a:solidFill>
                            <a:latin typeface="Cambria Math" panose="02040503050406030204" pitchFamily="18" charset="0"/>
                            <a:ea typeface="Cambria Math" panose="02040503050406030204" pitchFamily="18" charset="0"/>
                          </a:rPr>
                          <m:t>2</m:t>
                        </m:r>
                      </m:sup>
                    </m:sSup>
                  </m:oMath>
                </a14:m>
                <a:r>
                  <a:rPr lang="en-US" sz="1800" dirty="0">
                    <a:ea typeface="Cambria Math" panose="02040503050406030204" pitchFamily="18" charset="0"/>
                  </a:rPr>
                  <a:t> can be estimated from the calculation of variance of such training records.</a:t>
                </a:r>
              </a:p>
              <a:p>
                <a:pPr marL="53975" indent="0">
                  <a:buNone/>
                </a:pPr>
                <a:endParaRPr lang="en-US" sz="2000" dirty="0">
                  <a:ea typeface="Cambria Math" panose="02040503050406030204" pitchFamily="18" charset="0"/>
                </a:endParaRP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1820204" y="1624337"/>
                <a:ext cx="8630202" cy="4732020"/>
              </a:xfrm>
              <a:blipFill>
                <a:blip r:embed="rId2"/>
                <a:stretch>
                  <a:fillRect r="-734"/>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45</a:t>
            </a:fld>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047AB7DE-A0C5-274F-8D6D-816AEC88426A}"/>
              </a:ext>
            </a:extLst>
          </p:cNvPr>
          <p:cNvSpPr>
            <a:spLocks noGrp="1"/>
          </p:cNvSpPr>
          <p:nvPr>
            <p:ph type="ftr" sz="quarter" idx="11"/>
          </p:nvPr>
        </p:nvSpPr>
        <p:spPr/>
        <p:txBody>
          <a:bodyPr/>
          <a:lstStyle/>
          <a:p>
            <a:pPr algn="ctr"/>
            <a:r>
              <a:rPr lang="en-IN"/>
              <a:t>IIITS: Data Analytics</a:t>
            </a:r>
            <a:endParaRPr lang="en-IN" dirty="0"/>
          </a:p>
        </p:txBody>
      </p:sp>
    </p:spTree>
    <p:extLst>
      <p:ext uri="{BB962C8B-B14F-4D97-AF65-F5344CB8AC3E}">
        <p14:creationId xmlns:p14="http://schemas.microsoft.com/office/powerpoint/2010/main" val="3010125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5" y="260648"/>
            <a:ext cx="8425339" cy="1143000"/>
          </a:xfrm>
        </p:spPr>
        <p:txBody>
          <a:bodyPr>
            <a:normAutofit/>
          </a:bodyPr>
          <a:lstStyle/>
          <a:p>
            <a:r>
              <a:rPr lang="en-US" sz="4000" dirty="0">
                <a:solidFill>
                  <a:srgbClr val="A50021"/>
                </a:solidFill>
                <a:latin typeface="Times New Roman" pitchFamily="18" charset="0"/>
                <a:cs typeface="Times New Roman" pitchFamily="18" charset="0"/>
              </a:rPr>
              <a:t>Naïve Bayesian Classifier</a:t>
            </a:r>
            <a:endParaRPr lang="en-IN" sz="4000" dirty="0">
              <a:solidFill>
                <a:srgbClr val="A50021"/>
              </a:solidFill>
              <a:latin typeface="Times New Roman" pitchFamily="18" charset="0"/>
              <a:cs typeface="Times New Roman" pitchFamily="18" charset="0"/>
            </a:endParaRPr>
          </a:p>
        </p:txBody>
      </p:sp>
      <p:sp>
        <p:nvSpPr>
          <p:cNvPr id="5" name="Content Placeholder 4"/>
          <p:cNvSpPr>
            <a:spLocks noGrp="1"/>
          </p:cNvSpPr>
          <p:nvPr>
            <p:ph idx="1"/>
          </p:nvPr>
        </p:nvSpPr>
        <p:spPr>
          <a:xfrm>
            <a:off x="1415256" y="1624337"/>
            <a:ext cx="9361488" cy="4732020"/>
          </a:xfrm>
        </p:spPr>
        <p:txBody>
          <a:bodyPr>
            <a:normAutofit/>
          </a:bodyPr>
          <a:lstStyle/>
          <a:p>
            <a:pPr marL="53975" indent="0" algn="just">
              <a:buNone/>
            </a:pPr>
            <a:r>
              <a:rPr lang="en-US" sz="2000" b="1" dirty="0">
                <a:ea typeface="Cambria Math" panose="02040503050406030204" pitchFamily="18" charset="0"/>
              </a:rPr>
              <a:t>M-estimate of Conditional Probability</a:t>
            </a:r>
          </a:p>
          <a:p>
            <a:pPr marL="396875" indent="-342900" algn="just"/>
            <a:endParaRPr lang="en-US" sz="1100" dirty="0">
              <a:ea typeface="Cambria Math" panose="02040503050406030204" pitchFamily="18" charset="0"/>
            </a:endParaRPr>
          </a:p>
          <a:p>
            <a:pPr marL="396875" indent="-342900" algn="just"/>
            <a:r>
              <a:rPr lang="en-US" sz="2000" dirty="0">
                <a:solidFill>
                  <a:srgbClr val="A50021"/>
                </a:solidFill>
                <a:ea typeface="Cambria Math" panose="02040503050406030204" pitchFamily="18" charset="0"/>
              </a:rPr>
              <a:t>The M-estimation is to deal with the potential problem of Naïve Bayesian Classifier when training data size is too poor. </a:t>
            </a:r>
          </a:p>
          <a:p>
            <a:pPr marL="2591435" lvl="8" indent="-342900" algn="just"/>
            <a:endParaRPr lang="en-US" sz="800" dirty="0">
              <a:ea typeface="Cambria Math" panose="02040503050406030204" pitchFamily="18" charset="0"/>
            </a:endParaRPr>
          </a:p>
          <a:p>
            <a:pPr marL="762635" lvl="1" indent="-342900" algn="just"/>
            <a:r>
              <a:rPr lang="en-US" sz="1800" dirty="0">
                <a:ea typeface="Cambria Math" panose="02040503050406030204" pitchFamily="18" charset="0"/>
              </a:rPr>
              <a:t>If the posterior probability for one of the attribute is zero, then the overall class-conditional probability for the class vanishes.</a:t>
            </a:r>
          </a:p>
          <a:p>
            <a:pPr marL="2591435" lvl="8" indent="-342900" algn="just"/>
            <a:endParaRPr lang="en-US" sz="800" dirty="0">
              <a:ea typeface="Cambria Math" panose="02040503050406030204" pitchFamily="18" charset="0"/>
            </a:endParaRPr>
          </a:p>
          <a:p>
            <a:pPr marL="762635" lvl="1" indent="-342900" algn="just"/>
            <a:r>
              <a:rPr lang="en-US" sz="1800" dirty="0">
                <a:ea typeface="Cambria Math" panose="02040503050406030204" pitchFamily="18" charset="0"/>
              </a:rPr>
              <a:t>In other words, if training data do not cover many of the attribute values, then we may not be able to classify some of the test records. </a:t>
            </a:r>
          </a:p>
          <a:p>
            <a:pPr marL="2591435" lvl="8" indent="-342900" algn="just"/>
            <a:endParaRPr lang="en-US" sz="800" dirty="0">
              <a:ea typeface="Cambria Math" panose="02040503050406030204" pitchFamily="18" charset="0"/>
            </a:endParaRPr>
          </a:p>
          <a:p>
            <a:pPr marL="396875" indent="-342900" algn="just"/>
            <a:r>
              <a:rPr lang="en-US" sz="2000" dirty="0">
                <a:ea typeface="Cambria Math" panose="02040503050406030204" pitchFamily="18" charset="0"/>
              </a:rPr>
              <a:t>This problem can be addressed by using the </a:t>
            </a:r>
            <a:r>
              <a:rPr lang="en-US" sz="2000" dirty="0">
                <a:solidFill>
                  <a:srgbClr val="A50021"/>
                </a:solidFill>
                <a:ea typeface="Cambria Math" panose="02040503050406030204" pitchFamily="18" charset="0"/>
              </a:rPr>
              <a:t>M-estimate approach</a:t>
            </a:r>
            <a:r>
              <a:rPr lang="en-US" sz="2000" dirty="0">
                <a:ea typeface="Cambria Math" panose="02040503050406030204" pitchFamily="18" charset="0"/>
              </a:rPr>
              <a:t>. </a:t>
            </a: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46</a:t>
            </a:fld>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86928C2B-60CF-0E4B-BE32-D761FEDB1D7C}"/>
              </a:ext>
            </a:extLst>
          </p:cNvPr>
          <p:cNvSpPr>
            <a:spLocks noGrp="1"/>
          </p:cNvSpPr>
          <p:nvPr>
            <p:ph type="ftr" sz="quarter" idx="11"/>
          </p:nvPr>
        </p:nvSpPr>
        <p:spPr/>
        <p:txBody>
          <a:bodyPr/>
          <a:lstStyle/>
          <a:p>
            <a:pPr algn="ctr"/>
            <a:r>
              <a:rPr lang="en-IN"/>
              <a:t>IIITS: Data Analytics</a:t>
            </a:r>
            <a:endParaRPr lang="en-IN" dirty="0"/>
          </a:p>
        </p:txBody>
      </p:sp>
    </p:spTree>
    <p:extLst>
      <p:ext uri="{BB962C8B-B14F-4D97-AF65-F5344CB8AC3E}">
        <p14:creationId xmlns:p14="http://schemas.microsoft.com/office/powerpoint/2010/main" val="14458194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5" y="260648"/>
            <a:ext cx="8425339" cy="1143000"/>
          </a:xfrm>
        </p:spPr>
        <p:txBody>
          <a:bodyPr>
            <a:normAutofit/>
          </a:bodyPr>
          <a:lstStyle/>
          <a:p>
            <a:r>
              <a:rPr lang="en-US" sz="4000" dirty="0">
                <a:solidFill>
                  <a:srgbClr val="A50021"/>
                </a:solidFill>
                <a:latin typeface="Times New Roman" pitchFamily="18" charset="0"/>
                <a:cs typeface="Times New Roman" pitchFamily="18" charset="0"/>
              </a:rPr>
              <a:t>M-estimate Approach</a:t>
            </a:r>
            <a:endParaRPr lang="en-IN" sz="40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1415256" y="1624337"/>
                <a:ext cx="9361488" cy="4732020"/>
              </a:xfrm>
            </p:spPr>
            <p:txBody>
              <a:bodyPr>
                <a:normAutofit/>
              </a:bodyPr>
              <a:lstStyle/>
              <a:p>
                <a:pPr marL="396875" indent="-342900" algn="just"/>
                <a:r>
                  <a:rPr lang="en-US" sz="2000" dirty="0">
                    <a:solidFill>
                      <a:srgbClr val="A50021"/>
                    </a:solidFill>
                    <a:ea typeface="Cambria Math" panose="02040503050406030204" pitchFamily="18" charset="0"/>
                  </a:rPr>
                  <a:t>M-estimate approach </a:t>
                </a:r>
                <a:r>
                  <a:rPr lang="en-US" sz="2000" dirty="0">
                    <a:ea typeface="Cambria Math" panose="02040503050406030204" pitchFamily="18" charset="0"/>
                  </a:rPr>
                  <a:t>can be stated as follows</a:t>
                </a:r>
              </a:p>
              <a:p>
                <a:pPr marL="2591435" lvl="8" indent="-342900" algn="just"/>
                <a:endParaRPr lang="en-US" sz="800" dirty="0">
                  <a:ea typeface="Cambria Math" panose="02040503050406030204" pitchFamily="18" charset="0"/>
                </a:endParaRPr>
              </a:p>
              <a:p>
                <a:pPr marL="53975" indent="0" algn="ctr">
                  <a:buNone/>
                </a:pPr>
                <a14:m>
                  <m:oMath xmlns:m="http://schemas.openxmlformats.org/officeDocument/2006/math">
                    <m:r>
                      <m:rPr>
                        <m:sty m:val="p"/>
                      </m:rPr>
                      <a:rPr lang="en-US" sz="2000">
                        <a:solidFill>
                          <a:srgbClr val="A50021"/>
                        </a:solidFill>
                        <a:latin typeface="Cambria Math" panose="02040503050406030204" pitchFamily="18" charset="0"/>
                        <a:ea typeface="Cambria Math" panose="02040503050406030204" pitchFamily="18" charset="0"/>
                      </a:rPr>
                      <m:t>P</m:t>
                    </m:r>
                    <m:d>
                      <m:dPr>
                        <m:ctrlPr>
                          <a:rPr lang="en-US" sz="2000" i="1">
                            <a:solidFill>
                              <a:srgbClr val="A50021"/>
                            </a:solidFill>
                            <a:latin typeface="Cambria Math" panose="02040503050406030204" pitchFamily="18" charset="0"/>
                            <a:ea typeface="Cambria Math" panose="02040503050406030204" pitchFamily="18" charset="0"/>
                          </a:rPr>
                        </m:ctrlPr>
                      </m:dPr>
                      <m:e>
                        <m:r>
                          <m:rPr>
                            <m:nor/>
                          </m:rPr>
                          <a:rPr lang="en-US" sz="2000" dirty="0">
                            <a:solidFill>
                              <a:srgbClr val="A50021"/>
                            </a:solidFill>
                            <a:ea typeface="Cambria Math" panose="02040503050406030204" pitchFamily="18" charset="0"/>
                          </a:rPr>
                          <m:t>A</m:t>
                        </m:r>
                        <m:r>
                          <m:rPr>
                            <m:nor/>
                          </m:rPr>
                          <a:rPr lang="en-US" sz="2000" baseline="-25000" dirty="0">
                            <a:solidFill>
                              <a:srgbClr val="A50021"/>
                            </a:solidFill>
                            <a:ea typeface="Cambria Math" panose="02040503050406030204" pitchFamily="18" charset="0"/>
                          </a:rPr>
                          <m:t>j</m:t>
                        </m:r>
                        <m:r>
                          <m:rPr>
                            <m:nor/>
                          </m:rPr>
                          <a:rPr lang="en-US" sz="2000" baseline="-25000" dirty="0">
                            <a:solidFill>
                              <a:srgbClr val="A50021"/>
                            </a:solidFill>
                            <a:ea typeface="Cambria Math" panose="02040503050406030204" pitchFamily="18" charset="0"/>
                          </a:rPr>
                          <m:t> = </m:t>
                        </m:r>
                        <m:r>
                          <m:rPr>
                            <m:nor/>
                          </m:rPr>
                          <a:rPr lang="en-US" sz="2000" dirty="0">
                            <a:solidFill>
                              <a:srgbClr val="A50021"/>
                            </a:solidFill>
                            <a:ea typeface="Cambria Math" panose="02040503050406030204" pitchFamily="18" charset="0"/>
                          </a:rPr>
                          <m:t>a</m:t>
                        </m:r>
                        <m:r>
                          <m:rPr>
                            <m:nor/>
                          </m:rPr>
                          <a:rPr lang="en-US" sz="2000" baseline="-25000" dirty="0">
                            <a:solidFill>
                              <a:srgbClr val="A50021"/>
                            </a:solidFill>
                            <a:ea typeface="Cambria Math" panose="02040503050406030204" pitchFamily="18" charset="0"/>
                          </a:rPr>
                          <m:t>j</m:t>
                        </m:r>
                        <m:r>
                          <m:rPr>
                            <m:nor/>
                          </m:rPr>
                          <a:rPr lang="en-US" sz="2000" dirty="0">
                            <a:solidFill>
                              <a:srgbClr val="A50021"/>
                            </a:solidFill>
                            <a:ea typeface="Cambria Math" panose="02040503050406030204" pitchFamily="18" charset="0"/>
                          </a:rPr>
                          <m:t>|</m:t>
                        </m:r>
                        <m:r>
                          <m:rPr>
                            <m:nor/>
                          </m:rPr>
                          <a:rPr lang="en-US" sz="2000" dirty="0">
                            <a:solidFill>
                              <a:srgbClr val="A50021"/>
                            </a:solidFill>
                            <a:ea typeface="Cambria Math" panose="02040503050406030204" pitchFamily="18" charset="0"/>
                          </a:rPr>
                          <m:t>C</m:t>
                        </m:r>
                        <m:r>
                          <m:rPr>
                            <m:sty m:val="p"/>
                          </m:rPr>
                          <a:rPr lang="en-US" sz="2000" baseline="-25000" dirty="0">
                            <a:solidFill>
                              <a:srgbClr val="A50021"/>
                            </a:solidFill>
                            <a:latin typeface="Cambria Math" panose="02040503050406030204" pitchFamily="18" charset="0"/>
                            <a:ea typeface="Cambria Math" panose="02040503050406030204" pitchFamily="18" charset="0"/>
                          </a:rPr>
                          <m:t>i</m:t>
                        </m:r>
                      </m:e>
                    </m:d>
                    <m:r>
                      <a:rPr lang="en-US" sz="2000">
                        <a:solidFill>
                          <a:srgbClr val="A50021"/>
                        </a:solidFill>
                        <a:latin typeface="Cambria Math" panose="02040503050406030204" pitchFamily="18" charset="0"/>
                        <a:ea typeface="Cambria Math" panose="02040503050406030204" pitchFamily="18" charset="0"/>
                      </a:rPr>
                      <m:t>=</m:t>
                    </m:r>
                    <m:f>
                      <m:fPr>
                        <m:ctrlPr>
                          <a:rPr lang="en-US" sz="2000" i="1">
                            <a:solidFill>
                              <a:srgbClr val="A50021"/>
                            </a:solidFill>
                            <a:latin typeface="Cambria Math" panose="02040503050406030204" pitchFamily="18" charset="0"/>
                            <a:ea typeface="Cambria Math" panose="02040503050406030204" pitchFamily="18" charset="0"/>
                          </a:rPr>
                        </m:ctrlPr>
                      </m:fPr>
                      <m:num>
                        <m:sSub>
                          <m:sSubPr>
                            <m:ctrlPr>
                              <a:rPr lang="en-US" sz="2000" i="1">
                                <a:solidFill>
                                  <a:srgbClr val="A50021"/>
                                </a:solidFill>
                                <a:latin typeface="Cambria Math" panose="02040503050406030204" pitchFamily="18" charset="0"/>
                                <a:ea typeface="Cambria Math" panose="02040503050406030204" pitchFamily="18" charset="0"/>
                              </a:rPr>
                            </m:ctrlPr>
                          </m:sSubPr>
                          <m:e>
                            <m:r>
                              <a:rPr lang="en-US" sz="2000" i="1">
                                <a:solidFill>
                                  <a:srgbClr val="A50021"/>
                                </a:solidFill>
                                <a:latin typeface="Cambria Math" panose="02040503050406030204" pitchFamily="18" charset="0"/>
                                <a:ea typeface="Cambria Math" panose="02040503050406030204" pitchFamily="18" charset="0"/>
                              </a:rPr>
                              <m:t>𝑛</m:t>
                            </m:r>
                          </m:e>
                          <m:sub>
                            <m:sSub>
                              <m:sSubPr>
                                <m:ctrlPr>
                                  <a:rPr lang="en-US" sz="2000" i="1">
                                    <a:solidFill>
                                      <a:srgbClr val="A50021"/>
                                    </a:solidFill>
                                    <a:latin typeface="Cambria Math" panose="02040503050406030204" pitchFamily="18" charset="0"/>
                                    <a:ea typeface="Cambria Math" panose="02040503050406030204" pitchFamily="18" charset="0"/>
                                  </a:rPr>
                                </m:ctrlPr>
                              </m:sSubPr>
                              <m:e>
                                <m:r>
                                  <a:rPr lang="en-US" sz="2000" i="1">
                                    <a:solidFill>
                                      <a:srgbClr val="A50021"/>
                                    </a:solidFill>
                                    <a:latin typeface="Cambria Math" panose="02040503050406030204" pitchFamily="18" charset="0"/>
                                    <a:ea typeface="Cambria Math" panose="02040503050406030204" pitchFamily="18" charset="0"/>
                                  </a:rPr>
                                  <m:t>𝑐</m:t>
                                </m:r>
                              </m:e>
                              <m:sub>
                                <m:r>
                                  <a:rPr lang="en-US" sz="2000" i="1">
                                    <a:solidFill>
                                      <a:srgbClr val="A50021"/>
                                    </a:solidFill>
                                    <a:latin typeface="Cambria Math" panose="02040503050406030204" pitchFamily="18" charset="0"/>
                                    <a:ea typeface="Cambria Math" panose="02040503050406030204" pitchFamily="18" charset="0"/>
                                  </a:rPr>
                                  <m:t>𝑖</m:t>
                                </m:r>
                              </m:sub>
                            </m:sSub>
                          </m:sub>
                        </m:sSub>
                        <m:r>
                          <a:rPr lang="en-US" sz="2000" i="1">
                            <a:solidFill>
                              <a:srgbClr val="A50021"/>
                            </a:solidFill>
                            <a:latin typeface="Cambria Math" panose="02040503050406030204" pitchFamily="18" charset="0"/>
                            <a:ea typeface="Cambria Math" panose="02040503050406030204" pitchFamily="18" charset="0"/>
                          </a:rPr>
                          <m:t>+</m:t>
                        </m:r>
                        <m:r>
                          <a:rPr lang="en-US" sz="2000" i="1">
                            <a:solidFill>
                              <a:srgbClr val="A50021"/>
                            </a:solidFill>
                            <a:latin typeface="Cambria Math" panose="02040503050406030204" pitchFamily="18" charset="0"/>
                            <a:ea typeface="Cambria Math" panose="02040503050406030204" pitchFamily="18" charset="0"/>
                          </a:rPr>
                          <m:t>𝑚𝑝</m:t>
                        </m:r>
                      </m:num>
                      <m:den>
                        <m:r>
                          <a:rPr lang="en-US" sz="2000" i="1">
                            <a:solidFill>
                              <a:srgbClr val="A50021"/>
                            </a:solidFill>
                            <a:latin typeface="Cambria Math" panose="02040503050406030204" pitchFamily="18" charset="0"/>
                            <a:ea typeface="Cambria Math" panose="02040503050406030204" pitchFamily="18" charset="0"/>
                          </a:rPr>
                          <m:t>𝑛</m:t>
                        </m:r>
                        <m:r>
                          <a:rPr lang="en-US" sz="2000" i="1">
                            <a:solidFill>
                              <a:srgbClr val="A50021"/>
                            </a:solidFill>
                            <a:latin typeface="Cambria Math" panose="02040503050406030204" pitchFamily="18" charset="0"/>
                            <a:ea typeface="Cambria Math" panose="02040503050406030204" pitchFamily="18" charset="0"/>
                          </a:rPr>
                          <m:t>+</m:t>
                        </m:r>
                        <m:r>
                          <a:rPr lang="en-US" sz="2000" i="1">
                            <a:solidFill>
                              <a:srgbClr val="A50021"/>
                            </a:solidFill>
                            <a:latin typeface="Cambria Math" panose="02040503050406030204" pitchFamily="18" charset="0"/>
                            <a:ea typeface="Cambria Math" panose="02040503050406030204" pitchFamily="18" charset="0"/>
                          </a:rPr>
                          <m:t>𝑚</m:t>
                        </m:r>
                      </m:den>
                    </m:f>
                  </m:oMath>
                </a14:m>
                <a:r>
                  <a:rPr lang="en-US" sz="2000" dirty="0">
                    <a:ea typeface="Cambria Math" panose="02040503050406030204" pitchFamily="18" charset="0"/>
                  </a:rPr>
                  <a:t> </a:t>
                </a:r>
              </a:p>
              <a:p>
                <a:pPr marL="53975" indent="0">
                  <a:buNone/>
                </a:pPr>
                <a:r>
                  <a:rPr lang="en-US" sz="2000" dirty="0">
                    <a:ea typeface="Cambria Math" panose="02040503050406030204" pitchFamily="18" charset="0"/>
                  </a:rPr>
                  <a:t>     </a:t>
                </a:r>
              </a:p>
              <a:p>
                <a:pPr marL="53975" indent="0">
                  <a:buNone/>
                </a:pPr>
                <a:r>
                  <a:rPr lang="en-US" sz="2000" dirty="0">
                    <a:ea typeface="Cambria Math" panose="02040503050406030204" pitchFamily="18" charset="0"/>
                  </a:rPr>
                  <a:t>      where, </a:t>
                </a:r>
                <a:r>
                  <a:rPr lang="en-US" sz="2000" i="1" dirty="0">
                    <a:ea typeface="Cambria Math" panose="02040503050406030204" pitchFamily="18" charset="0"/>
                  </a:rPr>
                  <a:t>n</a:t>
                </a:r>
                <a:r>
                  <a:rPr lang="en-US" sz="2000" dirty="0">
                    <a:ea typeface="Cambria Math" panose="02040503050406030204" pitchFamily="18" charset="0"/>
                  </a:rPr>
                  <a:t> = total number of instances from class </a:t>
                </a:r>
                <a14:m>
                  <m:oMath xmlns:m="http://schemas.openxmlformats.org/officeDocument/2006/math">
                    <m:r>
                      <m:rPr>
                        <m:nor/>
                      </m:rPr>
                      <a:rPr lang="en-US" sz="2000" i="1" dirty="0">
                        <a:ea typeface="Cambria Math" panose="02040503050406030204" pitchFamily="18" charset="0"/>
                      </a:rPr>
                      <m:t>C</m:t>
                    </m:r>
                    <m:r>
                      <a:rPr lang="en-US" sz="2000" i="1" baseline="-25000" dirty="0">
                        <a:latin typeface="Cambria Math" panose="02040503050406030204" pitchFamily="18" charset="0"/>
                        <a:ea typeface="Cambria Math" panose="02040503050406030204" pitchFamily="18" charset="0"/>
                      </a:rPr>
                      <m:t>𝑖</m:t>
                    </m:r>
                  </m:oMath>
                </a14:m>
                <a:endParaRPr lang="en-US" sz="2000" i="1" dirty="0">
                  <a:ea typeface="Cambria Math" panose="02040503050406030204" pitchFamily="18" charset="0"/>
                </a:endParaRPr>
              </a:p>
              <a:p>
                <a:pPr marL="53975" indent="0">
                  <a:buNone/>
                </a:pPr>
                <a:r>
                  <a:rPr lang="en-US" sz="2000" dirty="0">
                    <a:ea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𝑛</m:t>
                        </m:r>
                      </m:e>
                      <m: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𝑐</m:t>
                            </m:r>
                          </m:e>
                          <m:sub>
                            <m:r>
                              <a:rPr lang="en-US" sz="2000" i="1">
                                <a:latin typeface="Cambria Math" panose="02040503050406030204" pitchFamily="18" charset="0"/>
                                <a:ea typeface="Cambria Math" panose="02040503050406030204" pitchFamily="18" charset="0"/>
                              </a:rPr>
                              <m:t>𝑖</m:t>
                            </m:r>
                          </m:sub>
                        </m:sSub>
                      </m:sub>
                    </m:sSub>
                  </m:oMath>
                </a14:m>
                <a:r>
                  <a:rPr lang="en-US" sz="2000" dirty="0">
                    <a:ea typeface="Cambria Math" panose="02040503050406030204" pitchFamily="18" charset="0"/>
                  </a:rPr>
                  <a:t> = number of training examples from class </a:t>
                </a:r>
                <a14:m>
                  <m:oMath xmlns:m="http://schemas.openxmlformats.org/officeDocument/2006/math">
                    <m:r>
                      <m:rPr>
                        <m:nor/>
                      </m:rPr>
                      <a:rPr lang="en-US" sz="2000" i="1" dirty="0">
                        <a:ea typeface="Cambria Math" panose="02040503050406030204" pitchFamily="18" charset="0"/>
                      </a:rPr>
                      <m:t>C</m:t>
                    </m:r>
                    <m:r>
                      <a:rPr lang="en-US" sz="2000" i="1" baseline="-25000" dirty="0">
                        <a:latin typeface="Cambria Math" panose="02040503050406030204" pitchFamily="18" charset="0"/>
                        <a:ea typeface="Cambria Math" panose="02040503050406030204" pitchFamily="18" charset="0"/>
                      </a:rPr>
                      <m:t>𝑖</m:t>
                    </m:r>
                  </m:oMath>
                </a14:m>
                <a:r>
                  <a:rPr lang="en-US" sz="2000" dirty="0">
                    <a:ea typeface="Cambria Math" panose="02040503050406030204" pitchFamily="18" charset="0"/>
                  </a:rPr>
                  <a:t> that take the value </a:t>
                </a:r>
                <a14:m>
                  <m:oMath xmlns:m="http://schemas.openxmlformats.org/officeDocument/2006/math">
                    <m:r>
                      <m:rPr>
                        <m:nor/>
                      </m:rPr>
                      <a:rPr lang="en-US" sz="2000" i="1" dirty="0">
                        <a:ea typeface="Cambria Math" panose="02040503050406030204" pitchFamily="18" charset="0"/>
                      </a:rPr>
                      <m:t>A</m:t>
                    </m:r>
                    <m:r>
                      <m:rPr>
                        <m:nor/>
                      </m:rPr>
                      <a:rPr lang="en-US" sz="2000" i="1" baseline="-25000" dirty="0">
                        <a:ea typeface="Cambria Math" panose="02040503050406030204" pitchFamily="18" charset="0"/>
                      </a:rPr>
                      <m:t>j</m:t>
                    </m:r>
                    <m:r>
                      <m:rPr>
                        <m:nor/>
                      </m:rPr>
                      <a:rPr lang="en-US" sz="2000" i="1" baseline="-25000" dirty="0">
                        <a:ea typeface="Cambria Math" panose="02040503050406030204" pitchFamily="18" charset="0"/>
                      </a:rPr>
                      <m:t> =</m:t>
                    </m:r>
                    <m:r>
                      <m:rPr>
                        <m:nor/>
                      </m:rPr>
                      <a:rPr lang="en-US" sz="2000" i="1" dirty="0">
                        <a:ea typeface="Cambria Math" panose="02040503050406030204" pitchFamily="18" charset="0"/>
                      </a:rPr>
                      <m:t>a</m:t>
                    </m:r>
                    <m:r>
                      <m:rPr>
                        <m:nor/>
                      </m:rPr>
                      <a:rPr lang="en-US" sz="2000" i="1" baseline="-25000" dirty="0">
                        <a:ea typeface="Cambria Math" panose="02040503050406030204" pitchFamily="18" charset="0"/>
                      </a:rPr>
                      <m:t>j</m:t>
                    </m:r>
                    <m:r>
                      <m:rPr>
                        <m:nor/>
                      </m:rPr>
                      <a:rPr lang="en-US" sz="2000" i="1" baseline="-25000" dirty="0">
                        <a:ea typeface="Cambria Math" panose="02040503050406030204" pitchFamily="18" charset="0"/>
                      </a:rPr>
                      <m:t> </m:t>
                    </m:r>
                  </m:oMath>
                </a14:m>
                <a:endParaRPr lang="en-US" sz="2000" i="1" dirty="0">
                  <a:ea typeface="Cambria Math" panose="02040503050406030204" pitchFamily="18" charset="0"/>
                </a:endParaRPr>
              </a:p>
              <a:p>
                <a:pPr marL="53975" indent="0">
                  <a:buNone/>
                </a:pPr>
                <a:r>
                  <a:rPr lang="en-US" sz="2000" dirty="0">
                    <a:ea typeface="Cambria Math" panose="02040503050406030204" pitchFamily="18" charset="0"/>
                  </a:rPr>
                  <a:t>	    </a:t>
                </a:r>
                <a:r>
                  <a:rPr lang="en-US" sz="2000" i="1" dirty="0">
                    <a:ea typeface="Cambria Math" panose="02040503050406030204" pitchFamily="18" charset="0"/>
                  </a:rPr>
                  <a:t>m</a:t>
                </a:r>
                <a:r>
                  <a:rPr lang="en-US" sz="2000" dirty="0">
                    <a:ea typeface="Cambria Math" panose="02040503050406030204" pitchFamily="18" charset="0"/>
                  </a:rPr>
                  <a:t> = it is a parameter known as the equivalent sample size, and</a:t>
                </a:r>
              </a:p>
              <a:p>
                <a:pPr marL="53975" indent="0">
                  <a:buNone/>
                </a:pPr>
                <a:r>
                  <a:rPr lang="en-US" sz="2000" dirty="0">
                    <a:ea typeface="Cambria Math" panose="02040503050406030204" pitchFamily="18" charset="0"/>
                  </a:rPr>
                  <a:t>                   </a:t>
                </a:r>
                <a:r>
                  <a:rPr lang="en-US" sz="2000" i="1" dirty="0">
                    <a:ea typeface="Cambria Math" panose="02040503050406030204" pitchFamily="18" charset="0"/>
                  </a:rPr>
                  <a:t>p</a:t>
                </a:r>
                <a:r>
                  <a:rPr lang="en-US" sz="2000" dirty="0">
                    <a:ea typeface="Cambria Math" panose="02040503050406030204" pitchFamily="18" charset="0"/>
                  </a:rPr>
                  <a:t> = is a user specified parameter.</a:t>
                </a:r>
              </a:p>
              <a:p>
                <a:pPr marL="53975" indent="0">
                  <a:buNone/>
                </a:pPr>
                <a:endParaRPr lang="en-US" sz="2000" dirty="0">
                  <a:ea typeface="Cambria Math" panose="02040503050406030204" pitchFamily="18" charset="0"/>
                </a:endParaRPr>
              </a:p>
              <a:p>
                <a:pPr marL="53975" indent="0">
                  <a:buNone/>
                </a:pPr>
                <a:r>
                  <a:rPr lang="en-US" sz="2000" dirty="0">
                    <a:ea typeface="Cambria Math" panose="02040503050406030204" pitchFamily="18" charset="0"/>
                  </a:rPr>
                  <a:t>     </a:t>
                </a:r>
                <a:r>
                  <a:rPr lang="en-US" sz="2000" b="1" dirty="0">
                    <a:solidFill>
                      <a:srgbClr val="0B5ED7"/>
                    </a:solidFill>
                    <a:ea typeface="Cambria Math" panose="02040503050406030204" pitchFamily="18" charset="0"/>
                  </a:rPr>
                  <a:t>Note: </a:t>
                </a:r>
              </a:p>
              <a:p>
                <a:pPr marL="53975" indent="0">
                  <a:buNone/>
                </a:pPr>
                <a:r>
                  <a:rPr lang="en-US" sz="2000" b="1" dirty="0">
                    <a:solidFill>
                      <a:srgbClr val="0B5ED7"/>
                    </a:solidFill>
                    <a:ea typeface="Cambria Math" panose="02040503050406030204" pitchFamily="18" charset="0"/>
                  </a:rPr>
                  <a:t>     </a:t>
                </a:r>
                <a:r>
                  <a:rPr lang="en-US" sz="2000" dirty="0">
                    <a:solidFill>
                      <a:srgbClr val="0B5ED7"/>
                    </a:solidFill>
                    <a:ea typeface="Cambria Math" panose="02040503050406030204" pitchFamily="18" charset="0"/>
                  </a:rPr>
                  <a:t>If </a:t>
                </a:r>
                <a:r>
                  <a:rPr lang="en-US" sz="2000" i="1" dirty="0">
                    <a:solidFill>
                      <a:srgbClr val="0B5ED7"/>
                    </a:solidFill>
                    <a:ea typeface="Cambria Math" panose="02040503050406030204" pitchFamily="18" charset="0"/>
                  </a:rPr>
                  <a:t>n</a:t>
                </a:r>
                <a:r>
                  <a:rPr lang="en-US" sz="2000" dirty="0">
                    <a:solidFill>
                      <a:srgbClr val="0B5ED7"/>
                    </a:solidFill>
                    <a:ea typeface="Cambria Math" panose="02040503050406030204" pitchFamily="18" charset="0"/>
                  </a:rPr>
                  <a:t> = 0, that is, if there is no training set available, then </a:t>
                </a:r>
                <a14:m>
                  <m:oMath xmlns:m="http://schemas.openxmlformats.org/officeDocument/2006/math">
                    <m:r>
                      <a:rPr lang="en-US" sz="2000" i="1">
                        <a:solidFill>
                          <a:srgbClr val="0B5ED7"/>
                        </a:solidFill>
                        <a:latin typeface="Cambria Math" panose="02040503050406030204" pitchFamily="18" charset="0"/>
                        <a:ea typeface="Cambria Math" panose="02040503050406030204" pitchFamily="18" charset="0"/>
                      </a:rPr>
                      <m:t>𝑃</m:t>
                    </m:r>
                    <m:d>
                      <m:dPr>
                        <m:ctrlPr>
                          <a:rPr lang="en-US" sz="2000" i="1">
                            <a:solidFill>
                              <a:srgbClr val="0B5ED7"/>
                            </a:solidFill>
                            <a:latin typeface="Cambria Math" panose="02040503050406030204" pitchFamily="18" charset="0"/>
                            <a:ea typeface="Cambria Math" panose="02040503050406030204" pitchFamily="18" charset="0"/>
                          </a:rPr>
                        </m:ctrlPr>
                      </m:dPr>
                      <m:e>
                        <m:r>
                          <m:rPr>
                            <m:nor/>
                          </m:rPr>
                          <a:rPr lang="en-US" sz="2000" i="1">
                            <a:solidFill>
                              <a:srgbClr val="0B5ED7"/>
                            </a:solidFill>
                            <a:latin typeface="Cambria Math" panose="02040503050406030204" pitchFamily="18" charset="0"/>
                            <a:ea typeface="Cambria Math" panose="02040503050406030204" pitchFamily="18" charset="0"/>
                          </a:rPr>
                          <m:t>a</m:t>
                        </m:r>
                        <m:r>
                          <m:rPr>
                            <m:nor/>
                          </m:rPr>
                          <a:rPr lang="en-US" sz="2000" i="1" baseline="-25000" dirty="0">
                            <a:solidFill>
                              <a:srgbClr val="0B5ED7"/>
                            </a:solidFill>
                            <a:ea typeface="Cambria Math" panose="02040503050406030204" pitchFamily="18" charset="0"/>
                          </a:rPr>
                          <m:t>i</m:t>
                        </m:r>
                        <m:r>
                          <m:rPr>
                            <m:nor/>
                          </m:rPr>
                          <a:rPr lang="en-US" sz="2000" i="1" dirty="0">
                            <a:solidFill>
                              <a:srgbClr val="0B5ED7"/>
                            </a:solidFill>
                            <a:ea typeface="Cambria Math" panose="02040503050406030204" pitchFamily="18" charset="0"/>
                          </a:rPr>
                          <m:t>|</m:t>
                        </m:r>
                        <m:r>
                          <m:rPr>
                            <m:nor/>
                          </m:rPr>
                          <a:rPr lang="en-US" sz="2000" i="1" dirty="0">
                            <a:solidFill>
                              <a:srgbClr val="0B5ED7"/>
                            </a:solidFill>
                            <a:ea typeface="Cambria Math" panose="02040503050406030204" pitchFamily="18" charset="0"/>
                          </a:rPr>
                          <m:t>C</m:t>
                        </m:r>
                        <m:r>
                          <a:rPr lang="en-US" sz="2000" i="1" baseline="-25000" dirty="0">
                            <a:solidFill>
                              <a:srgbClr val="0B5ED7"/>
                            </a:solidFill>
                            <a:latin typeface="Cambria Math" panose="02040503050406030204" pitchFamily="18" charset="0"/>
                            <a:ea typeface="Cambria Math" panose="02040503050406030204" pitchFamily="18" charset="0"/>
                          </a:rPr>
                          <m:t>𝑖</m:t>
                        </m:r>
                      </m:e>
                    </m:d>
                  </m:oMath>
                </a14:m>
                <a:r>
                  <a:rPr lang="en-US" sz="2000" i="1" dirty="0">
                    <a:solidFill>
                      <a:srgbClr val="0B5ED7"/>
                    </a:solidFill>
                    <a:ea typeface="Cambria Math" panose="02040503050406030204" pitchFamily="18" charset="0"/>
                  </a:rPr>
                  <a:t> = p</a:t>
                </a:r>
                <a:r>
                  <a:rPr lang="en-US" sz="2000" dirty="0">
                    <a:solidFill>
                      <a:srgbClr val="0B5ED7"/>
                    </a:solidFill>
                    <a:ea typeface="Cambria Math" panose="02040503050406030204" pitchFamily="18" charset="0"/>
                  </a:rPr>
                  <a:t>,</a:t>
                </a:r>
              </a:p>
              <a:p>
                <a:pPr marL="53975" indent="0">
                  <a:buNone/>
                </a:pPr>
                <a:r>
                  <a:rPr lang="en-US" sz="2000" dirty="0">
                    <a:solidFill>
                      <a:srgbClr val="0B5ED7"/>
                    </a:solidFill>
                    <a:ea typeface="Cambria Math" panose="02040503050406030204" pitchFamily="18" charset="0"/>
                  </a:rPr>
                  <a:t>     so, this is a different value, in absence of sample value.</a:t>
                </a: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1415256" y="1624337"/>
                <a:ext cx="9361488" cy="4732020"/>
              </a:xfrm>
              <a:blipFill>
                <a:blip r:embed="rId2"/>
                <a:stretch>
                  <a:fillRect t="-1337" b="-1604"/>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47</a:t>
            </a:fld>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E816A090-2086-DB4D-8E8E-8E4978C66AA5}"/>
              </a:ext>
            </a:extLst>
          </p:cNvPr>
          <p:cNvSpPr>
            <a:spLocks noGrp="1"/>
          </p:cNvSpPr>
          <p:nvPr>
            <p:ph type="ftr" sz="quarter" idx="11"/>
          </p:nvPr>
        </p:nvSpPr>
        <p:spPr/>
        <p:txBody>
          <a:bodyPr/>
          <a:lstStyle/>
          <a:p>
            <a:pPr algn="ctr"/>
            <a:r>
              <a:rPr lang="en-IN"/>
              <a:t>IIITS: Data Analytics</a:t>
            </a:r>
            <a:endParaRPr lang="en-IN" dirty="0"/>
          </a:p>
        </p:txBody>
      </p:sp>
    </p:spTree>
    <p:extLst>
      <p:ext uri="{BB962C8B-B14F-4D97-AF65-F5344CB8AC3E}">
        <p14:creationId xmlns:p14="http://schemas.microsoft.com/office/powerpoint/2010/main" val="19694333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4485" y="62528"/>
            <a:ext cx="8425339" cy="1143000"/>
          </a:xfrm>
        </p:spPr>
        <p:txBody>
          <a:bodyPr>
            <a:normAutofit/>
          </a:bodyPr>
          <a:lstStyle/>
          <a:p>
            <a:r>
              <a:rPr lang="en-US" sz="4000" dirty="0">
                <a:solidFill>
                  <a:srgbClr val="A50021"/>
                </a:solidFill>
                <a:latin typeface="Times New Roman" pitchFamily="18" charset="0"/>
                <a:cs typeface="Times New Roman" pitchFamily="18" charset="0"/>
              </a:rPr>
              <a:t>A Practice Example</a:t>
            </a:r>
            <a:endParaRPr lang="en-IN" sz="4000" dirty="0">
              <a:solidFill>
                <a:srgbClr val="A50021"/>
              </a:solidFill>
              <a:latin typeface="Times New Roman" pitchFamily="18" charset="0"/>
              <a:cs typeface="Times New Roman" pitchFamily="18" charset="0"/>
            </a:endParaRPr>
          </a:p>
        </p:txBody>
      </p:sp>
      <p:sp>
        <p:nvSpPr>
          <p:cNvPr id="5" name="Content Placeholder 4"/>
          <p:cNvSpPr>
            <a:spLocks noGrp="1"/>
          </p:cNvSpPr>
          <p:nvPr>
            <p:ph idx="1"/>
          </p:nvPr>
        </p:nvSpPr>
        <p:spPr>
          <a:xfrm>
            <a:off x="1811496" y="1624337"/>
            <a:ext cx="8671560" cy="4732020"/>
          </a:xfrm>
        </p:spPr>
        <p:txBody>
          <a:bodyPr>
            <a:normAutofit/>
          </a:bodyPr>
          <a:lstStyle/>
          <a:p>
            <a:pPr marL="53975" indent="0" algn="just">
              <a:buNone/>
            </a:pPr>
            <a:r>
              <a:rPr lang="en-US" sz="2000" dirty="0">
                <a:solidFill>
                  <a:srgbClr val="A50021"/>
                </a:solidFill>
                <a:ea typeface="Cambria Math" panose="02040503050406030204" pitchFamily="18" charset="0"/>
              </a:rPr>
              <a:t>  </a:t>
            </a:r>
            <a:r>
              <a:rPr lang="en-US" sz="2000" b="1" dirty="0">
                <a:solidFill>
                  <a:srgbClr val="0B5ED7"/>
                </a:solidFill>
                <a:ea typeface="Cambria Math" panose="02040503050406030204" pitchFamily="18" charset="0"/>
              </a:rPr>
              <a:t>Example 8.4</a:t>
            </a: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48</a:t>
            </a:fld>
            <a:endParaRPr lang="en-IN" dirty="0">
              <a:solidFill>
                <a:srgbClr val="04617B">
                  <a:shade val="90000"/>
                </a:srgbClr>
              </a:solidFill>
            </a:endParaRPr>
          </a:p>
        </p:txBody>
      </p:sp>
      <p:graphicFrame>
        <p:nvGraphicFramePr>
          <p:cNvPr id="3" name="Object 2"/>
          <p:cNvGraphicFramePr>
            <a:graphicFrameLocks/>
          </p:cNvGraphicFramePr>
          <p:nvPr/>
        </p:nvGraphicFramePr>
        <p:xfrm>
          <a:off x="5126196" y="1371600"/>
          <a:ext cx="5440680" cy="5166360"/>
        </p:xfrm>
        <a:graphic>
          <a:graphicData uri="http://schemas.openxmlformats.org/presentationml/2006/ole">
            <mc:AlternateContent xmlns:mc="http://schemas.openxmlformats.org/markup-compatibility/2006">
              <mc:Choice xmlns:v="urn:schemas-microsoft-com:vml" Requires="v">
                <p:oleObj spid="_x0000_s8203" name="Worksheet" r:id="rId3" imgW="4324288" imgH="4457700" progId="Excel.Sheet.8">
                  <p:embed/>
                </p:oleObj>
              </mc:Choice>
              <mc:Fallback>
                <p:oleObj name="Worksheet" r:id="rId3" imgW="4324288" imgH="4457700" progId="Excel.Sheet.8">
                  <p:embed/>
                  <p:pic>
                    <p:nvPicPr>
                      <p:cNvPr id="3" name="Object 2"/>
                      <p:cNvPicPr>
                        <a:picLocks noChangeArrowheads="1"/>
                      </p:cNvPicPr>
                      <p:nvPr/>
                    </p:nvPicPr>
                    <p:blipFill>
                      <a:blip r:embed="rId4"/>
                      <a:srcRect/>
                      <a:stretch>
                        <a:fillRect/>
                      </a:stretch>
                    </p:blipFill>
                    <p:spPr bwMode="auto">
                      <a:xfrm>
                        <a:off x="5126196" y="1371600"/>
                        <a:ext cx="5440680" cy="5166360"/>
                      </a:xfrm>
                      <a:prstGeom prst="rect">
                        <a:avLst/>
                      </a:prstGeom>
                      <a:noFill/>
                      <a:ln>
                        <a:noFill/>
                      </a:ln>
                      <a:effectLst/>
                    </p:spPr>
                  </p:pic>
                </p:oleObj>
              </mc:Fallback>
            </mc:AlternateContent>
          </a:graphicData>
        </a:graphic>
      </p:graphicFrame>
      <p:sp>
        <p:nvSpPr>
          <p:cNvPr id="7" name="Text Box 4"/>
          <p:cNvSpPr txBox="1">
            <a:spLocks noChangeArrowheads="1"/>
          </p:cNvSpPr>
          <p:nvPr/>
        </p:nvSpPr>
        <p:spPr bwMode="auto">
          <a:xfrm>
            <a:off x="1643856" y="2263141"/>
            <a:ext cx="34290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defRPr>
            </a:lvl1pPr>
            <a:lvl2pPr marL="742950" indent="-285750" eaLnBrk="0" hangingPunct="0">
              <a:defRPr>
                <a:solidFill>
                  <a:schemeClr val="tx1"/>
                </a:solidFill>
                <a:latin typeface="Tahoma" pitchFamily="34" charset="0"/>
              </a:defRPr>
            </a:lvl2pPr>
            <a:lvl3pPr marL="1143000" indent="-228600" eaLnBrk="0" hangingPunct="0">
              <a:defRPr>
                <a:solidFill>
                  <a:schemeClr val="tx1"/>
                </a:solidFill>
                <a:latin typeface="Tahoma" pitchFamily="34" charset="0"/>
              </a:defRPr>
            </a:lvl3pPr>
            <a:lvl4pPr marL="1600200" indent="-228600" eaLnBrk="0" hangingPunct="0">
              <a:defRPr>
                <a:solidFill>
                  <a:schemeClr val="tx1"/>
                </a:solidFill>
                <a:latin typeface="Tahoma" pitchFamily="34" charset="0"/>
              </a:defRPr>
            </a:lvl4pPr>
            <a:lvl5pPr marL="2057400" indent="-228600" eaLnBrk="0" hangingPunct="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1" hangingPunct="1">
              <a:lnSpc>
                <a:spcPct val="110000"/>
              </a:lnSpc>
            </a:pPr>
            <a:r>
              <a:rPr lang="en-US" altLang="zh-TW" sz="2000" dirty="0">
                <a:solidFill>
                  <a:srgbClr val="0B5ED7"/>
                </a:solidFill>
                <a:ea typeface="新細明體" charset="-120"/>
              </a:rPr>
              <a:t>Class:</a:t>
            </a:r>
          </a:p>
          <a:p>
            <a:pPr eaLnBrk="1" hangingPunct="1">
              <a:lnSpc>
                <a:spcPct val="110000"/>
              </a:lnSpc>
            </a:pPr>
            <a:r>
              <a:rPr lang="en-US" altLang="zh-TW" sz="2000" dirty="0">
                <a:solidFill>
                  <a:srgbClr val="0B5ED7"/>
                </a:solidFill>
                <a:ea typeface="新細明體" charset="-120"/>
              </a:rPr>
              <a:t>C1:buys_computer = ‘yes’</a:t>
            </a:r>
          </a:p>
          <a:p>
            <a:pPr eaLnBrk="1" hangingPunct="1">
              <a:lnSpc>
                <a:spcPct val="110000"/>
              </a:lnSpc>
            </a:pPr>
            <a:r>
              <a:rPr lang="en-US" altLang="zh-TW" sz="2000" dirty="0">
                <a:solidFill>
                  <a:srgbClr val="0B5ED7"/>
                </a:solidFill>
                <a:ea typeface="新細明體" charset="-120"/>
              </a:rPr>
              <a:t>C2:buys_computer = ‘no’</a:t>
            </a:r>
          </a:p>
          <a:p>
            <a:pPr eaLnBrk="1" hangingPunct="1">
              <a:lnSpc>
                <a:spcPct val="110000"/>
              </a:lnSpc>
            </a:pPr>
            <a:endParaRPr lang="en-US" altLang="zh-TW" sz="2000" dirty="0">
              <a:solidFill>
                <a:srgbClr val="0B5ED7"/>
              </a:solidFill>
              <a:ea typeface="新細明體" charset="-120"/>
            </a:endParaRPr>
          </a:p>
          <a:p>
            <a:pPr eaLnBrk="1" hangingPunct="1">
              <a:lnSpc>
                <a:spcPct val="110000"/>
              </a:lnSpc>
            </a:pPr>
            <a:r>
              <a:rPr lang="en-US" altLang="zh-TW" sz="2000" dirty="0">
                <a:solidFill>
                  <a:srgbClr val="0B5ED7"/>
                </a:solidFill>
                <a:ea typeface="新細明體" charset="-120"/>
              </a:rPr>
              <a:t>Data instance </a:t>
            </a:r>
          </a:p>
          <a:p>
            <a:pPr eaLnBrk="1" hangingPunct="1">
              <a:lnSpc>
                <a:spcPct val="110000"/>
              </a:lnSpc>
            </a:pPr>
            <a:r>
              <a:rPr lang="en-US" altLang="zh-TW" sz="2000" dirty="0">
                <a:solidFill>
                  <a:srgbClr val="0B5ED7"/>
                </a:solidFill>
                <a:ea typeface="新細明體" charset="-120"/>
              </a:rPr>
              <a:t>X = (</a:t>
            </a:r>
            <a:r>
              <a:rPr lang="en-US" altLang="zh-TW" sz="2000" dirty="0">
                <a:solidFill>
                  <a:srgbClr val="073C8B"/>
                </a:solidFill>
                <a:ea typeface="新細明體" charset="-120"/>
              </a:rPr>
              <a:t>age &lt;=30</a:t>
            </a:r>
            <a:r>
              <a:rPr lang="en-US" altLang="zh-TW" sz="2000" dirty="0">
                <a:solidFill>
                  <a:srgbClr val="0B5ED7"/>
                </a:solidFill>
                <a:ea typeface="新細明體" charset="-120"/>
              </a:rPr>
              <a:t>,</a:t>
            </a:r>
          </a:p>
          <a:p>
            <a:pPr eaLnBrk="1" hangingPunct="1">
              <a:lnSpc>
                <a:spcPct val="110000"/>
              </a:lnSpc>
            </a:pPr>
            <a:r>
              <a:rPr lang="en-US" altLang="zh-TW" sz="2000" dirty="0">
                <a:solidFill>
                  <a:srgbClr val="0B5ED7"/>
                </a:solidFill>
                <a:ea typeface="新細明體" charset="-120"/>
              </a:rPr>
              <a:t>Income = </a:t>
            </a:r>
            <a:r>
              <a:rPr lang="en-US" altLang="zh-TW" sz="2000" dirty="0">
                <a:solidFill>
                  <a:srgbClr val="073C8B"/>
                </a:solidFill>
                <a:ea typeface="新細明體" charset="-120"/>
              </a:rPr>
              <a:t>medium</a:t>
            </a:r>
            <a:r>
              <a:rPr lang="en-US" altLang="zh-TW" sz="2000" dirty="0">
                <a:solidFill>
                  <a:srgbClr val="0B5ED7"/>
                </a:solidFill>
                <a:ea typeface="新細明體" charset="-120"/>
              </a:rPr>
              <a:t>,</a:t>
            </a:r>
          </a:p>
          <a:p>
            <a:pPr eaLnBrk="1" hangingPunct="1">
              <a:lnSpc>
                <a:spcPct val="110000"/>
              </a:lnSpc>
            </a:pPr>
            <a:r>
              <a:rPr lang="en-US" altLang="zh-TW" sz="2000" dirty="0">
                <a:solidFill>
                  <a:srgbClr val="0B5ED7"/>
                </a:solidFill>
                <a:ea typeface="新細明體" charset="-120"/>
              </a:rPr>
              <a:t>Student = </a:t>
            </a:r>
            <a:r>
              <a:rPr lang="en-US" altLang="zh-TW" sz="2000" dirty="0">
                <a:solidFill>
                  <a:srgbClr val="073C8B"/>
                </a:solidFill>
                <a:ea typeface="新細明體" charset="-120"/>
              </a:rPr>
              <a:t>yes</a:t>
            </a:r>
          </a:p>
          <a:p>
            <a:pPr eaLnBrk="1" hangingPunct="1">
              <a:lnSpc>
                <a:spcPct val="110000"/>
              </a:lnSpc>
            </a:pPr>
            <a:r>
              <a:rPr lang="en-US" altLang="zh-TW" sz="2000" dirty="0" err="1">
                <a:solidFill>
                  <a:srgbClr val="0B5ED7"/>
                </a:solidFill>
                <a:ea typeface="新細明體" charset="-120"/>
              </a:rPr>
              <a:t>Credit_rating</a:t>
            </a:r>
            <a:r>
              <a:rPr lang="en-US" altLang="zh-TW" sz="2000" dirty="0">
                <a:solidFill>
                  <a:srgbClr val="0B5ED7"/>
                </a:solidFill>
                <a:ea typeface="新細明體" charset="-120"/>
              </a:rPr>
              <a:t> = </a:t>
            </a:r>
            <a:r>
              <a:rPr lang="en-US" altLang="zh-TW" sz="2000" dirty="0">
                <a:solidFill>
                  <a:srgbClr val="073C8B"/>
                </a:solidFill>
                <a:ea typeface="新細明體" charset="-120"/>
              </a:rPr>
              <a:t>fair</a:t>
            </a:r>
            <a:r>
              <a:rPr lang="en-US" altLang="zh-TW" sz="2000" dirty="0">
                <a:solidFill>
                  <a:srgbClr val="0B5ED7"/>
                </a:solidFill>
                <a:ea typeface="新細明體" charset="-120"/>
              </a:rPr>
              <a:t>)</a:t>
            </a:r>
          </a:p>
        </p:txBody>
      </p:sp>
      <p:sp>
        <p:nvSpPr>
          <p:cNvPr id="8" name="Footer Placeholder 7">
            <a:extLst>
              <a:ext uri="{FF2B5EF4-FFF2-40B4-BE49-F238E27FC236}">
                <a16:creationId xmlns:a16="http://schemas.microsoft.com/office/drawing/2014/main" id="{096E6BB2-14B9-B846-903C-16A39D560B53}"/>
              </a:ext>
            </a:extLst>
          </p:cNvPr>
          <p:cNvSpPr>
            <a:spLocks noGrp="1"/>
          </p:cNvSpPr>
          <p:nvPr>
            <p:ph type="ftr" sz="quarter" idx="11"/>
          </p:nvPr>
        </p:nvSpPr>
        <p:spPr/>
        <p:txBody>
          <a:bodyPr/>
          <a:lstStyle/>
          <a:p>
            <a:pPr algn="ctr"/>
            <a:r>
              <a:rPr lang="en-IN"/>
              <a:t>IIITS: Data Analytics</a:t>
            </a:r>
            <a:endParaRPr lang="en-IN" dirty="0"/>
          </a:p>
        </p:txBody>
      </p:sp>
    </p:spTree>
    <p:extLst>
      <p:ext uri="{BB962C8B-B14F-4D97-AF65-F5344CB8AC3E}">
        <p14:creationId xmlns:p14="http://schemas.microsoft.com/office/powerpoint/2010/main" val="17901898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5" y="260648"/>
            <a:ext cx="8425339" cy="1004272"/>
          </a:xfrm>
        </p:spPr>
        <p:txBody>
          <a:bodyPr>
            <a:normAutofit/>
          </a:bodyPr>
          <a:lstStyle/>
          <a:p>
            <a:r>
              <a:rPr lang="en-US" sz="4000" dirty="0">
                <a:solidFill>
                  <a:srgbClr val="A50021"/>
                </a:solidFill>
                <a:latin typeface="Times New Roman" pitchFamily="18" charset="0"/>
                <a:cs typeface="Times New Roman" pitchFamily="18" charset="0"/>
              </a:rPr>
              <a:t>A Practice Example</a:t>
            </a:r>
            <a:endParaRPr lang="en-IN" sz="4000" dirty="0">
              <a:solidFill>
                <a:srgbClr val="A50021"/>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49</a:t>
            </a:fld>
            <a:endParaRPr lang="en-IN" dirty="0">
              <a:solidFill>
                <a:srgbClr val="04617B">
                  <a:shade val="90000"/>
                </a:srgbClr>
              </a:solidFill>
            </a:endParaRPr>
          </a:p>
        </p:txBody>
      </p:sp>
      <p:sp>
        <p:nvSpPr>
          <p:cNvPr id="10" name="Rectangle 3"/>
          <p:cNvSpPr txBox="1">
            <a:spLocks noChangeArrowheads="1"/>
          </p:cNvSpPr>
          <p:nvPr/>
        </p:nvSpPr>
        <p:spPr>
          <a:xfrm>
            <a:off x="1720056" y="1424940"/>
            <a:ext cx="8610600" cy="5105400"/>
          </a:xfrm>
          <a:prstGeom prst="rect">
            <a:avLst/>
          </a:prstGeom>
        </p:spPr>
        <p:txBody>
          <a:bodyPr vert="horz">
            <a:normAutofit lnSpcReduction="10000"/>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lnSpc>
                <a:spcPct val="80000"/>
              </a:lnSpc>
            </a:pPr>
            <a:r>
              <a:rPr lang="en-US" altLang="zh-TW" sz="2000" dirty="0">
                <a:solidFill>
                  <a:srgbClr val="0B5ED7"/>
                </a:solidFill>
                <a:ea typeface="新細明體" charset="-120"/>
              </a:rPr>
              <a:t>P(</a:t>
            </a:r>
            <a:r>
              <a:rPr lang="en-US" altLang="zh-TW" sz="2000" dirty="0" err="1">
                <a:solidFill>
                  <a:srgbClr val="0B5ED7"/>
                </a:solidFill>
                <a:ea typeface="新細明體" charset="-120"/>
              </a:rPr>
              <a:t>C</a:t>
            </a:r>
            <a:r>
              <a:rPr lang="en-US" altLang="zh-TW" sz="2000" baseline="-25000" dirty="0" err="1">
                <a:solidFill>
                  <a:srgbClr val="0B5ED7"/>
                </a:solidFill>
                <a:ea typeface="新細明體" charset="-120"/>
              </a:rPr>
              <a:t>i</a:t>
            </a:r>
            <a:r>
              <a:rPr lang="en-US" altLang="zh-TW" sz="2000" dirty="0">
                <a:solidFill>
                  <a:srgbClr val="0B5ED7"/>
                </a:solidFill>
                <a:ea typeface="新細明體" charset="-120"/>
              </a:rPr>
              <a:t>):    </a:t>
            </a:r>
            <a:r>
              <a:rPr lang="en-US" altLang="zh-TW" sz="1600" dirty="0">
                <a:solidFill>
                  <a:srgbClr val="0B5ED7"/>
                </a:solidFill>
                <a:ea typeface="新細明體" charset="-120"/>
              </a:rPr>
              <a:t>P(</a:t>
            </a:r>
            <a:r>
              <a:rPr lang="en-US" altLang="zh-TW" sz="1600" dirty="0" err="1">
                <a:solidFill>
                  <a:srgbClr val="0B5ED7"/>
                </a:solidFill>
                <a:ea typeface="新細明體" charset="-120"/>
              </a:rPr>
              <a:t>buys_computer</a:t>
            </a:r>
            <a:r>
              <a:rPr lang="en-US" altLang="zh-TW" sz="1600" dirty="0">
                <a:solidFill>
                  <a:srgbClr val="0B5ED7"/>
                </a:solidFill>
                <a:ea typeface="新細明體" charset="-120"/>
              </a:rPr>
              <a:t> = “yes”)  = 9/14 = 0.643</a:t>
            </a:r>
          </a:p>
          <a:p>
            <a:pPr>
              <a:lnSpc>
                <a:spcPct val="80000"/>
              </a:lnSpc>
              <a:buFont typeface="Wingdings" pitchFamily="2" charset="2"/>
              <a:buNone/>
            </a:pPr>
            <a:r>
              <a:rPr lang="en-US" altLang="zh-TW" sz="1600" dirty="0">
                <a:solidFill>
                  <a:srgbClr val="0B5ED7"/>
                </a:solidFill>
                <a:ea typeface="新細明體" charset="-120"/>
              </a:rPr>
              <a:t>                    P(</a:t>
            </a:r>
            <a:r>
              <a:rPr lang="en-US" altLang="zh-TW" sz="1600" dirty="0" err="1">
                <a:solidFill>
                  <a:srgbClr val="0B5ED7"/>
                </a:solidFill>
                <a:ea typeface="新細明體" charset="-120"/>
              </a:rPr>
              <a:t>buys_computer</a:t>
            </a:r>
            <a:r>
              <a:rPr lang="en-US" altLang="zh-TW" sz="1600" dirty="0">
                <a:solidFill>
                  <a:srgbClr val="0B5ED7"/>
                </a:solidFill>
                <a:ea typeface="新細明體" charset="-120"/>
              </a:rPr>
              <a:t> = “no”) = 5/14= 0.357</a:t>
            </a:r>
          </a:p>
          <a:p>
            <a:pPr>
              <a:lnSpc>
                <a:spcPct val="80000"/>
              </a:lnSpc>
              <a:buFont typeface="Wingdings" pitchFamily="2" charset="2"/>
              <a:buNone/>
            </a:pPr>
            <a:endParaRPr lang="en-US" altLang="zh-TW" sz="1600" dirty="0">
              <a:solidFill>
                <a:srgbClr val="0B5ED7"/>
              </a:solidFill>
              <a:ea typeface="新細明體" charset="-120"/>
            </a:endParaRPr>
          </a:p>
          <a:p>
            <a:pPr>
              <a:lnSpc>
                <a:spcPct val="80000"/>
              </a:lnSpc>
            </a:pPr>
            <a:r>
              <a:rPr lang="en-US" altLang="zh-TW" sz="2000" dirty="0">
                <a:solidFill>
                  <a:srgbClr val="0B5ED7"/>
                </a:solidFill>
                <a:ea typeface="新細明體" charset="-120"/>
              </a:rPr>
              <a:t>Compute P(</a:t>
            </a:r>
            <a:r>
              <a:rPr lang="en-US" altLang="zh-TW" sz="2000" dirty="0" err="1">
                <a:solidFill>
                  <a:srgbClr val="0B5ED7"/>
                </a:solidFill>
                <a:ea typeface="新細明體" charset="-120"/>
              </a:rPr>
              <a:t>X|C</a:t>
            </a:r>
            <a:r>
              <a:rPr lang="en-US" altLang="zh-TW" sz="2000" baseline="-25000" dirty="0" err="1">
                <a:solidFill>
                  <a:srgbClr val="0B5ED7"/>
                </a:solidFill>
                <a:ea typeface="新細明體" charset="-120"/>
              </a:rPr>
              <a:t>i</a:t>
            </a:r>
            <a:r>
              <a:rPr lang="en-US" altLang="zh-TW" sz="2000" dirty="0">
                <a:solidFill>
                  <a:srgbClr val="0B5ED7"/>
                </a:solidFill>
                <a:ea typeface="新細明體" charset="-120"/>
              </a:rPr>
              <a:t>) for each class</a:t>
            </a:r>
          </a:p>
          <a:p>
            <a:pPr>
              <a:lnSpc>
                <a:spcPct val="80000"/>
              </a:lnSpc>
              <a:buFont typeface="Wingdings" pitchFamily="2" charset="2"/>
              <a:buNone/>
            </a:pPr>
            <a:r>
              <a:rPr lang="en-US" altLang="zh-TW" sz="1600" dirty="0">
                <a:solidFill>
                  <a:srgbClr val="0B5ED7"/>
                </a:solidFill>
                <a:ea typeface="新細明體" charset="-120"/>
              </a:rPr>
              <a:t>     P(age = “&lt;=30” | </a:t>
            </a:r>
            <a:r>
              <a:rPr lang="en-US" altLang="zh-TW" sz="1600" dirty="0" err="1">
                <a:solidFill>
                  <a:srgbClr val="0B5ED7"/>
                </a:solidFill>
                <a:ea typeface="新細明體" charset="-120"/>
              </a:rPr>
              <a:t>buys_computer</a:t>
            </a:r>
            <a:r>
              <a:rPr lang="en-US" altLang="zh-TW" sz="1600" dirty="0">
                <a:solidFill>
                  <a:srgbClr val="0B5ED7"/>
                </a:solidFill>
                <a:ea typeface="新細明體" charset="-120"/>
              </a:rPr>
              <a:t> = “yes”)  = 2/9 = 0.222</a:t>
            </a:r>
          </a:p>
          <a:p>
            <a:pPr>
              <a:lnSpc>
                <a:spcPct val="80000"/>
              </a:lnSpc>
              <a:buFont typeface="Wingdings" pitchFamily="2" charset="2"/>
              <a:buNone/>
            </a:pPr>
            <a:r>
              <a:rPr lang="en-US" altLang="zh-TW" sz="1600" dirty="0">
                <a:solidFill>
                  <a:srgbClr val="0B5ED7"/>
                </a:solidFill>
                <a:ea typeface="新細明體" charset="-120"/>
              </a:rPr>
              <a:t>     P(age = “&lt;= 30” | </a:t>
            </a:r>
            <a:r>
              <a:rPr lang="en-US" altLang="zh-TW" sz="1600" dirty="0" err="1">
                <a:solidFill>
                  <a:srgbClr val="0B5ED7"/>
                </a:solidFill>
                <a:ea typeface="新細明體" charset="-120"/>
              </a:rPr>
              <a:t>buys_computer</a:t>
            </a:r>
            <a:r>
              <a:rPr lang="en-US" altLang="zh-TW" sz="1600" dirty="0">
                <a:solidFill>
                  <a:srgbClr val="0B5ED7"/>
                </a:solidFill>
                <a:ea typeface="新細明體" charset="-120"/>
              </a:rPr>
              <a:t> = “no”) = 3/5 = 0.6</a:t>
            </a:r>
          </a:p>
          <a:p>
            <a:pPr>
              <a:lnSpc>
                <a:spcPct val="80000"/>
              </a:lnSpc>
              <a:buFont typeface="Wingdings" pitchFamily="2" charset="2"/>
              <a:buNone/>
            </a:pPr>
            <a:r>
              <a:rPr lang="en-US" altLang="zh-TW" sz="1600" dirty="0">
                <a:solidFill>
                  <a:srgbClr val="0B5ED7"/>
                </a:solidFill>
                <a:ea typeface="新細明體" charset="-120"/>
              </a:rPr>
              <a:t>     P(income = “medium” | </a:t>
            </a:r>
            <a:r>
              <a:rPr lang="en-US" altLang="zh-TW" sz="1600" dirty="0" err="1">
                <a:solidFill>
                  <a:srgbClr val="0B5ED7"/>
                </a:solidFill>
                <a:ea typeface="新細明體" charset="-120"/>
              </a:rPr>
              <a:t>buys_computer</a:t>
            </a:r>
            <a:r>
              <a:rPr lang="en-US" altLang="zh-TW" sz="1600" dirty="0">
                <a:solidFill>
                  <a:srgbClr val="0B5ED7"/>
                </a:solidFill>
                <a:ea typeface="新細明體" charset="-120"/>
              </a:rPr>
              <a:t> = “yes”) = 4/9 = 0.444</a:t>
            </a:r>
          </a:p>
          <a:p>
            <a:pPr>
              <a:lnSpc>
                <a:spcPct val="80000"/>
              </a:lnSpc>
              <a:buFont typeface="Wingdings" pitchFamily="2" charset="2"/>
              <a:buNone/>
            </a:pPr>
            <a:r>
              <a:rPr lang="en-US" altLang="zh-TW" sz="1600" dirty="0">
                <a:solidFill>
                  <a:srgbClr val="0B5ED7"/>
                </a:solidFill>
                <a:ea typeface="新細明體" charset="-120"/>
              </a:rPr>
              <a:t>     P(income = “medium” | </a:t>
            </a:r>
            <a:r>
              <a:rPr lang="en-US" altLang="zh-TW" sz="1600" dirty="0" err="1">
                <a:solidFill>
                  <a:srgbClr val="0B5ED7"/>
                </a:solidFill>
                <a:ea typeface="新細明體" charset="-120"/>
              </a:rPr>
              <a:t>buys_computer</a:t>
            </a:r>
            <a:r>
              <a:rPr lang="en-US" altLang="zh-TW" sz="1600" dirty="0">
                <a:solidFill>
                  <a:srgbClr val="0B5ED7"/>
                </a:solidFill>
                <a:ea typeface="新細明體" charset="-120"/>
              </a:rPr>
              <a:t> = “no”) = 2/5 = 0.4</a:t>
            </a:r>
          </a:p>
          <a:p>
            <a:pPr>
              <a:lnSpc>
                <a:spcPct val="80000"/>
              </a:lnSpc>
              <a:buFont typeface="Wingdings" pitchFamily="2" charset="2"/>
              <a:buNone/>
            </a:pPr>
            <a:r>
              <a:rPr lang="en-US" altLang="zh-TW" sz="1600" dirty="0">
                <a:solidFill>
                  <a:srgbClr val="0B5ED7"/>
                </a:solidFill>
                <a:ea typeface="新細明體" charset="-120"/>
              </a:rPr>
              <a:t>     P(student = “yes” | </a:t>
            </a:r>
            <a:r>
              <a:rPr lang="en-US" altLang="zh-TW" sz="1600" dirty="0" err="1">
                <a:solidFill>
                  <a:srgbClr val="0B5ED7"/>
                </a:solidFill>
                <a:ea typeface="新細明體" charset="-120"/>
              </a:rPr>
              <a:t>buys_computer</a:t>
            </a:r>
            <a:r>
              <a:rPr lang="en-US" altLang="zh-TW" sz="1600" dirty="0">
                <a:solidFill>
                  <a:srgbClr val="0B5ED7"/>
                </a:solidFill>
                <a:ea typeface="新細明體" charset="-120"/>
              </a:rPr>
              <a:t> = “yes) = 6/9 = 0.667</a:t>
            </a:r>
          </a:p>
          <a:p>
            <a:pPr>
              <a:lnSpc>
                <a:spcPct val="80000"/>
              </a:lnSpc>
              <a:buFont typeface="Wingdings" pitchFamily="2" charset="2"/>
              <a:buNone/>
            </a:pPr>
            <a:r>
              <a:rPr lang="en-US" altLang="zh-TW" sz="1600" dirty="0">
                <a:solidFill>
                  <a:srgbClr val="0B5ED7"/>
                </a:solidFill>
                <a:ea typeface="新細明體" charset="-120"/>
              </a:rPr>
              <a:t>     P(student = “yes” | </a:t>
            </a:r>
            <a:r>
              <a:rPr lang="en-US" altLang="zh-TW" sz="1600" dirty="0" err="1">
                <a:solidFill>
                  <a:srgbClr val="0B5ED7"/>
                </a:solidFill>
                <a:ea typeface="新細明體" charset="-120"/>
              </a:rPr>
              <a:t>buys_computer</a:t>
            </a:r>
            <a:r>
              <a:rPr lang="en-US" altLang="zh-TW" sz="1600" dirty="0">
                <a:solidFill>
                  <a:srgbClr val="0B5ED7"/>
                </a:solidFill>
                <a:ea typeface="新細明體" charset="-120"/>
              </a:rPr>
              <a:t> = “no”) = 1/5 = 0.2</a:t>
            </a:r>
          </a:p>
          <a:p>
            <a:pPr>
              <a:lnSpc>
                <a:spcPct val="80000"/>
              </a:lnSpc>
              <a:buFont typeface="Wingdings" pitchFamily="2" charset="2"/>
              <a:buNone/>
            </a:pPr>
            <a:r>
              <a:rPr lang="en-US" altLang="zh-TW" sz="1600" dirty="0">
                <a:solidFill>
                  <a:srgbClr val="0B5ED7"/>
                </a:solidFill>
                <a:ea typeface="新細明體" charset="-120"/>
              </a:rPr>
              <a:t>     P(</a:t>
            </a:r>
            <a:r>
              <a:rPr lang="en-US" altLang="zh-TW" sz="1600" dirty="0" err="1">
                <a:solidFill>
                  <a:srgbClr val="0B5ED7"/>
                </a:solidFill>
                <a:ea typeface="新細明體" charset="-120"/>
              </a:rPr>
              <a:t>credit_rating</a:t>
            </a:r>
            <a:r>
              <a:rPr lang="en-US" altLang="zh-TW" sz="1600" dirty="0">
                <a:solidFill>
                  <a:srgbClr val="0B5ED7"/>
                </a:solidFill>
                <a:ea typeface="新細明體" charset="-120"/>
              </a:rPr>
              <a:t> = “fair” | </a:t>
            </a:r>
            <a:r>
              <a:rPr lang="en-US" altLang="zh-TW" sz="1600" dirty="0" err="1">
                <a:solidFill>
                  <a:srgbClr val="0B5ED7"/>
                </a:solidFill>
                <a:ea typeface="新細明體" charset="-120"/>
              </a:rPr>
              <a:t>buys_computer</a:t>
            </a:r>
            <a:r>
              <a:rPr lang="en-US" altLang="zh-TW" sz="1600" dirty="0">
                <a:solidFill>
                  <a:srgbClr val="0B5ED7"/>
                </a:solidFill>
                <a:ea typeface="新細明體" charset="-120"/>
              </a:rPr>
              <a:t> = “yes”) = 6/9 = 0.667</a:t>
            </a:r>
          </a:p>
          <a:p>
            <a:pPr>
              <a:lnSpc>
                <a:spcPct val="80000"/>
              </a:lnSpc>
              <a:buFont typeface="Wingdings" pitchFamily="2" charset="2"/>
              <a:buNone/>
            </a:pPr>
            <a:r>
              <a:rPr lang="en-US" altLang="zh-TW" sz="1600" dirty="0">
                <a:solidFill>
                  <a:srgbClr val="0B5ED7"/>
                </a:solidFill>
                <a:ea typeface="新細明體" charset="-120"/>
              </a:rPr>
              <a:t>     P(</a:t>
            </a:r>
            <a:r>
              <a:rPr lang="en-US" altLang="zh-TW" sz="1600" dirty="0" err="1">
                <a:solidFill>
                  <a:srgbClr val="0B5ED7"/>
                </a:solidFill>
                <a:ea typeface="新細明體" charset="-120"/>
              </a:rPr>
              <a:t>credit_rating</a:t>
            </a:r>
            <a:r>
              <a:rPr lang="en-US" altLang="zh-TW" sz="1600" dirty="0">
                <a:solidFill>
                  <a:srgbClr val="0B5ED7"/>
                </a:solidFill>
                <a:ea typeface="新細明體" charset="-120"/>
              </a:rPr>
              <a:t> = “fair” | </a:t>
            </a:r>
            <a:r>
              <a:rPr lang="en-US" altLang="zh-TW" sz="1600" dirty="0" err="1">
                <a:solidFill>
                  <a:srgbClr val="0B5ED7"/>
                </a:solidFill>
                <a:ea typeface="新細明體" charset="-120"/>
              </a:rPr>
              <a:t>buys_computer</a:t>
            </a:r>
            <a:r>
              <a:rPr lang="en-US" altLang="zh-TW" sz="1600" dirty="0">
                <a:solidFill>
                  <a:srgbClr val="0B5ED7"/>
                </a:solidFill>
                <a:ea typeface="新細明體" charset="-120"/>
              </a:rPr>
              <a:t> = “no”) = 2/5 = 0.4</a:t>
            </a:r>
          </a:p>
          <a:p>
            <a:pPr>
              <a:lnSpc>
                <a:spcPct val="80000"/>
              </a:lnSpc>
              <a:buFont typeface="Wingdings" pitchFamily="2" charset="2"/>
              <a:buNone/>
            </a:pPr>
            <a:endParaRPr lang="en-US" altLang="zh-TW" sz="1600" dirty="0">
              <a:solidFill>
                <a:srgbClr val="0B5ED7"/>
              </a:solidFill>
              <a:ea typeface="新細明體" charset="-120"/>
            </a:endParaRPr>
          </a:p>
          <a:p>
            <a:pPr>
              <a:lnSpc>
                <a:spcPct val="80000"/>
              </a:lnSpc>
            </a:pPr>
            <a:r>
              <a:rPr lang="en-US" altLang="zh-TW" sz="1600" b="1" dirty="0">
                <a:solidFill>
                  <a:srgbClr val="0B5ED7"/>
                </a:solidFill>
                <a:ea typeface="新細明體" charset="-120"/>
              </a:rPr>
              <a:t> X = (age &lt;= 30 , income = medium, student = yes, </a:t>
            </a:r>
            <a:r>
              <a:rPr lang="en-US" altLang="zh-TW" sz="1600" b="1" dirty="0" err="1">
                <a:solidFill>
                  <a:srgbClr val="0B5ED7"/>
                </a:solidFill>
                <a:ea typeface="新細明體" charset="-120"/>
              </a:rPr>
              <a:t>credit_rating</a:t>
            </a:r>
            <a:r>
              <a:rPr lang="en-US" altLang="zh-TW" sz="1600" b="1" dirty="0">
                <a:solidFill>
                  <a:srgbClr val="0B5ED7"/>
                </a:solidFill>
                <a:ea typeface="新細明體" charset="-120"/>
              </a:rPr>
              <a:t> = fair)</a:t>
            </a:r>
          </a:p>
          <a:p>
            <a:pPr>
              <a:lnSpc>
                <a:spcPct val="80000"/>
              </a:lnSpc>
              <a:buFont typeface="Wingdings" pitchFamily="2" charset="2"/>
              <a:buNone/>
            </a:pPr>
            <a:endParaRPr lang="en-US" altLang="zh-TW" sz="1600" b="1" dirty="0">
              <a:solidFill>
                <a:srgbClr val="0B5ED7"/>
              </a:solidFill>
              <a:ea typeface="新細明體" charset="-120"/>
            </a:endParaRPr>
          </a:p>
          <a:p>
            <a:pPr>
              <a:lnSpc>
                <a:spcPct val="80000"/>
              </a:lnSpc>
              <a:buFont typeface="Wingdings" pitchFamily="2" charset="2"/>
              <a:buNone/>
            </a:pPr>
            <a:r>
              <a:rPr lang="en-US" altLang="zh-TW" sz="1600" dirty="0">
                <a:solidFill>
                  <a:srgbClr val="0B5ED7"/>
                </a:solidFill>
                <a:ea typeface="新細明體" charset="-120"/>
              </a:rPr>
              <a:t> </a:t>
            </a:r>
            <a:r>
              <a:rPr lang="en-US" altLang="zh-TW" sz="1600" b="1" dirty="0">
                <a:solidFill>
                  <a:srgbClr val="0B5ED7"/>
                </a:solidFill>
                <a:ea typeface="新細明體" charset="-120"/>
              </a:rPr>
              <a:t>P(</a:t>
            </a:r>
            <a:r>
              <a:rPr lang="en-US" altLang="zh-TW" sz="1600" b="1" dirty="0" err="1">
                <a:solidFill>
                  <a:srgbClr val="0B5ED7"/>
                </a:solidFill>
                <a:ea typeface="新細明體" charset="-120"/>
              </a:rPr>
              <a:t>X|C</a:t>
            </a:r>
            <a:r>
              <a:rPr lang="en-US" altLang="zh-TW" sz="1600" b="1" baseline="-25000" dirty="0" err="1">
                <a:solidFill>
                  <a:srgbClr val="0B5ED7"/>
                </a:solidFill>
                <a:ea typeface="新細明體" charset="-120"/>
              </a:rPr>
              <a:t>i</a:t>
            </a:r>
            <a:r>
              <a:rPr lang="en-US" altLang="zh-TW" sz="1600" b="1" dirty="0">
                <a:solidFill>
                  <a:srgbClr val="0B5ED7"/>
                </a:solidFill>
                <a:ea typeface="新細明體" charset="-120"/>
              </a:rPr>
              <a:t>) :</a:t>
            </a:r>
            <a:r>
              <a:rPr lang="en-US" altLang="zh-TW" sz="1600" dirty="0">
                <a:solidFill>
                  <a:srgbClr val="0B5ED7"/>
                </a:solidFill>
                <a:ea typeface="新細明體" charset="-120"/>
              </a:rPr>
              <a:t> P(</a:t>
            </a:r>
            <a:r>
              <a:rPr lang="en-US" altLang="zh-TW" sz="1600" dirty="0" err="1">
                <a:solidFill>
                  <a:srgbClr val="0B5ED7"/>
                </a:solidFill>
                <a:ea typeface="新細明體" charset="-120"/>
              </a:rPr>
              <a:t>X|buys_computer</a:t>
            </a:r>
            <a:r>
              <a:rPr lang="en-US" altLang="zh-TW" sz="1600" dirty="0">
                <a:solidFill>
                  <a:srgbClr val="0B5ED7"/>
                </a:solidFill>
                <a:ea typeface="新細明體" charset="-120"/>
              </a:rPr>
              <a:t> = “yes”) = 0.222 × 0.444 × 0.667 × 0.667 = 0.044</a:t>
            </a:r>
          </a:p>
          <a:p>
            <a:pPr>
              <a:lnSpc>
                <a:spcPct val="80000"/>
              </a:lnSpc>
              <a:buFont typeface="Wingdings" pitchFamily="2" charset="2"/>
              <a:buNone/>
            </a:pPr>
            <a:r>
              <a:rPr lang="en-US" altLang="zh-TW" sz="1600" dirty="0">
                <a:solidFill>
                  <a:srgbClr val="0B5ED7"/>
                </a:solidFill>
                <a:ea typeface="新細明體" charset="-120"/>
              </a:rPr>
              <a:t>                P(</a:t>
            </a:r>
            <a:r>
              <a:rPr lang="en-US" altLang="zh-TW" sz="1600" dirty="0" err="1">
                <a:solidFill>
                  <a:srgbClr val="0B5ED7"/>
                </a:solidFill>
                <a:ea typeface="新細明體" charset="-120"/>
              </a:rPr>
              <a:t>X|buys_computer</a:t>
            </a:r>
            <a:r>
              <a:rPr lang="en-US" altLang="zh-TW" sz="1600" dirty="0">
                <a:solidFill>
                  <a:srgbClr val="0B5ED7"/>
                </a:solidFill>
                <a:ea typeface="新細明體" charset="-120"/>
              </a:rPr>
              <a:t> = “no”) = 0.6 × 0.4 × 0.2 × 0.4 = 0.019</a:t>
            </a:r>
          </a:p>
          <a:p>
            <a:pPr>
              <a:lnSpc>
                <a:spcPct val="80000"/>
              </a:lnSpc>
              <a:buFont typeface="Wingdings" pitchFamily="2" charset="2"/>
              <a:buNone/>
            </a:pPr>
            <a:endParaRPr lang="en-US" altLang="zh-TW" sz="1600" b="1" dirty="0">
              <a:solidFill>
                <a:srgbClr val="0B5ED7"/>
              </a:solidFill>
              <a:ea typeface="新細明體" charset="-120"/>
            </a:endParaRPr>
          </a:p>
          <a:p>
            <a:pPr>
              <a:lnSpc>
                <a:spcPct val="80000"/>
              </a:lnSpc>
              <a:buFont typeface="Wingdings" pitchFamily="2" charset="2"/>
              <a:buNone/>
            </a:pPr>
            <a:r>
              <a:rPr lang="en-US" altLang="zh-TW" sz="1600" b="1" dirty="0">
                <a:solidFill>
                  <a:srgbClr val="0B5ED7"/>
                </a:solidFill>
                <a:ea typeface="新細明體" charset="-120"/>
              </a:rPr>
              <a:t>P(</a:t>
            </a:r>
            <a:r>
              <a:rPr lang="en-US" altLang="zh-TW" sz="1600" b="1" dirty="0" err="1">
                <a:solidFill>
                  <a:srgbClr val="0B5ED7"/>
                </a:solidFill>
                <a:ea typeface="新細明體" charset="-120"/>
              </a:rPr>
              <a:t>X|C</a:t>
            </a:r>
            <a:r>
              <a:rPr lang="en-US" altLang="zh-TW" sz="1600" b="1" baseline="-25000" dirty="0" err="1">
                <a:solidFill>
                  <a:srgbClr val="0B5ED7"/>
                </a:solidFill>
                <a:ea typeface="新細明體" charset="-120"/>
              </a:rPr>
              <a:t>i</a:t>
            </a:r>
            <a:r>
              <a:rPr lang="en-US" altLang="zh-TW" sz="1600" b="1" dirty="0">
                <a:solidFill>
                  <a:srgbClr val="0B5ED7"/>
                </a:solidFill>
                <a:ea typeface="新細明體" charset="-120"/>
              </a:rPr>
              <a:t>)*P(</a:t>
            </a:r>
            <a:r>
              <a:rPr lang="en-US" altLang="zh-TW" sz="1600" b="1" dirty="0" err="1">
                <a:solidFill>
                  <a:srgbClr val="0B5ED7"/>
                </a:solidFill>
                <a:ea typeface="新細明體" charset="-120"/>
              </a:rPr>
              <a:t>C</a:t>
            </a:r>
            <a:r>
              <a:rPr lang="en-US" altLang="zh-TW" sz="1600" b="1" baseline="-25000" dirty="0" err="1">
                <a:solidFill>
                  <a:srgbClr val="0B5ED7"/>
                </a:solidFill>
                <a:ea typeface="新細明體" charset="-120"/>
              </a:rPr>
              <a:t>i</a:t>
            </a:r>
            <a:r>
              <a:rPr lang="en-US" altLang="zh-TW" sz="1600" b="1" dirty="0">
                <a:solidFill>
                  <a:srgbClr val="0B5ED7"/>
                </a:solidFill>
                <a:ea typeface="新細明體" charset="-120"/>
              </a:rPr>
              <a:t>) : </a:t>
            </a:r>
            <a:r>
              <a:rPr lang="en-US" altLang="zh-TW" sz="1600" dirty="0">
                <a:solidFill>
                  <a:srgbClr val="0B5ED7"/>
                </a:solidFill>
                <a:ea typeface="新細明體" charset="-120"/>
              </a:rPr>
              <a:t>P(</a:t>
            </a:r>
            <a:r>
              <a:rPr lang="en-US" altLang="zh-TW" sz="1600" dirty="0" err="1">
                <a:solidFill>
                  <a:srgbClr val="0B5ED7"/>
                </a:solidFill>
                <a:ea typeface="新細明體" charset="-120"/>
              </a:rPr>
              <a:t>X|buys_computer</a:t>
            </a:r>
            <a:r>
              <a:rPr lang="en-US" altLang="zh-TW" sz="1600" dirty="0">
                <a:solidFill>
                  <a:srgbClr val="0B5ED7"/>
                </a:solidFill>
                <a:ea typeface="新細明體" charset="-120"/>
              </a:rPr>
              <a:t> = “yes”) * P(</a:t>
            </a:r>
            <a:r>
              <a:rPr lang="en-US" altLang="zh-TW" sz="1600" dirty="0" err="1">
                <a:solidFill>
                  <a:srgbClr val="0B5ED7"/>
                </a:solidFill>
                <a:ea typeface="新細明體" charset="-120"/>
              </a:rPr>
              <a:t>buys_computer</a:t>
            </a:r>
            <a:r>
              <a:rPr lang="en-US" altLang="zh-TW" sz="1600" dirty="0">
                <a:solidFill>
                  <a:srgbClr val="0B5ED7"/>
                </a:solidFill>
                <a:ea typeface="新細明體" charset="-120"/>
              </a:rPr>
              <a:t> = “yes”) = 0.028</a:t>
            </a:r>
          </a:p>
          <a:p>
            <a:pPr>
              <a:lnSpc>
                <a:spcPct val="80000"/>
              </a:lnSpc>
              <a:buFont typeface="Wingdings" pitchFamily="2" charset="2"/>
              <a:buNone/>
            </a:pPr>
            <a:r>
              <a:rPr lang="en-US" altLang="zh-TW" sz="1600" b="1" dirty="0">
                <a:solidFill>
                  <a:srgbClr val="0B5ED7"/>
                </a:solidFill>
                <a:ea typeface="新細明體" charset="-120"/>
              </a:rPr>
              <a:t>		             </a:t>
            </a:r>
            <a:r>
              <a:rPr lang="en-US" altLang="zh-TW" sz="1600" dirty="0">
                <a:solidFill>
                  <a:srgbClr val="0B5ED7"/>
                </a:solidFill>
                <a:ea typeface="新細明體" charset="-120"/>
              </a:rPr>
              <a:t>P(</a:t>
            </a:r>
            <a:r>
              <a:rPr lang="en-US" altLang="zh-TW" sz="1600" dirty="0" err="1">
                <a:solidFill>
                  <a:srgbClr val="0B5ED7"/>
                </a:solidFill>
                <a:ea typeface="新細明體" charset="-120"/>
              </a:rPr>
              <a:t>X|buys_computer</a:t>
            </a:r>
            <a:r>
              <a:rPr lang="en-US" altLang="zh-TW" sz="1600" dirty="0">
                <a:solidFill>
                  <a:srgbClr val="0B5ED7"/>
                </a:solidFill>
                <a:ea typeface="新細明體" charset="-120"/>
              </a:rPr>
              <a:t> = “no”) * P(</a:t>
            </a:r>
            <a:r>
              <a:rPr lang="en-US" altLang="zh-TW" sz="1600" dirty="0" err="1">
                <a:solidFill>
                  <a:srgbClr val="0B5ED7"/>
                </a:solidFill>
                <a:ea typeface="新細明體" charset="-120"/>
              </a:rPr>
              <a:t>buys_computer</a:t>
            </a:r>
            <a:r>
              <a:rPr lang="en-US" altLang="zh-TW" sz="1600" dirty="0">
                <a:solidFill>
                  <a:srgbClr val="0B5ED7"/>
                </a:solidFill>
                <a:ea typeface="新細明體" charset="-120"/>
              </a:rPr>
              <a:t> = “no”) = 0.007</a:t>
            </a:r>
          </a:p>
          <a:p>
            <a:pPr>
              <a:lnSpc>
                <a:spcPct val="80000"/>
              </a:lnSpc>
              <a:buFont typeface="Wingdings" pitchFamily="2" charset="2"/>
              <a:buNone/>
            </a:pPr>
            <a:endParaRPr lang="en-US" altLang="zh-TW" sz="1600" b="1" dirty="0">
              <a:solidFill>
                <a:srgbClr val="0B5ED7"/>
              </a:solidFill>
              <a:ea typeface="新細明體" charset="-120"/>
            </a:endParaRPr>
          </a:p>
          <a:p>
            <a:pPr>
              <a:lnSpc>
                <a:spcPct val="80000"/>
              </a:lnSpc>
              <a:buFont typeface="Wingdings" pitchFamily="2" charset="2"/>
              <a:buNone/>
            </a:pPr>
            <a:r>
              <a:rPr lang="en-US" altLang="zh-TW" sz="1600" b="1" dirty="0">
                <a:solidFill>
                  <a:srgbClr val="0B5ED7"/>
                </a:solidFill>
                <a:ea typeface="新細明體" charset="-120"/>
              </a:rPr>
              <a:t>Therefore,  X belongs to class (“</a:t>
            </a:r>
            <a:r>
              <a:rPr lang="en-US" altLang="zh-TW" sz="1600" b="1" dirty="0" err="1">
                <a:solidFill>
                  <a:srgbClr val="0B5ED7"/>
                </a:solidFill>
                <a:ea typeface="新細明體" charset="-120"/>
              </a:rPr>
              <a:t>buys_computer</a:t>
            </a:r>
            <a:r>
              <a:rPr lang="en-US" altLang="zh-TW" sz="1600" b="1" dirty="0">
                <a:solidFill>
                  <a:srgbClr val="0B5ED7"/>
                </a:solidFill>
                <a:ea typeface="新細明體" charset="-120"/>
              </a:rPr>
              <a:t> = yes”)</a:t>
            </a:r>
            <a:r>
              <a:rPr lang="en-US" altLang="zh-TW" sz="1400" b="1" dirty="0">
                <a:solidFill>
                  <a:srgbClr val="0B5ED7"/>
                </a:solidFill>
                <a:ea typeface="新細明體" charset="-120"/>
              </a:rPr>
              <a:t>	</a:t>
            </a:r>
            <a:r>
              <a:rPr lang="en-US" altLang="zh-TW" sz="1400" b="1" dirty="0">
                <a:ea typeface="新細明體" charset="-120"/>
              </a:rPr>
              <a:t>	</a:t>
            </a:r>
          </a:p>
        </p:txBody>
      </p:sp>
      <p:sp>
        <p:nvSpPr>
          <p:cNvPr id="3" name="Footer Placeholder 2">
            <a:extLst>
              <a:ext uri="{FF2B5EF4-FFF2-40B4-BE49-F238E27FC236}">
                <a16:creationId xmlns:a16="http://schemas.microsoft.com/office/drawing/2014/main" id="{AA59620F-B83B-F64A-8438-0238BC8536A8}"/>
              </a:ext>
            </a:extLst>
          </p:cNvPr>
          <p:cNvSpPr>
            <a:spLocks noGrp="1"/>
          </p:cNvSpPr>
          <p:nvPr>
            <p:ph type="ftr" sz="quarter" idx="11"/>
          </p:nvPr>
        </p:nvSpPr>
        <p:spPr/>
        <p:txBody>
          <a:bodyPr/>
          <a:lstStyle/>
          <a:p>
            <a:pPr algn="ctr"/>
            <a:r>
              <a:rPr lang="en-IN"/>
              <a:t>IIITS: Data Analytics</a:t>
            </a:r>
            <a:endParaRPr lang="en-IN" dirty="0"/>
          </a:p>
        </p:txBody>
      </p:sp>
    </p:spTree>
    <p:extLst>
      <p:ext uri="{BB962C8B-B14F-4D97-AF65-F5344CB8AC3E}">
        <p14:creationId xmlns:p14="http://schemas.microsoft.com/office/powerpoint/2010/main" val="1847434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514" y="119607"/>
            <a:ext cx="8760279" cy="643467"/>
          </a:xfrm>
        </p:spPr>
        <p:txBody>
          <a:bodyPr>
            <a:noAutofit/>
          </a:bodyPr>
          <a:lstStyle/>
          <a:p>
            <a:r>
              <a:rPr lang="en-US" sz="4000" dirty="0">
                <a:solidFill>
                  <a:srgbClr val="A50021"/>
                </a:solidFill>
                <a:latin typeface="Times New Roman" pitchFamily="18" charset="0"/>
                <a:cs typeface="Times New Roman" pitchFamily="18" charset="0"/>
              </a:rPr>
              <a:t>Regression Analysis</a:t>
            </a:r>
            <a:endParaRPr lang="en-IN" sz="4000" dirty="0">
              <a:solidFill>
                <a:srgbClr val="A50021"/>
              </a:solidFill>
              <a:latin typeface="Times New Roman" pitchFamily="18" charset="0"/>
              <a:cs typeface="Times New Roman" pitchFamily="18" charset="0"/>
            </a:endParaRPr>
          </a:p>
        </p:txBody>
      </p:sp>
      <p:sp>
        <p:nvSpPr>
          <p:cNvPr id="5" name="Content Placeholder 4"/>
          <p:cNvSpPr>
            <a:spLocks noGrp="1"/>
          </p:cNvSpPr>
          <p:nvPr>
            <p:ph idx="1"/>
          </p:nvPr>
        </p:nvSpPr>
        <p:spPr>
          <a:xfrm>
            <a:off x="1676514" y="801418"/>
            <a:ext cx="8847665" cy="5594811"/>
          </a:xfrm>
        </p:spPr>
        <p:txBody>
          <a:bodyPr>
            <a:normAutofit/>
          </a:bodyPr>
          <a:lstStyle/>
          <a:p>
            <a:pPr algn="just"/>
            <a:r>
              <a:rPr lang="en-US" sz="2000" dirty="0">
                <a:latin typeface="Times New Roman" panose="02020603050405020304" pitchFamily="18" charset="0"/>
                <a:cs typeface="Times New Roman" panose="02020603050405020304" pitchFamily="18" charset="0"/>
              </a:rPr>
              <a:t>The regression analysis is a statistical method to deal with the formulation of mathematical model depicting relationship amongst variables, which can be used for the purpose of prediction of the values of dependent variable, given the values of independent variables.</a:t>
            </a:r>
          </a:p>
          <a:p>
            <a:pPr marL="0" indent="0" algn="just">
              <a:buNone/>
            </a:pPr>
            <a:endParaRPr lang="en-US" sz="8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Classification of Regression Analysis Models</a:t>
            </a:r>
          </a:p>
          <a:p>
            <a:pPr lvl="1" algn="just"/>
            <a:r>
              <a:rPr lang="en-US" sz="1600" dirty="0">
                <a:latin typeface="Times New Roman" panose="02020603050405020304" pitchFamily="18" charset="0"/>
                <a:cs typeface="Times New Roman" panose="02020603050405020304" pitchFamily="18" charset="0"/>
              </a:rPr>
              <a:t>Linear regression models</a:t>
            </a:r>
          </a:p>
          <a:p>
            <a:pPr marL="708660" lvl="1" indent="4763" algn="just">
              <a:buFont typeface="+mj-lt"/>
              <a:buAutoNum type="arabicPeriod"/>
            </a:pPr>
            <a:r>
              <a:rPr lang="en-US" sz="1600" dirty="0">
                <a:latin typeface="Times New Roman" panose="02020603050405020304" pitchFamily="18" charset="0"/>
                <a:cs typeface="Times New Roman" panose="02020603050405020304" pitchFamily="18" charset="0"/>
              </a:rPr>
              <a:t>   Simple linear regression</a:t>
            </a:r>
          </a:p>
          <a:p>
            <a:pPr marL="708660" lvl="1" indent="4763" algn="just">
              <a:buFont typeface="+mj-lt"/>
              <a:buAutoNum type="arabicPeriod"/>
            </a:pPr>
            <a:r>
              <a:rPr lang="en-US" sz="1600" dirty="0">
                <a:latin typeface="Times New Roman" panose="02020603050405020304" pitchFamily="18" charset="0"/>
                <a:cs typeface="Times New Roman" panose="02020603050405020304" pitchFamily="18" charset="0"/>
              </a:rPr>
              <a:t>   Multiple linear regression</a:t>
            </a:r>
          </a:p>
          <a:p>
            <a:pPr lvl="1" algn="just"/>
            <a:r>
              <a:rPr lang="en-US" sz="1600" dirty="0">
                <a:latin typeface="Times New Roman" panose="02020603050405020304" pitchFamily="18" charset="0"/>
                <a:cs typeface="Times New Roman" panose="02020603050405020304" pitchFamily="18" charset="0"/>
              </a:rPr>
              <a:t>Non-linear regression models</a:t>
            </a: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IN" sz="1800" dirty="0">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5</a:t>
            </a:fld>
            <a:endParaRPr lang="en-IN" dirty="0">
              <a:solidFill>
                <a:srgbClr val="04617B">
                  <a:shade val="90000"/>
                </a:srgbClr>
              </a:solidFill>
            </a:endParaRPr>
          </a:p>
        </p:txBody>
      </p:sp>
      <p:graphicFrame>
        <p:nvGraphicFramePr>
          <p:cNvPr id="3" name="Object 2"/>
          <p:cNvGraphicFramePr>
            <a:graphicFrameLocks noChangeAspect="1"/>
          </p:cNvGraphicFramePr>
          <p:nvPr/>
        </p:nvGraphicFramePr>
        <p:xfrm>
          <a:off x="2310983" y="4385496"/>
          <a:ext cx="7578725" cy="2010733"/>
        </p:xfrm>
        <a:graphic>
          <a:graphicData uri="http://schemas.openxmlformats.org/presentationml/2006/ole">
            <mc:AlternateContent xmlns:mc="http://schemas.openxmlformats.org/markup-compatibility/2006">
              <mc:Choice xmlns:v="urn:schemas-microsoft-com:vml" Requires="v">
                <p:oleObj spid="_x0000_s1035" name="Visio" r:id="rId3" imgW="7578630" imgH="2140968" progId="Visio.Drawing.11">
                  <p:embed/>
                </p:oleObj>
              </mc:Choice>
              <mc:Fallback>
                <p:oleObj name="Visio" r:id="rId3" imgW="7578630" imgH="2140968" progId="Visio.Drawing.11">
                  <p:embed/>
                  <p:pic>
                    <p:nvPicPr>
                      <p:cNvPr id="3" name="Object 2"/>
                      <p:cNvPicPr/>
                      <p:nvPr/>
                    </p:nvPicPr>
                    <p:blipFill>
                      <a:blip r:embed="rId4"/>
                      <a:stretch>
                        <a:fillRect/>
                      </a:stretch>
                    </p:blipFill>
                    <p:spPr>
                      <a:xfrm>
                        <a:off x="2310983" y="4385496"/>
                        <a:ext cx="7578725" cy="2010733"/>
                      </a:xfrm>
                      <a:prstGeom prst="rect">
                        <a:avLst/>
                      </a:prstGeom>
                    </p:spPr>
                  </p:pic>
                </p:oleObj>
              </mc:Fallback>
            </mc:AlternateContent>
          </a:graphicData>
        </a:graphic>
      </p:graphicFrame>
      <p:sp>
        <p:nvSpPr>
          <p:cNvPr id="8" name="Footer Placeholder 7">
            <a:extLst>
              <a:ext uri="{FF2B5EF4-FFF2-40B4-BE49-F238E27FC236}">
                <a16:creationId xmlns:a16="http://schemas.microsoft.com/office/drawing/2014/main" id="{560E4FE7-6000-2044-8B99-36ABFDE95B3F}"/>
              </a:ext>
            </a:extLst>
          </p:cNvPr>
          <p:cNvSpPr>
            <a:spLocks noGrp="1"/>
          </p:cNvSpPr>
          <p:nvPr>
            <p:ph type="ftr" sz="quarter" idx="11"/>
          </p:nvPr>
        </p:nvSpPr>
        <p:spPr>
          <a:xfrm>
            <a:off x="1676514" y="6434572"/>
            <a:ext cx="4665043" cy="320040"/>
          </a:xfrm>
        </p:spPr>
        <p:txBody>
          <a:bodyPr/>
          <a:lstStyle/>
          <a:p>
            <a:pPr algn="ctr"/>
            <a:r>
              <a:rPr lang="en-IN" dirty="0"/>
              <a:t>IIITS: Data Analytics</a:t>
            </a:r>
          </a:p>
        </p:txBody>
      </p:sp>
    </p:spTree>
    <p:extLst>
      <p:ext uri="{BB962C8B-B14F-4D97-AF65-F5344CB8AC3E}">
        <p14:creationId xmlns:p14="http://schemas.microsoft.com/office/powerpoint/2010/main" val="41964387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381000"/>
            <a:ext cx="10515600" cy="4114800"/>
          </a:xfrm>
        </p:spPr>
        <p:txBody>
          <a:bodyPr>
            <a:normAutofit/>
          </a:bodyPr>
          <a:lstStyle/>
          <a:p>
            <a:endParaRPr lang="en-US" sz="4000" dirty="0"/>
          </a:p>
          <a:p>
            <a:endParaRPr lang="en-US" sz="4000" dirty="0"/>
          </a:p>
          <a:p>
            <a:pPr marL="0" indent="0" algn="ctr">
              <a:buNone/>
            </a:pPr>
            <a:endParaRPr lang="en-US" sz="4000" dirty="0"/>
          </a:p>
          <a:p>
            <a:pPr marL="0" indent="0" algn="ctr">
              <a:buNone/>
            </a:pPr>
            <a:endParaRPr lang="en-US" sz="4000" dirty="0"/>
          </a:p>
          <a:p>
            <a:pPr marL="0" indent="0" algn="ctr">
              <a:buNone/>
            </a:pPr>
            <a:r>
              <a:rPr lang="en-US" sz="4000" dirty="0"/>
              <a:t>Thank You!</a:t>
            </a:r>
          </a:p>
        </p:txBody>
      </p:sp>
    </p:spTree>
    <p:extLst>
      <p:ext uri="{BB962C8B-B14F-4D97-AF65-F5344CB8AC3E}">
        <p14:creationId xmlns:p14="http://schemas.microsoft.com/office/powerpoint/2010/main" val="3792622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1827" y="280248"/>
            <a:ext cx="8727622" cy="643467"/>
          </a:xfrm>
        </p:spPr>
        <p:txBody>
          <a:bodyPr>
            <a:noAutofit/>
          </a:bodyPr>
          <a:lstStyle/>
          <a:p>
            <a:r>
              <a:rPr lang="en-US" sz="3200" dirty="0">
                <a:solidFill>
                  <a:srgbClr val="A50021"/>
                </a:solidFill>
                <a:latin typeface="Times New Roman" pitchFamily="18" charset="0"/>
                <a:cs typeface="Times New Roman" pitchFamily="18" charset="0"/>
              </a:rPr>
              <a:t>Simple Linear Regression Model</a:t>
            </a:r>
            <a:endParaRPr lang="en-IN" sz="32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1681806" y="1051246"/>
                <a:ext cx="8847665" cy="5505003"/>
              </a:xfrm>
            </p:spPr>
            <p:txBody>
              <a:bodyPr>
                <a:normAutofit/>
              </a:bodyPr>
              <a:lstStyle/>
              <a:p>
                <a:pPr marL="0" indent="0" algn="just">
                  <a:buNone/>
                </a:pPr>
                <a:r>
                  <a:rPr lang="en-US" sz="2000" b="1" i="1"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In simple linear regression, we have only two variables:</a:t>
                </a:r>
              </a:p>
              <a:p>
                <a:pPr algn="just"/>
                <a:r>
                  <a:rPr lang="en-US" sz="1800" dirty="0">
                    <a:latin typeface="Times New Roman" panose="02020603050405020304" pitchFamily="18" charset="0"/>
                    <a:cs typeface="Times New Roman" panose="02020603050405020304" pitchFamily="18" charset="0"/>
                  </a:rPr>
                  <a:t>Dependent variable (also called </a:t>
                </a:r>
                <a:r>
                  <a:rPr lang="en-US" sz="1800" dirty="0">
                    <a:solidFill>
                      <a:srgbClr val="0B5ED7"/>
                    </a:solidFill>
                    <a:latin typeface="Times New Roman" panose="02020603050405020304" pitchFamily="18" charset="0"/>
                    <a:cs typeface="Times New Roman" panose="02020603050405020304" pitchFamily="18" charset="0"/>
                  </a:rPr>
                  <a:t>Response</a:t>
                </a:r>
                <a:r>
                  <a:rPr lang="en-US" sz="1800" dirty="0">
                    <a:latin typeface="Times New Roman" panose="02020603050405020304" pitchFamily="18" charset="0"/>
                    <a:cs typeface="Times New Roman" panose="02020603050405020304" pitchFamily="18" charset="0"/>
                  </a:rPr>
                  <a:t>), usually denoted as </a:t>
                </a:r>
                <a14:m>
                  <m:oMath xmlns:m="http://schemas.openxmlformats.org/officeDocument/2006/math">
                    <m:r>
                      <a:rPr lang="en-US" sz="1800" i="1" dirty="0">
                        <a:latin typeface="Cambria Math" panose="02040503050406030204" pitchFamily="18" charset="0"/>
                        <a:cs typeface="Times New Roman" panose="02020603050405020304" pitchFamily="18" charset="0"/>
                      </a:rPr>
                      <m:t>𝑌</m:t>
                    </m:r>
                  </m:oMath>
                </a14:m>
                <a:r>
                  <a:rPr lang="en-US" sz="1800" dirty="0">
                    <a:latin typeface="Times New Roman" panose="02020603050405020304" pitchFamily="18" charset="0"/>
                    <a:cs typeface="Times New Roman" panose="02020603050405020304" pitchFamily="18" charset="0"/>
                  </a:rPr>
                  <a:t>.</a:t>
                </a:r>
              </a:p>
              <a:p>
                <a:pPr algn="just"/>
                <a:r>
                  <a:rPr lang="en-US" sz="1800" dirty="0">
                    <a:latin typeface="Times New Roman" panose="02020603050405020304" pitchFamily="18" charset="0"/>
                    <a:cs typeface="Times New Roman" panose="02020603050405020304" pitchFamily="18" charset="0"/>
                  </a:rPr>
                  <a:t>Independent variable (alternatively called </a:t>
                </a:r>
                <a:r>
                  <a:rPr lang="en-US" sz="1800" dirty="0">
                    <a:solidFill>
                      <a:srgbClr val="0B5ED7"/>
                    </a:solidFill>
                    <a:latin typeface="Times New Roman" panose="02020603050405020304" pitchFamily="18" charset="0"/>
                    <a:cs typeface="Times New Roman" panose="02020603050405020304" pitchFamily="18" charset="0"/>
                  </a:rPr>
                  <a:t>Regressor</a:t>
                </a:r>
                <a:r>
                  <a:rPr lang="en-US" sz="1800" dirty="0">
                    <a:latin typeface="Times New Roman" panose="02020603050405020304" pitchFamily="18" charset="0"/>
                    <a:cs typeface="Times New Roman" panose="02020603050405020304" pitchFamily="18" charset="0"/>
                  </a:rPr>
                  <a:t>), usually denoted as </a:t>
                </a:r>
                <a14:m>
                  <m:oMath xmlns:m="http://schemas.openxmlformats.org/officeDocument/2006/math">
                    <m:r>
                      <a:rPr lang="en-US" sz="1800" i="1" dirty="0">
                        <a:latin typeface="Cambria Math" panose="02040503050406030204" pitchFamily="18" charset="0"/>
                        <a:cs typeface="Times New Roman" panose="02020603050405020304" pitchFamily="18" charset="0"/>
                      </a:rPr>
                      <m:t>𝑥</m:t>
                    </m:r>
                  </m:oMath>
                </a14:m>
                <a:r>
                  <a:rPr lang="en-US" sz="1800" dirty="0">
                    <a:latin typeface="Times New Roman" panose="02020603050405020304" pitchFamily="18" charset="0"/>
                    <a:cs typeface="Times New Roman" panose="02020603050405020304" pitchFamily="18" charset="0"/>
                  </a:rPr>
                  <a:t>.</a:t>
                </a:r>
              </a:p>
              <a:p>
                <a:pPr algn="just"/>
                <a:r>
                  <a:rPr lang="en-US" sz="1800" dirty="0">
                    <a:latin typeface="Times New Roman" panose="02020603050405020304" pitchFamily="18" charset="0"/>
                    <a:cs typeface="Times New Roman" panose="02020603050405020304" pitchFamily="18" charset="0"/>
                  </a:rPr>
                  <a:t>A reasonable form of a relationship between the Response </a:t>
                </a:r>
                <a14:m>
                  <m:oMath xmlns:m="http://schemas.openxmlformats.org/officeDocument/2006/math">
                    <m:r>
                      <a:rPr lang="en-US" sz="1800" i="1" dirty="0">
                        <a:latin typeface="Cambria Math" panose="02040503050406030204" pitchFamily="18" charset="0"/>
                        <a:cs typeface="Times New Roman" panose="02020603050405020304" pitchFamily="18" charset="0"/>
                      </a:rPr>
                      <m:t>𝑌</m:t>
                    </m:r>
                  </m:oMath>
                </a14:m>
                <a:r>
                  <a:rPr lang="en-US" sz="1800" dirty="0">
                    <a:latin typeface="Times New Roman" panose="02020603050405020304" pitchFamily="18" charset="0"/>
                    <a:cs typeface="Times New Roman" panose="02020603050405020304" pitchFamily="18" charset="0"/>
                  </a:rPr>
                  <a:t> and the Regressor </a:t>
                </a:r>
                <a14:m>
                  <m:oMath xmlns:m="http://schemas.openxmlformats.org/officeDocument/2006/math">
                    <m:r>
                      <a:rPr lang="en-US" sz="1800" i="1" dirty="0">
                        <a:latin typeface="Cambria Math" panose="02040503050406030204" pitchFamily="18" charset="0"/>
                        <a:cs typeface="Times New Roman" panose="02020603050405020304" pitchFamily="18" charset="0"/>
                      </a:rPr>
                      <m:t>𝑥</m:t>
                    </m:r>
                  </m:oMath>
                </a14:m>
                <a:r>
                  <a:rPr lang="en-US" sz="1800" dirty="0">
                    <a:latin typeface="Times New Roman" panose="02020603050405020304" pitchFamily="18" charset="0"/>
                    <a:cs typeface="Times New Roman" panose="02020603050405020304" pitchFamily="18" charset="0"/>
                  </a:rPr>
                  <a:t> is the linear relationship, that is in the form </a:t>
                </a:r>
                <a14:m>
                  <m:oMath xmlns:m="http://schemas.openxmlformats.org/officeDocument/2006/math">
                    <m:r>
                      <a:rPr lang="en-US" sz="1800" i="1">
                        <a:latin typeface="Cambria Math" panose="02040503050406030204" pitchFamily="18" charset="0"/>
                        <a:cs typeface="Times New Roman" panose="02020603050405020304" pitchFamily="18" charset="0"/>
                      </a:rPr>
                      <m:t>𝑌</m:t>
                    </m:r>
                    <m:r>
                      <a:rPr lang="en-US" sz="1800" i="1">
                        <a:latin typeface="Cambria Math" panose="02040503050406030204" pitchFamily="18" charset="0"/>
                        <a:cs typeface="Times New Roman" panose="02020603050405020304" pitchFamily="18" charset="0"/>
                      </a:rPr>
                      <m:t>=</m:t>
                    </m:r>
                    <m:r>
                      <a:rPr lang="en-US" sz="1800" i="1">
                        <a:latin typeface="Cambria Math" panose="02040503050406030204" pitchFamily="18" charset="0"/>
                        <a:ea typeface="Cambria Math" panose="02040503050406030204" pitchFamily="18" charset="0"/>
                        <a:cs typeface="Times New Roman" panose="02020603050405020304" pitchFamily="18" charset="0"/>
                      </a:rPr>
                      <m:t>𝛼</m:t>
                    </m:r>
                    <m:r>
                      <a:rPr lang="en-US" sz="1800" i="1">
                        <a:latin typeface="Cambria Math" panose="02040503050406030204" pitchFamily="18" charset="0"/>
                        <a:ea typeface="Cambria Math" panose="02040503050406030204" pitchFamily="18" charset="0"/>
                        <a:cs typeface="Times New Roman" panose="02020603050405020304" pitchFamily="18" charset="0"/>
                      </a:rPr>
                      <m:t>+</m:t>
                    </m:r>
                    <m:r>
                      <a:rPr lang="en-US" sz="1800" i="1">
                        <a:latin typeface="Cambria Math" panose="02040503050406030204" pitchFamily="18" charset="0"/>
                        <a:ea typeface="Cambria Math" panose="02040503050406030204" pitchFamily="18" charset="0"/>
                        <a:cs typeface="Times New Roman" panose="02020603050405020304" pitchFamily="18" charset="0"/>
                      </a:rPr>
                      <m:t>𝛽</m:t>
                    </m:r>
                    <m:r>
                      <a:rPr lang="en-US" sz="1800" i="1">
                        <a:latin typeface="Cambria Math" panose="02040503050406030204" pitchFamily="18" charset="0"/>
                        <a:ea typeface="Cambria Math" panose="02040503050406030204" pitchFamily="18" charset="0"/>
                        <a:cs typeface="Times New Roman" panose="02020603050405020304" pitchFamily="18" charset="0"/>
                      </a:rPr>
                      <m:t>𝑥</m:t>
                    </m:r>
                  </m:oMath>
                </a14:m>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IN" sz="1000" dirty="0">
                  <a:latin typeface="Times New Roman" panose="02020603050405020304" pitchFamily="18" charset="0"/>
                  <a:cs typeface="Times New Roman" panose="02020603050405020304" pitchFamily="18" charset="0"/>
                </a:endParaRPr>
              </a:p>
              <a:p>
                <a:pPr marL="0" indent="0" algn="just">
                  <a:buNone/>
                </a:pPr>
                <a:endParaRPr lang="en-IN" sz="1800" dirty="0">
                  <a:latin typeface="Times New Roman" panose="02020603050405020304" pitchFamily="18" charset="0"/>
                  <a:cs typeface="Times New Roman" panose="02020603050405020304" pitchFamily="18" charset="0"/>
                </a:endParaRPr>
              </a:p>
              <a:p>
                <a:pPr marL="0" indent="0" algn="just">
                  <a:buNone/>
                </a:pPr>
                <a:endParaRPr lang="en-IN" sz="1000" dirty="0">
                  <a:latin typeface="Times New Roman" panose="02020603050405020304" pitchFamily="18" charset="0"/>
                  <a:cs typeface="Times New Roman" panose="02020603050405020304" pitchFamily="18" charset="0"/>
                </a:endParaRPr>
              </a:p>
              <a:p>
                <a:pPr marL="0" indent="0" algn="just">
                  <a:buNone/>
                </a:pPr>
                <a:r>
                  <a:rPr lang="en-IN" sz="1800" b="1" dirty="0">
                    <a:solidFill>
                      <a:srgbClr val="0B5ED7"/>
                    </a:solidFill>
                    <a:latin typeface="Times New Roman" panose="02020603050405020304" pitchFamily="18" charset="0"/>
                    <a:cs typeface="Times New Roman" panose="02020603050405020304" pitchFamily="18" charset="0"/>
                  </a:rPr>
                  <a:t>Note: </a:t>
                </a:r>
              </a:p>
              <a:p>
                <a:pPr algn="just"/>
                <a:r>
                  <a:rPr lang="en-IN" sz="1800" dirty="0">
                    <a:solidFill>
                      <a:srgbClr val="0B5ED7"/>
                    </a:solidFill>
                    <a:latin typeface="Times New Roman" panose="02020603050405020304" pitchFamily="18" charset="0"/>
                    <a:cs typeface="Times New Roman" panose="02020603050405020304" pitchFamily="18" charset="0"/>
                  </a:rPr>
                  <a:t>There are infinite number of lines (and hence </a:t>
                </a:r>
                <a14:m>
                  <m:oMath xmlns:m="http://schemas.openxmlformats.org/officeDocument/2006/math">
                    <m:sSub>
                      <m:sSubPr>
                        <m:ctrlPr>
                          <a:rPr lang="en-IN" sz="1800" i="1">
                            <a:solidFill>
                              <a:srgbClr val="0B5ED7"/>
                            </a:solidFill>
                            <a:latin typeface="Cambria Math" panose="02040503050406030204" pitchFamily="18" charset="0"/>
                            <a:cs typeface="Times New Roman" panose="02020603050405020304" pitchFamily="18" charset="0"/>
                          </a:rPr>
                        </m:ctrlPr>
                      </m:sSubPr>
                      <m:e>
                        <m:r>
                          <a:rPr lang="en-US" sz="18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𝛼</m:t>
                        </m:r>
                      </m:e>
                      <m:sub>
                        <m:r>
                          <a:rPr lang="en-US" sz="1800" i="1">
                            <a:solidFill>
                              <a:srgbClr val="0B5ED7"/>
                            </a:solidFill>
                            <a:latin typeface="Cambria Math" panose="02040503050406030204" pitchFamily="18" charset="0"/>
                            <a:cs typeface="Times New Roman" panose="02020603050405020304" pitchFamily="18" charset="0"/>
                          </a:rPr>
                          <m:t>𝑠</m:t>
                        </m:r>
                      </m:sub>
                    </m:sSub>
                    <m:r>
                      <a:rPr lang="en-US" sz="1800" i="1">
                        <a:solidFill>
                          <a:srgbClr val="0B5ED7"/>
                        </a:solidFill>
                        <a:latin typeface="Cambria Math" panose="02040503050406030204" pitchFamily="18" charset="0"/>
                        <a:cs typeface="Times New Roman" panose="02020603050405020304" pitchFamily="18" charset="0"/>
                      </a:rPr>
                      <m:t> </m:t>
                    </m:r>
                    <m:r>
                      <a:rPr lang="en-US" sz="1800" i="1">
                        <a:solidFill>
                          <a:srgbClr val="0B5ED7"/>
                        </a:solidFill>
                        <a:latin typeface="Cambria Math" panose="02040503050406030204" pitchFamily="18" charset="0"/>
                        <a:cs typeface="Times New Roman" panose="02020603050405020304" pitchFamily="18" charset="0"/>
                      </a:rPr>
                      <m:t>𝑎𝑛𝑑</m:t>
                    </m:r>
                    <m:r>
                      <a:rPr lang="en-US" sz="1800" i="1">
                        <a:solidFill>
                          <a:srgbClr val="0B5ED7"/>
                        </a:solidFill>
                        <a:latin typeface="Cambria Math" panose="02040503050406030204" pitchFamily="18" charset="0"/>
                        <a:cs typeface="Times New Roman" panose="02020603050405020304" pitchFamily="18" charset="0"/>
                      </a:rPr>
                      <m:t> </m:t>
                    </m:r>
                    <m:sSub>
                      <m:sSubPr>
                        <m:ctrlPr>
                          <a:rPr lang="en-US" sz="1800" i="1">
                            <a:solidFill>
                              <a:srgbClr val="0B5ED7"/>
                            </a:solidFill>
                            <a:latin typeface="Cambria Math" panose="02040503050406030204" pitchFamily="18" charset="0"/>
                            <a:cs typeface="Times New Roman" panose="02020603050405020304" pitchFamily="18" charset="0"/>
                          </a:rPr>
                        </m:ctrlPr>
                      </m:sSubPr>
                      <m:e>
                        <m:r>
                          <a:rPr lang="en-US" sz="18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𝛽</m:t>
                        </m:r>
                      </m:e>
                      <m:sub>
                        <m:r>
                          <a:rPr lang="en-US" sz="1800" i="1">
                            <a:solidFill>
                              <a:srgbClr val="0B5ED7"/>
                            </a:solidFill>
                            <a:latin typeface="Cambria Math" panose="02040503050406030204" pitchFamily="18" charset="0"/>
                            <a:cs typeface="Times New Roman" panose="02020603050405020304" pitchFamily="18" charset="0"/>
                          </a:rPr>
                          <m:t>𝑠</m:t>
                        </m:r>
                      </m:sub>
                    </m:sSub>
                  </m:oMath>
                </a14:m>
                <a:r>
                  <a:rPr lang="en-IN" sz="1800" dirty="0">
                    <a:solidFill>
                      <a:srgbClr val="0B5ED7"/>
                    </a:solidFill>
                    <a:latin typeface="Times New Roman" panose="02020603050405020304" pitchFamily="18" charset="0"/>
                    <a:cs typeface="Times New Roman" panose="02020603050405020304" pitchFamily="18" charset="0"/>
                  </a:rPr>
                  <a:t>)</a:t>
                </a:r>
              </a:p>
              <a:p>
                <a:pPr lvl="8" algn="just"/>
                <a:endParaRPr lang="en-IN" sz="600" dirty="0">
                  <a:solidFill>
                    <a:srgbClr val="0B5ED7"/>
                  </a:solidFill>
                  <a:latin typeface="Times New Roman" panose="02020603050405020304" pitchFamily="18" charset="0"/>
                  <a:cs typeface="Times New Roman" panose="02020603050405020304" pitchFamily="18" charset="0"/>
                </a:endParaRPr>
              </a:p>
              <a:p>
                <a:pPr algn="just"/>
                <a:r>
                  <a:rPr lang="en-IN" sz="1800" dirty="0">
                    <a:solidFill>
                      <a:srgbClr val="0B5ED7"/>
                    </a:solidFill>
                    <a:latin typeface="Times New Roman" panose="02020603050405020304" pitchFamily="18" charset="0"/>
                    <a:cs typeface="Times New Roman" panose="02020603050405020304" pitchFamily="18" charset="0"/>
                  </a:rPr>
                  <a:t>The concept of regression analysis deal with finding the best relationship between </a:t>
                </a:r>
                <a14:m>
                  <m:oMath xmlns:m="http://schemas.openxmlformats.org/officeDocument/2006/math">
                    <m:r>
                      <a:rPr lang="en-IN" sz="1800" i="1" dirty="0">
                        <a:solidFill>
                          <a:srgbClr val="0B5ED7"/>
                        </a:solidFill>
                        <a:latin typeface="Cambria Math" panose="02040503050406030204" pitchFamily="18" charset="0"/>
                        <a:cs typeface="Times New Roman" panose="02020603050405020304" pitchFamily="18" charset="0"/>
                      </a:rPr>
                      <m:t>𝑌</m:t>
                    </m:r>
                  </m:oMath>
                </a14:m>
                <a:r>
                  <a:rPr lang="en-IN" sz="1800" dirty="0">
                    <a:solidFill>
                      <a:srgbClr val="0B5ED7"/>
                    </a:solidFill>
                    <a:latin typeface="Times New Roman" panose="02020603050405020304" pitchFamily="18" charset="0"/>
                    <a:cs typeface="Times New Roman" panose="02020603050405020304" pitchFamily="18" charset="0"/>
                  </a:rPr>
                  <a:t> and </a:t>
                </a:r>
                <a14:m>
                  <m:oMath xmlns:m="http://schemas.openxmlformats.org/officeDocument/2006/math">
                    <m:r>
                      <a:rPr lang="en-IN" sz="1800" i="1" dirty="0">
                        <a:solidFill>
                          <a:srgbClr val="0B5ED7"/>
                        </a:solidFill>
                        <a:latin typeface="Cambria Math" panose="02040503050406030204" pitchFamily="18" charset="0"/>
                        <a:cs typeface="Times New Roman" panose="02020603050405020304" pitchFamily="18" charset="0"/>
                      </a:rPr>
                      <m:t>𝑥</m:t>
                    </m:r>
                  </m:oMath>
                </a14:m>
                <a:r>
                  <a:rPr lang="en-IN" sz="1800" dirty="0">
                    <a:solidFill>
                      <a:srgbClr val="0B5ED7"/>
                    </a:solidFill>
                    <a:latin typeface="Times New Roman" panose="02020603050405020304" pitchFamily="18" charset="0"/>
                    <a:cs typeface="Times New Roman" panose="02020603050405020304" pitchFamily="18" charset="0"/>
                  </a:rPr>
                  <a:t> (and hence best fitted values of </a:t>
                </a:r>
                <a14:m>
                  <m:oMath xmlns:m="http://schemas.openxmlformats.org/officeDocument/2006/math">
                    <m:r>
                      <a:rPr lang="en-US" sz="18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𝛼</m:t>
                    </m:r>
                    <m:r>
                      <a:rPr lang="en-US" sz="18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 </m:t>
                    </m:r>
                    <m:r>
                      <a:rPr lang="en-US" sz="18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𝑎𝑛𝑑</m:t>
                    </m:r>
                    <m:r>
                      <a:rPr lang="en-US" sz="18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 </m:t>
                    </m:r>
                    <m:r>
                      <a:rPr lang="en-US" sz="18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𝛽</m:t>
                    </m:r>
                  </m:oMath>
                </a14:m>
                <a:r>
                  <a:rPr lang="en-IN" sz="1800" dirty="0">
                    <a:solidFill>
                      <a:srgbClr val="0B5ED7"/>
                    </a:solidFill>
                    <a:latin typeface="Times New Roman" panose="02020603050405020304" pitchFamily="18" charset="0"/>
                    <a:cs typeface="Times New Roman" panose="02020603050405020304" pitchFamily="18" charset="0"/>
                  </a:rPr>
                  <a:t>) quantifying the strength of that relationship.</a:t>
                </a:r>
              </a:p>
              <a:p>
                <a:pPr marL="862013" indent="-285750" algn="just"/>
                <a:endParaRPr lang="en-IN" sz="1800" dirty="0">
                  <a:latin typeface="Times New Roman" panose="02020603050405020304" pitchFamily="18" charset="0"/>
                  <a:cs typeface="Times New Roman" panose="02020603050405020304" pitchFamily="18" charset="0"/>
                </a:endParaRP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1681806" y="1051246"/>
                <a:ext cx="8847665" cy="5505003"/>
              </a:xfrm>
              <a:blipFill>
                <a:blip r:embed="rId3"/>
                <a:stretch>
                  <a:fillRect l="-574" t="-461" r="-574"/>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6</a:t>
            </a:fld>
            <a:endParaRPr lang="en-IN" dirty="0">
              <a:solidFill>
                <a:srgbClr val="04617B">
                  <a:shade val="90000"/>
                </a:srgbClr>
              </a:solidFill>
            </a:endParaRPr>
          </a:p>
        </p:txBody>
      </p:sp>
      <p:graphicFrame>
        <p:nvGraphicFramePr>
          <p:cNvPr id="3" name="Object 2"/>
          <p:cNvGraphicFramePr>
            <a:graphicFrameLocks noChangeAspect="1"/>
          </p:cNvGraphicFramePr>
          <p:nvPr/>
        </p:nvGraphicFramePr>
        <p:xfrm>
          <a:off x="4732927" y="3039293"/>
          <a:ext cx="3194981" cy="1804557"/>
        </p:xfrm>
        <a:graphic>
          <a:graphicData uri="http://schemas.openxmlformats.org/presentationml/2006/ole">
            <mc:AlternateContent xmlns:mc="http://schemas.openxmlformats.org/markup-compatibility/2006">
              <mc:Choice xmlns:v="urn:schemas-microsoft-com:vml" Requires="v">
                <p:oleObj spid="_x0000_s2059" name="Visio" r:id="rId4" imgW="4123980" imgH="2575794" progId="Visio.Drawing.11">
                  <p:embed/>
                </p:oleObj>
              </mc:Choice>
              <mc:Fallback>
                <p:oleObj name="Visio" r:id="rId4" imgW="4123980" imgH="2575794" progId="Visio.Drawing.11">
                  <p:embed/>
                  <p:pic>
                    <p:nvPicPr>
                      <p:cNvPr id="3" name="Object 2"/>
                      <p:cNvPicPr/>
                      <p:nvPr/>
                    </p:nvPicPr>
                    <p:blipFill>
                      <a:blip r:embed="rId5"/>
                      <a:stretch>
                        <a:fillRect/>
                      </a:stretch>
                    </p:blipFill>
                    <p:spPr>
                      <a:xfrm>
                        <a:off x="4732927" y="3039293"/>
                        <a:ext cx="3194981" cy="1804557"/>
                      </a:xfrm>
                      <a:prstGeom prst="rect">
                        <a:avLst/>
                      </a:prstGeom>
                    </p:spPr>
                  </p:pic>
                </p:oleObj>
              </mc:Fallback>
            </mc:AlternateContent>
          </a:graphicData>
        </a:graphic>
      </p:graphicFrame>
      <p:sp>
        <p:nvSpPr>
          <p:cNvPr id="8" name="Footer Placeholder 7">
            <a:extLst>
              <a:ext uri="{FF2B5EF4-FFF2-40B4-BE49-F238E27FC236}">
                <a16:creationId xmlns:a16="http://schemas.microsoft.com/office/drawing/2014/main" id="{1B763EEE-2E44-1E44-8948-E496469B0D1E}"/>
              </a:ext>
            </a:extLst>
          </p:cNvPr>
          <p:cNvSpPr>
            <a:spLocks noGrp="1"/>
          </p:cNvSpPr>
          <p:nvPr>
            <p:ph type="ftr" sz="quarter" idx="11"/>
          </p:nvPr>
        </p:nvSpPr>
        <p:spPr/>
        <p:txBody>
          <a:bodyPr/>
          <a:lstStyle/>
          <a:p>
            <a:pPr algn="ctr"/>
            <a:r>
              <a:rPr lang="en-IN"/>
              <a:t>IIITS: Data Analytics</a:t>
            </a:r>
            <a:endParaRPr lang="en-IN" dirty="0"/>
          </a:p>
        </p:txBody>
      </p:sp>
    </p:spTree>
    <p:extLst>
      <p:ext uri="{BB962C8B-B14F-4D97-AF65-F5344CB8AC3E}">
        <p14:creationId xmlns:p14="http://schemas.microsoft.com/office/powerpoint/2010/main" val="3436758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964" y="144782"/>
            <a:ext cx="8564336" cy="643467"/>
          </a:xfrm>
        </p:spPr>
        <p:txBody>
          <a:bodyPr>
            <a:noAutofit/>
          </a:bodyPr>
          <a:lstStyle/>
          <a:p>
            <a:r>
              <a:rPr lang="en-US" sz="3200" dirty="0">
                <a:solidFill>
                  <a:srgbClr val="A50021"/>
                </a:solidFill>
                <a:latin typeface="Times New Roman" pitchFamily="18" charset="0"/>
                <a:cs typeface="Times New Roman" pitchFamily="18" charset="0"/>
              </a:rPr>
              <a:t>Regression Analysis</a:t>
            </a:r>
            <a:endParaRPr lang="en-IN" sz="32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1560112" y="1314450"/>
                <a:ext cx="9216633" cy="5407032"/>
              </a:xfrm>
            </p:spPr>
            <p:txBody>
              <a:bodyPr>
                <a:normAutofit fontScale="92500" lnSpcReduction="10000"/>
              </a:bodyPr>
              <a:lstStyle/>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Given the set </a:t>
                </a:r>
                <a14:m>
                  <m:oMath xmlns:m="http://schemas.openxmlformats.org/officeDocument/2006/math">
                    <m:d>
                      <m:dPr>
                        <m:begChr m:val="["/>
                        <m:endChr m:val="]"/>
                        <m:ctrlPr>
                          <a:rPr lang="en-US" sz="1800" i="1">
                            <a:latin typeface="Cambria Math" panose="02040503050406030204" pitchFamily="18" charset="0"/>
                            <a:cs typeface="Times New Roman" panose="02020603050405020304" pitchFamily="18" charset="0"/>
                          </a:rPr>
                        </m:ctrlPr>
                      </m:dPr>
                      <m:e>
                        <m:d>
                          <m:dPr>
                            <m:ctrlPr>
                              <a:rPr lang="en-US" sz="1800" i="1">
                                <a:latin typeface="Cambria Math" panose="02040503050406030204" pitchFamily="18" charset="0"/>
                                <a:cs typeface="Times New Roman" panose="02020603050405020304" pitchFamily="18" charset="0"/>
                              </a:rPr>
                            </m:ctrlPr>
                          </m:dPr>
                          <m:e>
                            <m:sSub>
                              <m:sSubPr>
                                <m:ctrlPr>
                                  <a:rPr lang="en-US" sz="1800" i="1">
                                    <a:latin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cs typeface="Times New Roman" panose="02020603050405020304" pitchFamily="18" charset="0"/>
                                  </a:rPr>
                                  <m:t>𝑥</m:t>
                                </m:r>
                              </m:e>
                              <m:sub>
                                <m:r>
                                  <a:rPr lang="en-US" sz="1800" i="1">
                                    <a:latin typeface="Cambria Math" panose="02040503050406030204" pitchFamily="18" charset="0"/>
                                    <a:cs typeface="Times New Roman" panose="02020603050405020304" pitchFamily="18" charset="0"/>
                                  </a:rPr>
                                  <m:t>𝑖</m:t>
                                </m:r>
                              </m:sub>
                            </m:sSub>
                            <m:r>
                              <a:rPr lang="en-US" sz="1800" i="1">
                                <a:latin typeface="Cambria Math" panose="02040503050406030204" pitchFamily="18" charset="0"/>
                                <a:cs typeface="Times New Roman" panose="02020603050405020304" pitchFamily="18" charset="0"/>
                              </a:rPr>
                              <m:t>,</m:t>
                            </m:r>
                            <m:sSub>
                              <m:sSubPr>
                                <m:ctrlPr>
                                  <a:rPr lang="en-US" sz="1800" i="1">
                                    <a:latin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cs typeface="Times New Roman" panose="02020603050405020304" pitchFamily="18" charset="0"/>
                                  </a:rPr>
                                  <m:t>𝑦</m:t>
                                </m:r>
                              </m:e>
                              <m:sub>
                                <m:r>
                                  <a:rPr lang="en-US" sz="1800" i="1">
                                    <a:latin typeface="Cambria Math" panose="02040503050406030204" pitchFamily="18" charset="0"/>
                                    <a:cs typeface="Times New Roman" panose="02020603050405020304" pitchFamily="18" charset="0"/>
                                  </a:rPr>
                                  <m:t>𝑖</m:t>
                                </m:r>
                              </m:sub>
                            </m:sSub>
                          </m:e>
                        </m:d>
                        <m:r>
                          <a:rPr lang="en-US" sz="1800" i="1">
                            <a:latin typeface="Cambria Math" panose="02040503050406030204" pitchFamily="18" charset="0"/>
                            <a:cs typeface="Times New Roman" panose="02020603050405020304" pitchFamily="18" charset="0"/>
                          </a:rPr>
                          <m:t>, </m:t>
                        </m:r>
                        <m:r>
                          <a:rPr lang="en-US" sz="1800" i="1">
                            <a:latin typeface="Cambria Math" panose="02040503050406030204" pitchFamily="18" charset="0"/>
                            <a:cs typeface="Times New Roman" panose="02020603050405020304" pitchFamily="18" charset="0"/>
                          </a:rPr>
                          <m:t>𝑖</m:t>
                        </m:r>
                        <m:r>
                          <a:rPr lang="en-US" sz="1800" i="1">
                            <a:latin typeface="Cambria Math" panose="02040503050406030204" pitchFamily="18" charset="0"/>
                            <a:cs typeface="Times New Roman" panose="02020603050405020304" pitchFamily="18" charset="0"/>
                          </a:rPr>
                          <m:t>=1,2,……,</m:t>
                        </m:r>
                        <m:r>
                          <a:rPr lang="en-US" sz="1800" i="1">
                            <a:latin typeface="Cambria Math" panose="02040503050406030204" pitchFamily="18" charset="0"/>
                            <a:cs typeface="Times New Roman" panose="02020603050405020304" pitchFamily="18" charset="0"/>
                          </a:rPr>
                          <m:t>𝑛</m:t>
                        </m:r>
                      </m:e>
                    </m:d>
                  </m:oMath>
                </a14:m>
                <a:r>
                  <a:rPr lang="en-US" sz="1800" dirty="0">
                    <a:latin typeface="Times New Roman" panose="02020603050405020304" pitchFamily="18" charset="0"/>
                    <a:cs typeface="Times New Roman" panose="02020603050405020304" pitchFamily="18" charset="0"/>
                  </a:rPr>
                  <a:t> of data involving </a:t>
                </a:r>
                <a14:m>
                  <m:oMath xmlns:m="http://schemas.openxmlformats.org/officeDocument/2006/math">
                    <m:r>
                      <a:rPr lang="en-US" sz="1800" i="1">
                        <a:latin typeface="Cambria Math" panose="02040503050406030204" pitchFamily="18" charset="0"/>
                        <a:cs typeface="Times New Roman" panose="02020603050405020304" pitchFamily="18" charset="0"/>
                      </a:rPr>
                      <m:t>𝑛</m:t>
                    </m:r>
                  </m:oMath>
                </a14:m>
                <a:r>
                  <a:rPr lang="en-US" sz="1800" dirty="0">
                    <a:latin typeface="Times New Roman" panose="02020603050405020304" pitchFamily="18" charset="0"/>
                    <a:cs typeface="Times New Roman" panose="02020603050405020304" pitchFamily="18" charset="0"/>
                  </a:rPr>
                  <a:t> pairs of </a:t>
                </a:r>
                <a14:m>
                  <m:oMath xmlns:m="http://schemas.openxmlformats.org/officeDocument/2006/math">
                    <m:r>
                      <a:rPr lang="en-US" sz="1800" i="1">
                        <a:latin typeface="Cambria Math" panose="02040503050406030204" pitchFamily="18" charset="0"/>
                        <a:cs typeface="Times New Roman" panose="02020603050405020304" pitchFamily="18" charset="0"/>
                      </a:rPr>
                      <m:t>(</m:t>
                    </m:r>
                    <m:r>
                      <a:rPr lang="en-US" sz="1800" i="1">
                        <a:latin typeface="Cambria Math" panose="02040503050406030204" pitchFamily="18" charset="0"/>
                        <a:cs typeface="Times New Roman" panose="02020603050405020304" pitchFamily="18" charset="0"/>
                      </a:rPr>
                      <m:t>𝑥</m:t>
                    </m:r>
                    <m:r>
                      <a:rPr lang="en-US" sz="1800" i="1">
                        <a:latin typeface="Cambria Math" panose="02040503050406030204" pitchFamily="18" charset="0"/>
                        <a:cs typeface="Times New Roman" panose="02020603050405020304" pitchFamily="18" charset="0"/>
                      </a:rPr>
                      <m:t>,</m:t>
                    </m:r>
                    <m:r>
                      <a:rPr lang="en-US" sz="1800" i="1">
                        <a:latin typeface="Cambria Math" panose="02040503050406030204" pitchFamily="18" charset="0"/>
                        <a:cs typeface="Times New Roman" panose="02020603050405020304" pitchFamily="18" charset="0"/>
                      </a:rPr>
                      <m:t>𝑦</m:t>
                    </m:r>
                    <m:r>
                      <a:rPr lang="en-US" sz="1800" i="1">
                        <a:latin typeface="Cambria Math" panose="02040503050406030204" pitchFamily="18" charset="0"/>
                        <a:cs typeface="Times New Roman" panose="02020603050405020304" pitchFamily="18" charset="0"/>
                      </a:rPr>
                      <m:t>)</m:t>
                    </m:r>
                  </m:oMath>
                </a14:m>
                <a:r>
                  <a:rPr lang="en-US" sz="1800" dirty="0">
                    <a:latin typeface="Times New Roman" panose="02020603050405020304" pitchFamily="18" charset="0"/>
                    <a:cs typeface="Times New Roman" panose="02020603050405020304" pitchFamily="18" charset="0"/>
                  </a:rPr>
                  <a:t> values, our objective is to find “true” or population regression line such that </a:t>
                </a:r>
                <a14:m>
                  <m:oMath xmlns:m="http://schemas.openxmlformats.org/officeDocument/2006/math">
                    <m:r>
                      <a:rPr lang="en-US" sz="1800" i="1">
                        <a:latin typeface="Cambria Math" panose="02040503050406030204" pitchFamily="18" charset="0"/>
                        <a:cs typeface="Times New Roman" panose="02020603050405020304" pitchFamily="18" charset="0"/>
                      </a:rPr>
                      <m:t>𝑌</m:t>
                    </m:r>
                    <m:r>
                      <a:rPr lang="en-US" sz="1800" i="1">
                        <a:latin typeface="Cambria Math" panose="02040503050406030204" pitchFamily="18" charset="0"/>
                        <a:cs typeface="Times New Roman" panose="02020603050405020304" pitchFamily="18" charset="0"/>
                      </a:rPr>
                      <m:t>=</m:t>
                    </m:r>
                    <m:r>
                      <a:rPr lang="en-US" sz="1800" i="1">
                        <a:latin typeface="Cambria Math" panose="02040503050406030204" pitchFamily="18" charset="0"/>
                        <a:ea typeface="Cambria Math" panose="02040503050406030204" pitchFamily="18" charset="0"/>
                        <a:cs typeface="Times New Roman" panose="02020603050405020304" pitchFamily="18" charset="0"/>
                      </a:rPr>
                      <m:t>𝛼</m:t>
                    </m:r>
                    <m:r>
                      <a:rPr lang="en-US" sz="1800" i="1">
                        <a:latin typeface="Cambria Math" panose="02040503050406030204" pitchFamily="18" charset="0"/>
                        <a:ea typeface="Cambria Math" panose="02040503050406030204" pitchFamily="18" charset="0"/>
                        <a:cs typeface="Times New Roman" panose="02020603050405020304" pitchFamily="18" charset="0"/>
                      </a:rPr>
                      <m:t>+</m:t>
                    </m:r>
                    <m:r>
                      <a:rPr lang="en-US" sz="1800" i="1">
                        <a:latin typeface="Cambria Math" panose="02040503050406030204" pitchFamily="18" charset="0"/>
                        <a:ea typeface="Cambria Math" panose="02040503050406030204" pitchFamily="18" charset="0"/>
                        <a:cs typeface="Times New Roman" panose="02020603050405020304" pitchFamily="18" charset="0"/>
                      </a:rPr>
                      <m:t>𝛽</m:t>
                    </m:r>
                    <m:r>
                      <a:rPr lang="en-US" sz="1800" i="1">
                        <a:latin typeface="Cambria Math" panose="02040503050406030204" pitchFamily="18" charset="0"/>
                        <a:ea typeface="Cambria Math" panose="02040503050406030204" pitchFamily="18" charset="0"/>
                        <a:cs typeface="Times New Roman" panose="02020603050405020304" pitchFamily="18" charset="0"/>
                      </a:rPr>
                      <m:t>𝑥</m:t>
                    </m:r>
                    <m:r>
                      <a:rPr lang="en-US" sz="1800" i="1">
                        <a:latin typeface="Cambria Math" panose="02040503050406030204" pitchFamily="18" charset="0"/>
                        <a:ea typeface="Cambria Math" panose="02040503050406030204" pitchFamily="18" charset="0"/>
                        <a:cs typeface="Times New Roman" panose="02020603050405020304" pitchFamily="18" charset="0"/>
                      </a:rPr>
                      <m:t>+ ∈</m:t>
                    </m:r>
                  </m:oMath>
                </a14:m>
                <a:endParaRPr lang="en-US" sz="1800" i="1" dirty="0">
                  <a:latin typeface="Times New Roman" panose="02020603050405020304" pitchFamily="18" charset="0"/>
                  <a:cs typeface="Times New Roman" panose="02020603050405020304" pitchFamily="18" charset="0"/>
                </a:endParaRPr>
              </a:p>
              <a:p>
                <a:pPr marL="0" indent="0" algn="just">
                  <a:buNone/>
                </a:pPr>
                <a:endParaRPr lang="en-US" sz="1100" i="1" dirty="0">
                  <a:latin typeface="Cambria Math" panose="020405030504060302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Here, </a:t>
                </a:r>
                <a14:m>
                  <m:oMath xmlns:m="http://schemas.openxmlformats.org/officeDocument/2006/math">
                    <m:r>
                      <a:rPr lang="en-US" sz="1800" i="1">
                        <a:latin typeface="Cambria Math" panose="02040503050406030204" pitchFamily="18" charset="0"/>
                        <a:ea typeface="Cambria Math" panose="02040503050406030204" pitchFamily="18" charset="0"/>
                        <a:cs typeface="Times New Roman" panose="02020603050405020304" pitchFamily="18" charset="0"/>
                      </a:rPr>
                      <m:t>∈</m:t>
                    </m:r>
                  </m:oMath>
                </a14:m>
                <a:r>
                  <a:rPr lang="en-US" sz="1800" dirty="0">
                    <a:latin typeface="Times New Roman" panose="02020603050405020304" pitchFamily="18" charset="0"/>
                    <a:cs typeface="Times New Roman" panose="02020603050405020304" pitchFamily="18" charset="0"/>
                  </a:rPr>
                  <a:t> is a random variable with </a:t>
                </a:r>
                <a14:m>
                  <m:oMath xmlns:m="http://schemas.openxmlformats.org/officeDocument/2006/math">
                    <m:r>
                      <a:rPr lang="en-US" sz="1800" i="1">
                        <a:latin typeface="Cambria Math" panose="02040503050406030204" pitchFamily="18" charset="0"/>
                        <a:cs typeface="Times New Roman" panose="02020603050405020304" pitchFamily="18" charset="0"/>
                      </a:rPr>
                      <m:t>𝐸</m:t>
                    </m:r>
                    <m:d>
                      <m:dPr>
                        <m:ctrlPr>
                          <a:rPr lang="en-US" sz="1800" i="1">
                            <a:latin typeface="Cambria Math" panose="02040503050406030204" pitchFamily="18" charset="0"/>
                            <a:cs typeface="Times New Roman" panose="02020603050405020304" pitchFamily="18" charset="0"/>
                          </a:rPr>
                        </m:ctrlPr>
                      </m:dPr>
                      <m:e>
                        <m:r>
                          <a:rPr lang="en-US" sz="1800" i="1">
                            <a:latin typeface="Cambria Math" panose="02040503050406030204" pitchFamily="18" charset="0"/>
                            <a:ea typeface="Cambria Math" panose="02040503050406030204" pitchFamily="18" charset="0"/>
                            <a:cs typeface="Times New Roman" panose="02020603050405020304" pitchFamily="18" charset="0"/>
                          </a:rPr>
                          <m:t>∈</m:t>
                        </m:r>
                      </m:e>
                    </m:d>
                    <m:r>
                      <a:rPr lang="en-US" sz="1800" i="1">
                        <a:latin typeface="Cambria Math" panose="02040503050406030204" pitchFamily="18" charset="0"/>
                        <a:cs typeface="Times New Roman" panose="02020603050405020304" pitchFamily="18" charset="0"/>
                      </a:rPr>
                      <m:t>=0</m:t>
                    </m:r>
                  </m:oMath>
                </a14:m>
                <a:r>
                  <a:rPr lang="en-US" sz="1800" dirty="0">
                    <a:latin typeface="Times New Roman" panose="02020603050405020304" pitchFamily="18" charset="0"/>
                    <a:cs typeface="Times New Roman" panose="02020603050405020304" pitchFamily="18" charset="0"/>
                  </a:rPr>
                  <a:t> and </a:t>
                </a:r>
                <a14:m>
                  <m:oMath xmlns:m="http://schemas.openxmlformats.org/officeDocument/2006/math">
                    <m:r>
                      <a:rPr lang="en-US" sz="1800" i="1">
                        <a:latin typeface="Cambria Math" panose="02040503050406030204" pitchFamily="18" charset="0"/>
                        <a:cs typeface="Times New Roman" panose="02020603050405020304" pitchFamily="18" charset="0"/>
                      </a:rPr>
                      <m:t>𝑣𝑎𝑟</m:t>
                    </m:r>
                    <m:d>
                      <m:dPr>
                        <m:ctrlPr>
                          <a:rPr lang="en-US" sz="1800" i="1">
                            <a:latin typeface="Cambria Math" panose="02040503050406030204" pitchFamily="18" charset="0"/>
                            <a:cs typeface="Times New Roman" panose="02020603050405020304" pitchFamily="18" charset="0"/>
                          </a:rPr>
                        </m:ctrlPr>
                      </m:dPr>
                      <m:e>
                        <m:r>
                          <a:rPr lang="en-US" sz="1800" i="1">
                            <a:latin typeface="Cambria Math" panose="02040503050406030204" pitchFamily="18" charset="0"/>
                            <a:ea typeface="Cambria Math" panose="02040503050406030204" pitchFamily="18" charset="0"/>
                            <a:cs typeface="Times New Roman" panose="02020603050405020304" pitchFamily="18" charset="0"/>
                          </a:rPr>
                          <m:t>∈</m:t>
                        </m:r>
                      </m:e>
                    </m:d>
                    <m:r>
                      <a:rPr lang="en-US" sz="1800" i="1">
                        <a:latin typeface="Cambria Math" panose="02040503050406030204" pitchFamily="18" charset="0"/>
                        <a:cs typeface="Times New Roman" panose="02020603050405020304" pitchFamily="18" charset="0"/>
                      </a:rPr>
                      <m:t>=</m:t>
                    </m:r>
                    <m:sSup>
                      <m:sSupPr>
                        <m:ctrlPr>
                          <a:rPr lang="en-US" sz="1800" i="1">
                            <a:latin typeface="Cambria Math" panose="02040503050406030204" pitchFamily="18" charset="0"/>
                            <a:cs typeface="Times New Roman" panose="02020603050405020304" pitchFamily="18" charset="0"/>
                          </a:rPr>
                        </m:ctrlPr>
                      </m:sSupPr>
                      <m:e>
                        <m:r>
                          <a:rPr lang="en-US" sz="18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1800" i="1">
                            <a:latin typeface="Cambria Math" panose="02040503050406030204" pitchFamily="18" charset="0"/>
                            <a:cs typeface="Times New Roman" panose="02020603050405020304" pitchFamily="18" charset="0"/>
                          </a:rPr>
                          <m:t>2</m:t>
                        </m:r>
                      </m:sup>
                    </m:sSup>
                  </m:oMath>
                </a14:m>
                <a:r>
                  <a:rPr lang="en-US" sz="1800" dirty="0">
                    <a:latin typeface="Times New Roman" panose="02020603050405020304" pitchFamily="18" charset="0"/>
                    <a:cs typeface="Times New Roman" panose="02020603050405020304" pitchFamily="18" charset="0"/>
                  </a:rPr>
                  <a:t>. The quantity </a:t>
                </a:r>
                <a14:m>
                  <m:oMath xmlns:m="http://schemas.openxmlformats.org/officeDocument/2006/math">
                    <m:sSup>
                      <m:sSupPr>
                        <m:ctrlPr>
                          <a:rPr lang="en-US" sz="1800" i="1">
                            <a:latin typeface="Cambria Math" panose="02040503050406030204" pitchFamily="18" charset="0"/>
                            <a:cs typeface="Times New Roman" panose="02020603050405020304" pitchFamily="18" charset="0"/>
                          </a:rPr>
                        </m:ctrlPr>
                      </m:sSupPr>
                      <m:e>
                        <m:r>
                          <a:rPr lang="en-US" sz="18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1800" i="1">
                            <a:latin typeface="Cambria Math" panose="02040503050406030204" pitchFamily="18" charset="0"/>
                            <a:cs typeface="Times New Roman" panose="02020603050405020304" pitchFamily="18" charset="0"/>
                          </a:rPr>
                          <m:t>2</m:t>
                        </m:r>
                      </m:sup>
                    </m:sSup>
                  </m:oMath>
                </a14:m>
                <a:r>
                  <a:rPr lang="en-US" sz="1800" dirty="0">
                    <a:latin typeface="Times New Roman" panose="02020603050405020304" pitchFamily="18" charset="0"/>
                    <a:cs typeface="Times New Roman" panose="02020603050405020304" pitchFamily="18" charset="0"/>
                  </a:rPr>
                  <a:t> is often called the </a:t>
                </a:r>
                <a:r>
                  <a:rPr lang="en-US" sz="1800" b="1" dirty="0">
                    <a:solidFill>
                      <a:srgbClr val="A50021"/>
                    </a:solidFill>
                    <a:latin typeface="Times New Roman" panose="02020603050405020304" pitchFamily="18" charset="0"/>
                    <a:cs typeface="Times New Roman" panose="02020603050405020304" pitchFamily="18" charset="0"/>
                  </a:rPr>
                  <a:t>error variance</a:t>
                </a:r>
                <a:r>
                  <a:rPr lang="en-US" sz="1800" dirty="0">
                    <a:latin typeface="Times New Roman" panose="02020603050405020304" pitchFamily="18" charset="0"/>
                    <a:cs typeface="Times New Roman" panose="02020603050405020304" pitchFamily="18" charset="0"/>
                  </a:rPr>
                  <a:t>.</a:t>
                </a:r>
              </a:p>
              <a:p>
                <a:pPr marL="0" indent="0" algn="just">
                  <a:buNone/>
                </a:pPr>
                <a:r>
                  <a:rPr lang="en-US" sz="1900" b="1" dirty="0">
                    <a:solidFill>
                      <a:srgbClr val="0B5ED7"/>
                    </a:solidFill>
                    <a:latin typeface="Times New Roman" pitchFamily="18" charset="0"/>
                    <a:cs typeface="Times New Roman" panose="02020603050405020304" pitchFamily="18" charset="0"/>
                  </a:rPr>
                  <a:t>Note: </a:t>
                </a:r>
              </a:p>
              <a:p>
                <a:pPr algn="just"/>
                <a14:m>
                  <m:oMath xmlns:m="http://schemas.openxmlformats.org/officeDocument/2006/math">
                    <m:r>
                      <a:rPr lang="en-US" sz="1900" i="1">
                        <a:solidFill>
                          <a:srgbClr val="0B5ED7"/>
                        </a:solidFill>
                        <a:latin typeface="Cambria Math" panose="02040503050406030204" pitchFamily="18" charset="0"/>
                        <a:cs typeface="Times New Roman" panose="02020603050405020304" pitchFamily="18" charset="0"/>
                      </a:rPr>
                      <m:t>𝐸</m:t>
                    </m:r>
                    <m:d>
                      <m:dPr>
                        <m:ctrlPr>
                          <a:rPr lang="en-US" sz="1900" i="1">
                            <a:solidFill>
                              <a:srgbClr val="0B5ED7"/>
                            </a:solidFill>
                            <a:latin typeface="Cambria Math" panose="02040503050406030204" pitchFamily="18" charset="0"/>
                            <a:cs typeface="Times New Roman" panose="02020603050405020304" pitchFamily="18" charset="0"/>
                          </a:rPr>
                        </m:ctrlPr>
                      </m:dPr>
                      <m:e>
                        <m:r>
                          <a:rPr lang="en-US" sz="19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e>
                    </m:d>
                    <m:r>
                      <a:rPr lang="en-US" sz="1900" i="1">
                        <a:solidFill>
                          <a:srgbClr val="0B5ED7"/>
                        </a:solidFill>
                        <a:latin typeface="Cambria Math" panose="02040503050406030204" pitchFamily="18" charset="0"/>
                        <a:cs typeface="Times New Roman" panose="02020603050405020304" pitchFamily="18" charset="0"/>
                      </a:rPr>
                      <m:t>=0</m:t>
                    </m:r>
                  </m:oMath>
                </a14:m>
                <a:r>
                  <a:rPr lang="en-US" sz="1900" dirty="0">
                    <a:solidFill>
                      <a:srgbClr val="0B5ED7"/>
                    </a:solidFill>
                    <a:latin typeface="Times New Roman" panose="02020603050405020304" pitchFamily="18" charset="0"/>
                    <a:cs typeface="Times New Roman" panose="02020603050405020304" pitchFamily="18" charset="0"/>
                  </a:rPr>
                  <a:t> implies that at a specific </a:t>
                </a:r>
                <a14:m>
                  <m:oMath xmlns:m="http://schemas.openxmlformats.org/officeDocument/2006/math">
                    <m:r>
                      <a:rPr lang="en-US" sz="1900" i="1">
                        <a:solidFill>
                          <a:srgbClr val="0B5ED7"/>
                        </a:solidFill>
                        <a:latin typeface="Cambria Math" panose="02040503050406030204" pitchFamily="18" charset="0"/>
                        <a:cs typeface="Times New Roman" panose="02020603050405020304" pitchFamily="18" charset="0"/>
                      </a:rPr>
                      <m:t>𝑥</m:t>
                    </m:r>
                  </m:oMath>
                </a14:m>
                <a:r>
                  <a:rPr lang="en-US" sz="1900" dirty="0">
                    <a:solidFill>
                      <a:srgbClr val="0B5ED7"/>
                    </a:solidFill>
                    <a:latin typeface="Times New Roman" panose="02020603050405020304" pitchFamily="18" charset="0"/>
                    <a:cs typeface="Times New Roman" panose="02020603050405020304" pitchFamily="18" charset="0"/>
                  </a:rPr>
                  <a:t>, the </a:t>
                </a:r>
                <a14:m>
                  <m:oMath xmlns:m="http://schemas.openxmlformats.org/officeDocument/2006/math">
                    <m:r>
                      <a:rPr lang="en-US" sz="1900" i="1">
                        <a:solidFill>
                          <a:srgbClr val="0B5ED7"/>
                        </a:solidFill>
                        <a:latin typeface="Cambria Math" panose="02040503050406030204" pitchFamily="18" charset="0"/>
                        <a:cs typeface="Times New Roman" panose="02020603050405020304" pitchFamily="18" charset="0"/>
                      </a:rPr>
                      <m:t>𝑦</m:t>
                    </m:r>
                  </m:oMath>
                </a14:m>
                <a:r>
                  <a:rPr lang="en-US" sz="1900" dirty="0">
                    <a:solidFill>
                      <a:srgbClr val="0B5ED7"/>
                    </a:solidFill>
                    <a:latin typeface="Times New Roman" panose="02020603050405020304" pitchFamily="18" charset="0"/>
                    <a:cs typeface="Times New Roman" panose="02020603050405020304" pitchFamily="18" charset="0"/>
                  </a:rPr>
                  <a:t> values are distributed around the “true” regression line </a:t>
                </a:r>
                <a14:m>
                  <m:oMath xmlns:m="http://schemas.openxmlformats.org/officeDocument/2006/math">
                    <m:r>
                      <a:rPr lang="en-US" sz="1900" i="1">
                        <a:solidFill>
                          <a:srgbClr val="0B5ED7"/>
                        </a:solidFill>
                        <a:latin typeface="Cambria Math" panose="02040503050406030204" pitchFamily="18" charset="0"/>
                        <a:cs typeface="Times New Roman" panose="02020603050405020304" pitchFamily="18" charset="0"/>
                      </a:rPr>
                      <m:t>𝑌</m:t>
                    </m:r>
                    <m:r>
                      <a:rPr lang="en-US" sz="1900" i="1">
                        <a:solidFill>
                          <a:srgbClr val="0B5ED7"/>
                        </a:solidFill>
                        <a:latin typeface="Cambria Math" panose="02040503050406030204" pitchFamily="18" charset="0"/>
                        <a:cs typeface="Times New Roman" panose="02020603050405020304" pitchFamily="18" charset="0"/>
                      </a:rPr>
                      <m:t>=</m:t>
                    </m:r>
                    <m:r>
                      <a:rPr lang="en-US" sz="19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𝛼</m:t>
                    </m:r>
                    <m:r>
                      <a:rPr lang="en-US" sz="19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US" sz="19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𝛽</m:t>
                    </m:r>
                    <m:r>
                      <a:rPr lang="en-US" sz="19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𝑥</m:t>
                    </m:r>
                  </m:oMath>
                </a14:m>
                <a:r>
                  <a:rPr lang="en-US" sz="1900" dirty="0">
                    <a:solidFill>
                      <a:srgbClr val="0B5ED7"/>
                    </a:solidFill>
                    <a:latin typeface="Times New Roman" panose="02020603050405020304" pitchFamily="18" charset="0"/>
                    <a:cs typeface="Times New Roman" panose="02020603050405020304" pitchFamily="18" charset="0"/>
                  </a:rPr>
                  <a:t> (i.e., the positive and negative errors around the true line is reasonable).</a:t>
                </a:r>
              </a:p>
              <a:p>
                <a:pPr algn="just">
                  <a:lnSpc>
                    <a:spcPct val="150000"/>
                  </a:lnSpc>
                </a:pPr>
                <a14:m>
                  <m:oMath xmlns:m="http://schemas.openxmlformats.org/officeDocument/2006/math">
                    <m:r>
                      <a:rPr lang="en-US" sz="19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𝛼</m:t>
                    </m:r>
                    <m:r>
                      <a:rPr lang="en-US" sz="19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sz="190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and</m:t>
                    </m:r>
                    <m:r>
                      <a:rPr lang="en-US" sz="19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 </m:t>
                    </m:r>
                    <m:r>
                      <a:rPr lang="en-US" sz="19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𝛽</m:t>
                    </m:r>
                  </m:oMath>
                </a14:m>
                <a:r>
                  <a:rPr lang="en-US" sz="1900" dirty="0">
                    <a:solidFill>
                      <a:srgbClr val="0B5ED7"/>
                    </a:solidFill>
                    <a:latin typeface="Times New Roman" panose="02020603050405020304" pitchFamily="18" charset="0"/>
                    <a:cs typeface="Times New Roman" panose="02020603050405020304" pitchFamily="18" charset="0"/>
                  </a:rPr>
                  <a:t> are called </a:t>
                </a:r>
                <a:r>
                  <a:rPr lang="en-US" sz="1900" b="1" dirty="0">
                    <a:solidFill>
                      <a:srgbClr val="A50021"/>
                    </a:solidFill>
                    <a:latin typeface="Times New Roman" panose="02020603050405020304" pitchFamily="18" charset="0"/>
                    <a:cs typeface="Times New Roman" panose="02020603050405020304" pitchFamily="18" charset="0"/>
                  </a:rPr>
                  <a:t>regression coefficients</a:t>
                </a:r>
                <a:r>
                  <a:rPr lang="en-US" sz="1900" dirty="0">
                    <a:solidFill>
                      <a:srgbClr val="0B5ED7"/>
                    </a:solidFill>
                    <a:latin typeface="Times New Roman" panose="02020603050405020304" pitchFamily="18" charset="0"/>
                    <a:cs typeface="Times New Roman" panose="02020603050405020304" pitchFamily="18" charset="0"/>
                  </a:rPr>
                  <a:t>.</a:t>
                </a:r>
              </a:p>
              <a:p>
                <a:pPr algn="just">
                  <a:lnSpc>
                    <a:spcPct val="150000"/>
                  </a:lnSpc>
                </a:pPr>
                <a14:m>
                  <m:oMath xmlns:m="http://schemas.openxmlformats.org/officeDocument/2006/math">
                    <m:r>
                      <a:rPr lang="en-US" sz="19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𝛼</m:t>
                    </m:r>
                    <m:r>
                      <a:rPr lang="en-US" sz="19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sz="190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and</m:t>
                    </m:r>
                    <m:r>
                      <a:rPr lang="en-US" sz="19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 </m:t>
                    </m:r>
                    <m:r>
                      <a:rPr lang="en-US" sz="19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𝛽</m:t>
                    </m:r>
                  </m:oMath>
                </a14:m>
                <a:r>
                  <a:rPr lang="en-US" sz="1900" dirty="0">
                    <a:solidFill>
                      <a:srgbClr val="0B5ED7"/>
                    </a:solidFill>
                    <a:latin typeface="Times New Roman" panose="02020603050405020304" pitchFamily="18" charset="0"/>
                    <a:cs typeface="Times New Roman" panose="02020603050405020304" pitchFamily="18" charset="0"/>
                  </a:rPr>
                  <a:t> values are to be estimated from the data.</a:t>
                </a:r>
              </a:p>
              <a:p>
                <a:pPr algn="just">
                  <a:lnSpc>
                    <a:spcPct val="150000"/>
                  </a:lnSpc>
                </a:pPr>
                <a:endParaRPr lang="en-US" sz="1900" dirty="0">
                  <a:solidFill>
                    <a:srgbClr val="0B5ED7"/>
                  </a:solidFill>
                  <a:latin typeface="Times New Roman" panose="02020603050405020304" pitchFamily="18" charset="0"/>
                  <a:cs typeface="Times New Roman" panose="02020603050405020304" pitchFamily="18" charset="0"/>
                </a:endParaRP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1560112" y="1314450"/>
                <a:ext cx="9216633" cy="5407032"/>
              </a:xfrm>
              <a:blipFill>
                <a:blip r:embed="rId2"/>
                <a:stretch>
                  <a:fillRect l="-413" r="-413"/>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7</a:t>
            </a:fld>
            <a:endParaRPr lang="en-IN" dirty="0">
              <a:solidFill>
                <a:srgbClr val="04617B">
                  <a:shade val="90000"/>
                </a:srgbClr>
              </a:solidFill>
            </a:endParaRPr>
          </a:p>
        </p:txBody>
      </p:sp>
      <p:pic>
        <p:nvPicPr>
          <p:cNvPr id="18490" name="Picture 5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7029" y="904492"/>
            <a:ext cx="4499656" cy="2184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ooter Placeholder 6">
            <a:extLst>
              <a:ext uri="{FF2B5EF4-FFF2-40B4-BE49-F238E27FC236}">
                <a16:creationId xmlns:a16="http://schemas.microsoft.com/office/drawing/2014/main" id="{9BC036B2-B3BB-384F-9F32-43E1B7832B81}"/>
              </a:ext>
            </a:extLst>
          </p:cNvPr>
          <p:cNvSpPr>
            <a:spLocks noGrp="1"/>
          </p:cNvSpPr>
          <p:nvPr>
            <p:ph type="ftr" sz="quarter" idx="11"/>
          </p:nvPr>
        </p:nvSpPr>
        <p:spPr>
          <a:xfrm>
            <a:off x="2098871" y="6491004"/>
            <a:ext cx="4665043" cy="320040"/>
          </a:xfrm>
        </p:spPr>
        <p:txBody>
          <a:bodyPr/>
          <a:lstStyle/>
          <a:p>
            <a:pPr algn="ctr"/>
            <a:r>
              <a:rPr lang="en-IN" dirty="0"/>
              <a:t>IIITS: Data Analytics</a:t>
            </a:r>
          </a:p>
        </p:txBody>
      </p:sp>
    </p:spTree>
    <p:extLst>
      <p:ext uri="{BB962C8B-B14F-4D97-AF65-F5344CB8AC3E}">
        <p14:creationId xmlns:p14="http://schemas.microsoft.com/office/powerpoint/2010/main" val="288213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8786" y="144782"/>
            <a:ext cx="8033657" cy="643467"/>
          </a:xfrm>
        </p:spPr>
        <p:txBody>
          <a:bodyPr>
            <a:noAutofit/>
          </a:bodyPr>
          <a:lstStyle/>
          <a:p>
            <a:r>
              <a:rPr lang="en-US" sz="2400" dirty="0">
                <a:solidFill>
                  <a:srgbClr val="A50021"/>
                </a:solidFill>
                <a:latin typeface="Times New Roman" pitchFamily="18" charset="0"/>
                <a:cs typeface="Times New Roman" pitchFamily="18" charset="0"/>
              </a:rPr>
              <a:t>True versus Fitted Regression Line</a:t>
            </a:r>
            <a:endParaRPr lang="en-IN" sz="24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1542005" y="872068"/>
                <a:ext cx="9080626" cy="5849414"/>
              </a:xfrm>
            </p:spPr>
            <p:txBody>
              <a:bodyPr>
                <a:normAutofit/>
              </a:bodyPr>
              <a:lstStyle/>
              <a:p>
                <a:pPr algn="just"/>
                <a:r>
                  <a:rPr lang="en-US" sz="1800" dirty="0">
                    <a:latin typeface="Times New Roman" panose="02020603050405020304" pitchFamily="18" charset="0"/>
                    <a:cs typeface="Times New Roman" panose="02020603050405020304" pitchFamily="18" charset="0"/>
                  </a:rPr>
                  <a:t>The task in regression analysis is to estimate the regression coefficients </a:t>
                </a:r>
                <a14:m>
                  <m:oMath xmlns:m="http://schemas.openxmlformats.org/officeDocument/2006/math">
                    <m:r>
                      <a:rPr lang="en-US" sz="1800" i="1">
                        <a:latin typeface="Cambria Math" panose="02040503050406030204" pitchFamily="18" charset="0"/>
                        <a:ea typeface="Cambria Math" panose="02040503050406030204" pitchFamily="18" charset="0"/>
                        <a:cs typeface="Times New Roman" panose="02020603050405020304" pitchFamily="18" charset="0"/>
                      </a:rPr>
                      <m:t>𝛼</m:t>
                    </m:r>
                    <m:r>
                      <a:rPr lang="en-US" sz="1800" i="1">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sz="1800">
                        <a:latin typeface="Cambria Math" panose="02040503050406030204" pitchFamily="18" charset="0"/>
                        <a:ea typeface="Cambria Math" panose="02040503050406030204" pitchFamily="18" charset="0"/>
                        <a:cs typeface="Times New Roman" panose="02020603050405020304" pitchFamily="18" charset="0"/>
                      </a:rPr>
                      <m:t>and</m:t>
                    </m:r>
                    <m:r>
                      <a:rPr lang="en-US" sz="1800" i="1">
                        <a:latin typeface="Cambria Math" panose="02040503050406030204" pitchFamily="18" charset="0"/>
                        <a:ea typeface="Cambria Math" panose="02040503050406030204" pitchFamily="18" charset="0"/>
                        <a:cs typeface="Times New Roman" panose="02020603050405020304" pitchFamily="18" charset="0"/>
                      </a:rPr>
                      <m:t> </m:t>
                    </m:r>
                    <m:r>
                      <a:rPr lang="en-US" sz="1800" i="1">
                        <a:latin typeface="Cambria Math" panose="02040503050406030204" pitchFamily="18" charset="0"/>
                        <a:ea typeface="Cambria Math" panose="02040503050406030204" pitchFamily="18" charset="0"/>
                        <a:cs typeface="Times New Roman" panose="02020603050405020304" pitchFamily="18" charset="0"/>
                      </a:rPr>
                      <m:t>𝛽</m:t>
                    </m:r>
                  </m:oMath>
                </a14:m>
                <a:r>
                  <a:rPr lang="en-US" sz="1800" dirty="0">
                    <a:latin typeface="Times New Roman" panose="02020603050405020304" pitchFamily="18" charset="0"/>
                    <a:cs typeface="Times New Roman" panose="02020603050405020304" pitchFamily="18" charset="0"/>
                  </a:rPr>
                  <a:t>. </a:t>
                </a:r>
              </a:p>
              <a:p>
                <a:pPr algn="just"/>
                <a:r>
                  <a:rPr lang="en-US" sz="1800" dirty="0">
                    <a:latin typeface="Times New Roman" panose="02020603050405020304" pitchFamily="18" charset="0"/>
                    <a:cs typeface="Times New Roman" panose="02020603050405020304" pitchFamily="18" charset="0"/>
                  </a:rPr>
                  <a:t>Suppose, we denote the estimates </a:t>
                </a:r>
                <a:r>
                  <a:rPr lang="en-US" sz="1800" i="1" dirty="0">
                    <a:latin typeface="Times New Roman" panose="02020603050405020304" pitchFamily="18" charset="0"/>
                    <a:cs typeface="Times New Roman" panose="02020603050405020304" pitchFamily="18" charset="0"/>
                  </a:rPr>
                  <a:t>a</a:t>
                </a:r>
                <a:r>
                  <a:rPr lang="en-US" sz="1800" dirty="0">
                    <a:latin typeface="Times New Roman" panose="02020603050405020304" pitchFamily="18" charset="0"/>
                    <a:cs typeface="Times New Roman" panose="02020603050405020304" pitchFamily="18" charset="0"/>
                  </a:rPr>
                  <a:t> for </a:t>
                </a:r>
                <a14:m>
                  <m:oMath xmlns:m="http://schemas.openxmlformats.org/officeDocument/2006/math">
                    <m:r>
                      <a:rPr lang="en-US" sz="1800" i="1">
                        <a:latin typeface="Cambria Math" panose="02040503050406030204" pitchFamily="18" charset="0"/>
                        <a:ea typeface="Cambria Math" panose="02040503050406030204" pitchFamily="18" charset="0"/>
                        <a:cs typeface="Times New Roman" panose="02020603050405020304" pitchFamily="18" charset="0"/>
                      </a:rPr>
                      <m:t>𝛼</m:t>
                    </m:r>
                  </m:oMath>
                </a14:m>
                <a:r>
                  <a:rPr lang="en-US" sz="1800" dirty="0">
                    <a:latin typeface="Times New Roman" panose="02020603050405020304" pitchFamily="18" charset="0"/>
                    <a:cs typeface="Times New Roman" panose="02020603050405020304" pitchFamily="18" charset="0"/>
                  </a:rPr>
                  <a:t> and </a:t>
                </a:r>
                <a:r>
                  <a:rPr lang="en-US" sz="1800" i="1" dirty="0">
                    <a:latin typeface="Times New Roman" panose="02020603050405020304" pitchFamily="18" charset="0"/>
                    <a:cs typeface="Times New Roman" panose="02020603050405020304" pitchFamily="18" charset="0"/>
                  </a:rPr>
                  <a:t>b</a:t>
                </a:r>
                <a:r>
                  <a:rPr lang="en-US" sz="1800" dirty="0">
                    <a:latin typeface="Times New Roman" panose="02020603050405020304" pitchFamily="18" charset="0"/>
                    <a:cs typeface="Times New Roman" panose="02020603050405020304" pitchFamily="18" charset="0"/>
                  </a:rPr>
                  <a:t> for </a:t>
                </a:r>
                <a14:m>
                  <m:oMath xmlns:m="http://schemas.openxmlformats.org/officeDocument/2006/math">
                    <m:r>
                      <a:rPr lang="en-US" sz="1800" i="1">
                        <a:latin typeface="Cambria Math" panose="02040503050406030204" pitchFamily="18" charset="0"/>
                        <a:ea typeface="Cambria Math" panose="02040503050406030204" pitchFamily="18" charset="0"/>
                        <a:cs typeface="Times New Roman" panose="02020603050405020304" pitchFamily="18" charset="0"/>
                      </a:rPr>
                      <m:t>𝛽</m:t>
                    </m:r>
                  </m:oMath>
                </a14:m>
                <a:r>
                  <a:rPr lang="en-US" sz="1800" dirty="0">
                    <a:latin typeface="Times New Roman" panose="02020603050405020304" pitchFamily="18" charset="0"/>
                    <a:cs typeface="Times New Roman" panose="02020603050405020304" pitchFamily="18" charset="0"/>
                  </a:rPr>
                  <a:t>. Then the fitted regression line is</a:t>
                </a:r>
              </a:p>
              <a:p>
                <a:pPr marL="0" indent="0" algn="ctr">
                  <a:buNone/>
                </a:pPr>
                <a14:m>
                  <m:oMath xmlns:m="http://schemas.openxmlformats.org/officeDocument/2006/math">
                    <m:acc>
                      <m:accPr>
                        <m:chr m:val="̂"/>
                        <m:ctrlPr>
                          <a:rPr lang="en-US" sz="1800" i="1">
                            <a:latin typeface="Cambria Math" panose="02040503050406030204" pitchFamily="18" charset="0"/>
                            <a:cs typeface="Times New Roman" panose="02020603050405020304" pitchFamily="18" charset="0"/>
                          </a:rPr>
                        </m:ctrlPr>
                      </m:accPr>
                      <m:e>
                        <m:r>
                          <a:rPr lang="en-US" sz="1800" i="1">
                            <a:latin typeface="Cambria Math" panose="02040503050406030204" pitchFamily="18" charset="0"/>
                            <a:cs typeface="Times New Roman" panose="02020603050405020304" pitchFamily="18" charset="0"/>
                          </a:rPr>
                          <m:t>𝑌</m:t>
                        </m:r>
                      </m:e>
                    </m:acc>
                    <m:r>
                      <a:rPr lang="en-US" sz="1800" i="1">
                        <a:latin typeface="Cambria Math" panose="02040503050406030204" pitchFamily="18" charset="0"/>
                        <a:cs typeface="Times New Roman" panose="02020603050405020304" pitchFamily="18" charset="0"/>
                      </a:rPr>
                      <m:t>=</m:t>
                    </m:r>
                    <m:r>
                      <a:rPr lang="en-US" sz="1800" i="1">
                        <a:latin typeface="Cambria Math" panose="02040503050406030204" pitchFamily="18" charset="0"/>
                        <a:cs typeface="Times New Roman" panose="02020603050405020304" pitchFamily="18" charset="0"/>
                      </a:rPr>
                      <m:t>𝑎</m:t>
                    </m:r>
                    <m:r>
                      <a:rPr lang="en-US" sz="1800" i="1">
                        <a:latin typeface="Cambria Math" panose="02040503050406030204" pitchFamily="18" charset="0"/>
                        <a:cs typeface="Times New Roman" panose="02020603050405020304" pitchFamily="18" charset="0"/>
                      </a:rPr>
                      <m:t>+</m:t>
                    </m:r>
                    <m:r>
                      <a:rPr lang="en-US" sz="1800" i="1">
                        <a:latin typeface="Cambria Math" panose="02040503050406030204" pitchFamily="18" charset="0"/>
                        <a:cs typeface="Times New Roman" panose="02020603050405020304" pitchFamily="18" charset="0"/>
                      </a:rPr>
                      <m:t>𝑏𝑥</m:t>
                    </m:r>
                  </m:oMath>
                </a14:m>
                <a:r>
                  <a:rPr lang="en-US" sz="1800" i="1" dirty="0">
                    <a:latin typeface="Times New Roman" panose="02020603050405020304" pitchFamily="18" charset="0"/>
                    <a:cs typeface="Times New Roman" panose="02020603050405020304" pitchFamily="18" charset="0"/>
                  </a:rPr>
                  <a:t> </a:t>
                </a:r>
              </a:p>
              <a:p>
                <a:pPr marL="0" indent="0" algn="just">
                  <a:buNone/>
                </a:pPr>
                <a:r>
                  <a:rPr lang="en-US" sz="1800" dirty="0">
                    <a:latin typeface="Times New Roman" panose="02020603050405020304" pitchFamily="18" charset="0"/>
                    <a:cs typeface="Times New Roman" panose="02020603050405020304" pitchFamily="18" charset="0"/>
                  </a:rPr>
                  <a:t>where </a:t>
                </a:r>
                <a14:m>
                  <m:oMath xmlns:m="http://schemas.openxmlformats.org/officeDocument/2006/math">
                    <m:acc>
                      <m:accPr>
                        <m:chr m:val="̂"/>
                        <m:ctrlPr>
                          <a:rPr lang="en-US" sz="1800" i="1">
                            <a:latin typeface="Cambria Math" panose="02040503050406030204" pitchFamily="18" charset="0"/>
                            <a:cs typeface="Times New Roman" panose="02020603050405020304" pitchFamily="18" charset="0"/>
                          </a:rPr>
                        </m:ctrlPr>
                      </m:accPr>
                      <m:e>
                        <m:r>
                          <a:rPr lang="en-US" sz="1800" i="1">
                            <a:latin typeface="Cambria Math" panose="02040503050406030204" pitchFamily="18" charset="0"/>
                            <a:cs typeface="Times New Roman" panose="02020603050405020304" pitchFamily="18" charset="0"/>
                          </a:rPr>
                          <m:t>𝑌</m:t>
                        </m:r>
                      </m:e>
                    </m:acc>
                    <m:r>
                      <a:rPr lang="en-US" sz="1800" i="1">
                        <a:latin typeface="Cambria Math" panose="02040503050406030204" pitchFamily="18" charset="0"/>
                        <a:cs typeface="Times New Roman" panose="02020603050405020304" pitchFamily="18" charset="0"/>
                      </a:rPr>
                      <m:t> </m:t>
                    </m:r>
                  </m:oMath>
                </a14:m>
                <a:r>
                  <a:rPr lang="en-US" sz="1800" dirty="0">
                    <a:latin typeface="Times New Roman" panose="02020603050405020304" pitchFamily="18" charset="0"/>
                    <a:cs typeface="Times New Roman" panose="02020603050405020304" pitchFamily="18" charset="0"/>
                  </a:rPr>
                  <a:t>is the predicted or fitted value.</a:t>
                </a: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1542005" y="872068"/>
                <a:ext cx="9080626" cy="5849414"/>
              </a:xfrm>
              <a:blipFill>
                <a:blip r:embed="rId3"/>
                <a:stretch>
                  <a:fillRect l="-419" t="-868"/>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8</a:t>
            </a:fld>
            <a:endParaRPr lang="en-IN" dirty="0">
              <a:solidFill>
                <a:srgbClr val="04617B">
                  <a:shade val="90000"/>
                </a:srgbClr>
              </a:solidFill>
            </a:endParaRPr>
          </a:p>
        </p:txBody>
      </p:sp>
      <p:graphicFrame>
        <p:nvGraphicFramePr>
          <p:cNvPr id="3" name="Object 2"/>
          <p:cNvGraphicFramePr>
            <a:graphicFrameLocks noChangeAspect="1"/>
          </p:cNvGraphicFramePr>
          <p:nvPr/>
        </p:nvGraphicFramePr>
        <p:xfrm>
          <a:off x="2350022" y="2563359"/>
          <a:ext cx="5784850" cy="3213100"/>
        </p:xfrm>
        <a:graphic>
          <a:graphicData uri="http://schemas.openxmlformats.org/presentationml/2006/ole">
            <mc:AlternateContent xmlns:mc="http://schemas.openxmlformats.org/markup-compatibility/2006">
              <mc:Choice xmlns:v="urn:schemas-microsoft-com:vml" Requires="v">
                <p:oleObj spid="_x0000_s3083" name="Visio" r:id="rId4" imgW="5784480" imgH="3212531" progId="Visio.Drawing.11">
                  <p:embed/>
                </p:oleObj>
              </mc:Choice>
              <mc:Fallback>
                <p:oleObj name="Visio" r:id="rId4" imgW="5784480" imgH="3212531" progId="Visio.Drawing.11">
                  <p:embed/>
                  <p:pic>
                    <p:nvPicPr>
                      <p:cNvPr id="3" name="Object 2"/>
                      <p:cNvPicPr/>
                      <p:nvPr/>
                    </p:nvPicPr>
                    <p:blipFill>
                      <a:blip r:embed="rId5"/>
                      <a:stretch>
                        <a:fillRect/>
                      </a:stretch>
                    </p:blipFill>
                    <p:spPr>
                      <a:xfrm>
                        <a:off x="2350022" y="2563359"/>
                        <a:ext cx="5784850" cy="3213100"/>
                      </a:xfrm>
                      <a:prstGeom prst="rect">
                        <a:avLst/>
                      </a:prstGeom>
                    </p:spPr>
                  </p:pic>
                </p:oleObj>
              </mc:Fallback>
            </mc:AlternateContent>
          </a:graphicData>
        </a:graphic>
      </p:graphicFrame>
      <p:sp>
        <p:nvSpPr>
          <p:cNvPr id="8" name="Footer Placeholder 7">
            <a:extLst>
              <a:ext uri="{FF2B5EF4-FFF2-40B4-BE49-F238E27FC236}">
                <a16:creationId xmlns:a16="http://schemas.microsoft.com/office/drawing/2014/main" id="{89BFC86D-8D67-794F-9CB3-C57003EC644C}"/>
              </a:ext>
            </a:extLst>
          </p:cNvPr>
          <p:cNvSpPr>
            <a:spLocks noGrp="1"/>
          </p:cNvSpPr>
          <p:nvPr>
            <p:ph type="ftr" sz="quarter" idx="11"/>
          </p:nvPr>
        </p:nvSpPr>
        <p:spPr/>
        <p:txBody>
          <a:bodyPr/>
          <a:lstStyle/>
          <a:p>
            <a:pPr algn="ctr"/>
            <a:r>
              <a:rPr lang="en-IN"/>
              <a:t>IIITS: Data Analytics</a:t>
            </a:r>
            <a:endParaRPr lang="en-IN" dirty="0"/>
          </a:p>
        </p:txBody>
      </p:sp>
    </p:spTree>
    <p:extLst>
      <p:ext uri="{BB962C8B-B14F-4D97-AF65-F5344CB8AC3E}">
        <p14:creationId xmlns:p14="http://schemas.microsoft.com/office/powerpoint/2010/main" val="731628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684678" y="622454"/>
                <a:ext cx="9092067" cy="643467"/>
              </a:xfrm>
            </p:spPr>
            <p:txBody>
              <a:bodyPr>
                <a:noAutofit/>
              </a:bodyPr>
              <a:lstStyle/>
              <a:p>
                <a:r>
                  <a:rPr lang="en-US" sz="2400" b="1" dirty="0">
                    <a:solidFill>
                      <a:srgbClr val="A50021"/>
                    </a:solidFill>
                    <a:latin typeface="Times New Roman" pitchFamily="18" charset="0"/>
                    <a:cs typeface="Times New Roman" pitchFamily="18" charset="0"/>
                  </a:rPr>
                  <a:t>Least Square Method </a:t>
                </a:r>
                <a:r>
                  <a:rPr lang="en-US" sz="2400" dirty="0">
                    <a:solidFill>
                      <a:srgbClr val="A50021"/>
                    </a:solidFill>
                    <a:latin typeface="Times New Roman" pitchFamily="18" charset="0"/>
                    <a:cs typeface="Times New Roman" pitchFamily="18" charset="0"/>
                  </a:rPr>
                  <a:t>to estimate </a:t>
                </a:r>
                <a14:m>
                  <m:oMath xmlns:m="http://schemas.openxmlformats.org/officeDocument/2006/math">
                    <m:r>
                      <a:rPr lang="en-US" sz="2400" i="1">
                        <a:solidFill>
                          <a:srgbClr val="A50021"/>
                        </a:solidFill>
                        <a:latin typeface="Cambria Math" panose="02040503050406030204" pitchFamily="18" charset="0"/>
                        <a:ea typeface="Cambria Math" panose="02040503050406030204" pitchFamily="18" charset="0"/>
                        <a:cs typeface="Times New Roman" pitchFamily="18" charset="0"/>
                      </a:rPr>
                      <m:t>𝛼</m:t>
                    </m:r>
                    <m:r>
                      <a:rPr lang="en-US" sz="2400" i="1">
                        <a:solidFill>
                          <a:srgbClr val="A50021"/>
                        </a:solidFill>
                        <a:latin typeface="Cambria Math" panose="02040503050406030204" pitchFamily="18" charset="0"/>
                        <a:ea typeface="Cambria Math" panose="02040503050406030204" pitchFamily="18" charset="0"/>
                        <a:cs typeface="Times New Roman" pitchFamily="18" charset="0"/>
                      </a:rPr>
                      <m:t> </m:t>
                    </m:r>
                    <m:r>
                      <m:rPr>
                        <m:sty m:val="p"/>
                      </m:rPr>
                      <a:rPr lang="en-US" sz="2400">
                        <a:solidFill>
                          <a:srgbClr val="A50021"/>
                        </a:solidFill>
                        <a:latin typeface="Cambria Math" panose="02040503050406030204" pitchFamily="18" charset="0"/>
                        <a:ea typeface="Cambria Math" panose="02040503050406030204" pitchFamily="18" charset="0"/>
                        <a:cs typeface="Times New Roman" pitchFamily="18" charset="0"/>
                      </a:rPr>
                      <m:t>and</m:t>
                    </m:r>
                    <m:r>
                      <a:rPr lang="en-US" sz="2400" i="1">
                        <a:solidFill>
                          <a:srgbClr val="A50021"/>
                        </a:solidFill>
                        <a:latin typeface="Cambria Math" panose="02040503050406030204" pitchFamily="18" charset="0"/>
                        <a:ea typeface="Cambria Math" panose="02040503050406030204" pitchFamily="18" charset="0"/>
                        <a:cs typeface="Times New Roman" pitchFamily="18" charset="0"/>
                      </a:rPr>
                      <m:t> </m:t>
                    </m:r>
                    <m:r>
                      <a:rPr lang="en-US" sz="2400" i="1">
                        <a:solidFill>
                          <a:srgbClr val="A50021"/>
                        </a:solidFill>
                        <a:latin typeface="Cambria Math" panose="02040503050406030204" pitchFamily="18" charset="0"/>
                        <a:ea typeface="Cambria Math" panose="02040503050406030204" pitchFamily="18" charset="0"/>
                        <a:cs typeface="Times New Roman" pitchFamily="18" charset="0"/>
                      </a:rPr>
                      <m:t>𝛽</m:t>
                    </m:r>
                  </m:oMath>
                </a14:m>
                <a:endParaRPr lang="en-IN" sz="2400" dirty="0">
                  <a:solidFill>
                    <a:srgbClr val="A50021"/>
                  </a:solidFill>
                  <a:latin typeface="Times New Roman" pitchFamily="18" charset="0"/>
                  <a:cs typeface="Times New Roman"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684678" y="622454"/>
                <a:ext cx="9092067" cy="643467"/>
              </a:xfrm>
              <a:blipFill>
                <a:blip r:embed="rId3"/>
                <a:stretch>
                  <a:fillRect l="-976"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1542005" y="1641753"/>
                <a:ext cx="9080626" cy="4647022"/>
              </a:xfrm>
            </p:spPr>
            <p:txBody>
              <a:bodyPr>
                <a:normAutofit/>
              </a:bodyPr>
              <a:lstStyle/>
              <a:p>
                <a:pPr marL="0" indent="0" algn="just">
                  <a:buNone/>
                </a:pPr>
                <a:r>
                  <a:rPr lang="en-US" sz="1800" dirty="0">
                    <a:latin typeface="Times New Roman" panose="02020603050405020304" pitchFamily="18" charset="0"/>
                    <a:cs typeface="Times New Roman" panose="02020603050405020304" pitchFamily="18" charset="0"/>
                  </a:rPr>
                  <a:t>This method uses the concept of </a:t>
                </a:r>
                <a:r>
                  <a:rPr lang="en-US" sz="1800" dirty="0">
                    <a:solidFill>
                      <a:schemeClr val="accent1">
                        <a:lumMod val="75000"/>
                      </a:schemeClr>
                    </a:solidFill>
                    <a:latin typeface="Times New Roman" panose="02020603050405020304" pitchFamily="18" charset="0"/>
                    <a:cs typeface="Times New Roman" panose="02020603050405020304" pitchFamily="18" charset="0"/>
                  </a:rPr>
                  <a:t>residual. </a:t>
                </a:r>
                <a:r>
                  <a:rPr lang="en-US" sz="1800" dirty="0">
                    <a:latin typeface="Times New Roman" panose="02020603050405020304" pitchFamily="18" charset="0"/>
                    <a:cs typeface="Times New Roman" panose="02020603050405020304" pitchFamily="18" charset="0"/>
                  </a:rPr>
                  <a:t>A residual is essentially an error in the fit of the model </a:t>
                </a:r>
                <a14:m>
                  <m:oMath xmlns:m="http://schemas.openxmlformats.org/officeDocument/2006/math">
                    <m:acc>
                      <m:accPr>
                        <m:chr m:val="̂"/>
                        <m:ctrlPr>
                          <a:rPr lang="en-US" sz="1800" i="1">
                            <a:latin typeface="Cambria Math" panose="02040503050406030204" pitchFamily="18" charset="0"/>
                            <a:cs typeface="Times New Roman" panose="02020603050405020304" pitchFamily="18" charset="0"/>
                          </a:rPr>
                        </m:ctrlPr>
                      </m:accPr>
                      <m:e>
                        <m:r>
                          <m:rPr>
                            <m:sty m:val="p"/>
                          </m:rPr>
                          <a:rPr lang="en-US" sz="1800">
                            <a:latin typeface="Cambria Math" panose="02040503050406030204" pitchFamily="18" charset="0"/>
                            <a:cs typeface="Times New Roman" panose="02020603050405020304" pitchFamily="18" charset="0"/>
                          </a:rPr>
                          <m:t>Y</m:t>
                        </m:r>
                      </m:e>
                    </m:acc>
                    <m:r>
                      <a:rPr lang="en-US" sz="1800">
                        <a:latin typeface="Cambria Math" panose="02040503050406030204" pitchFamily="18" charset="0"/>
                        <a:cs typeface="Times New Roman" panose="02020603050405020304" pitchFamily="18" charset="0"/>
                      </a:rPr>
                      <m:t>=</m:t>
                    </m:r>
                    <m:r>
                      <a:rPr lang="en-US" sz="1800" i="1">
                        <a:latin typeface="Cambria Math" panose="02040503050406030204" pitchFamily="18" charset="0"/>
                        <a:cs typeface="Times New Roman" panose="02020603050405020304" pitchFamily="18" charset="0"/>
                      </a:rPr>
                      <m:t>𝑎</m:t>
                    </m:r>
                    <m:r>
                      <a:rPr lang="en-US" sz="1800">
                        <a:latin typeface="Cambria Math" panose="02040503050406030204" pitchFamily="18" charset="0"/>
                        <a:cs typeface="Times New Roman" panose="02020603050405020304" pitchFamily="18" charset="0"/>
                      </a:rPr>
                      <m:t>+</m:t>
                    </m:r>
                    <m:r>
                      <a:rPr lang="en-US" sz="1800" i="1">
                        <a:latin typeface="Cambria Math" panose="02040503050406030204" pitchFamily="18" charset="0"/>
                        <a:cs typeface="Times New Roman" panose="02020603050405020304" pitchFamily="18" charset="0"/>
                      </a:rPr>
                      <m:t>𝑏𝑥</m:t>
                    </m:r>
                  </m:oMath>
                </a14:m>
                <a:r>
                  <a:rPr lang="en-US" sz="1800" dirty="0">
                    <a:latin typeface="Times New Roman" panose="02020603050405020304" pitchFamily="18" charset="0"/>
                    <a:cs typeface="Times New Roman" panose="02020603050405020304" pitchFamily="18" charset="0"/>
                  </a:rPr>
                  <a:t>. Thus, </a:t>
                </a:r>
                <a14:m>
                  <m:oMath xmlns:m="http://schemas.openxmlformats.org/officeDocument/2006/math">
                    <m:sSup>
                      <m:sSupPr>
                        <m:ctrlPr>
                          <a:rPr lang="en-US" sz="1800" i="1">
                            <a:latin typeface="Cambria Math" panose="02040503050406030204" pitchFamily="18" charset="0"/>
                            <a:cs typeface="Times New Roman" panose="02020603050405020304" pitchFamily="18" charset="0"/>
                          </a:rPr>
                        </m:ctrlPr>
                      </m:sSupPr>
                      <m:e>
                        <m:r>
                          <a:rPr lang="en-US" sz="1800" i="1">
                            <a:latin typeface="Cambria Math" panose="02040503050406030204" pitchFamily="18" charset="0"/>
                            <a:cs typeface="Times New Roman" panose="02020603050405020304" pitchFamily="18" charset="0"/>
                          </a:rPr>
                          <m:t>𝑖</m:t>
                        </m:r>
                      </m:e>
                      <m:sup>
                        <m:r>
                          <a:rPr lang="en-US" sz="1800" i="1">
                            <a:latin typeface="Cambria Math" panose="02040503050406030204" pitchFamily="18" charset="0"/>
                            <a:cs typeface="Times New Roman" panose="02020603050405020304" pitchFamily="18" charset="0"/>
                          </a:rPr>
                          <m:t>𝑡h</m:t>
                        </m:r>
                      </m:sup>
                    </m:sSup>
                  </m:oMath>
                </a14:m>
                <a:r>
                  <a:rPr lang="en-US" sz="1800" dirty="0">
                    <a:latin typeface="Times New Roman" panose="02020603050405020304" pitchFamily="18" charset="0"/>
                    <a:cs typeface="Times New Roman" panose="02020603050405020304" pitchFamily="18" charset="0"/>
                  </a:rPr>
                  <a:t> residual is</a:t>
                </a:r>
              </a:p>
              <a:p>
                <a:pPr marL="0" indent="0" algn="just">
                  <a:buNone/>
                </a:pPr>
                <a:endParaRPr lang="en-US" sz="800" dirty="0">
                  <a:latin typeface="Times New Roman" panose="02020603050405020304" pitchFamily="18" charset="0"/>
                  <a:cs typeface="Times New Roman" panose="02020603050405020304" pitchFamily="18" charset="0"/>
                </a:endParaRPr>
              </a:p>
              <a:p>
                <a:pPr marL="0" indent="0" algn="ctr">
                  <a:buNone/>
                </a:pPr>
                <a14:m>
                  <m:oMath xmlns:m="http://schemas.openxmlformats.org/officeDocument/2006/math">
                    <m:sSub>
                      <m:sSubPr>
                        <m:ctrlPr>
                          <a:rPr lang="en-US" sz="1800" i="1">
                            <a:latin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cs typeface="Times New Roman" panose="02020603050405020304" pitchFamily="18" charset="0"/>
                          </a:rPr>
                          <m:t>𝑒</m:t>
                        </m:r>
                      </m:e>
                      <m:sub>
                        <m:r>
                          <a:rPr lang="en-US" sz="1800" i="1">
                            <a:latin typeface="Cambria Math" panose="02040503050406030204" pitchFamily="18" charset="0"/>
                            <a:cs typeface="Times New Roman" panose="02020603050405020304" pitchFamily="18" charset="0"/>
                          </a:rPr>
                          <m:t>𝑖</m:t>
                        </m:r>
                      </m:sub>
                    </m:sSub>
                    <m:r>
                      <a:rPr lang="en-US" sz="1800" i="1">
                        <a:latin typeface="Cambria Math" panose="02040503050406030204" pitchFamily="18" charset="0"/>
                        <a:cs typeface="Times New Roman" panose="02020603050405020304" pitchFamily="18" charset="0"/>
                      </a:rPr>
                      <m:t>=</m:t>
                    </m:r>
                    <m:sSub>
                      <m:sSubPr>
                        <m:ctrlPr>
                          <a:rPr lang="en-US" sz="1800" i="1">
                            <a:latin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cs typeface="Times New Roman" panose="02020603050405020304" pitchFamily="18" charset="0"/>
                          </a:rPr>
                          <m:t>𝑌</m:t>
                        </m:r>
                      </m:e>
                      <m:sub>
                        <m:r>
                          <a:rPr lang="en-US" sz="1800" i="1">
                            <a:latin typeface="Cambria Math" panose="02040503050406030204" pitchFamily="18" charset="0"/>
                            <a:cs typeface="Times New Roman" panose="02020603050405020304" pitchFamily="18" charset="0"/>
                          </a:rPr>
                          <m:t>𝑖</m:t>
                        </m:r>
                      </m:sub>
                    </m:sSub>
                    <m:r>
                      <a:rPr lang="en-US" sz="1800" i="1">
                        <a:latin typeface="Cambria Math" panose="02040503050406030204" pitchFamily="18" charset="0"/>
                        <a:cs typeface="Times New Roman" panose="02020603050405020304" pitchFamily="18" charset="0"/>
                      </a:rPr>
                      <m:t>−</m:t>
                    </m:r>
                    <m:sSub>
                      <m:sSubPr>
                        <m:ctrlPr>
                          <a:rPr lang="en-US" sz="1800" i="1">
                            <a:latin typeface="Cambria Math" panose="02040503050406030204" pitchFamily="18" charset="0"/>
                            <a:cs typeface="Times New Roman" panose="02020603050405020304" pitchFamily="18" charset="0"/>
                          </a:rPr>
                        </m:ctrlPr>
                      </m:sSubPr>
                      <m:e>
                        <m:acc>
                          <m:accPr>
                            <m:chr m:val="̂"/>
                            <m:ctrlPr>
                              <a:rPr lang="en-US" sz="1800" i="1">
                                <a:latin typeface="Cambria Math" panose="02040503050406030204" pitchFamily="18" charset="0"/>
                                <a:cs typeface="Times New Roman" panose="02020603050405020304" pitchFamily="18" charset="0"/>
                              </a:rPr>
                            </m:ctrlPr>
                          </m:accPr>
                          <m:e>
                            <m:r>
                              <a:rPr lang="en-US" sz="1800" i="1">
                                <a:latin typeface="Cambria Math" panose="02040503050406030204" pitchFamily="18" charset="0"/>
                                <a:cs typeface="Times New Roman" panose="02020603050405020304" pitchFamily="18" charset="0"/>
                              </a:rPr>
                              <m:t>𝑌</m:t>
                            </m:r>
                          </m:e>
                        </m:acc>
                      </m:e>
                      <m:sub>
                        <m:r>
                          <a:rPr lang="en-US" sz="1800" i="1">
                            <a:latin typeface="Cambria Math" panose="02040503050406030204" pitchFamily="18" charset="0"/>
                            <a:cs typeface="Times New Roman" panose="02020603050405020304" pitchFamily="18" charset="0"/>
                          </a:rPr>
                          <m:t>𝑖</m:t>
                        </m:r>
                      </m:sub>
                    </m:sSub>
                  </m:oMath>
                </a14:m>
                <a:r>
                  <a:rPr lang="en-US" sz="1800" dirty="0">
                    <a:latin typeface="Times New Roman" panose="02020603050405020304" pitchFamily="18" charset="0"/>
                    <a:cs typeface="Times New Roman" panose="02020603050405020304" pitchFamily="18" charset="0"/>
                  </a:rPr>
                  <a:t>, </a:t>
                </a:r>
                <a14:m>
                  <m:oMath xmlns:m="http://schemas.openxmlformats.org/officeDocument/2006/math">
                    <m:r>
                      <a:rPr lang="en-US" sz="1800" i="1">
                        <a:latin typeface="Cambria Math" panose="02040503050406030204" pitchFamily="18" charset="0"/>
                        <a:cs typeface="Times New Roman" panose="02020603050405020304" pitchFamily="18" charset="0"/>
                      </a:rPr>
                      <m:t>𝑖</m:t>
                    </m:r>
                    <m:r>
                      <a:rPr lang="en-US" sz="1800" i="1">
                        <a:latin typeface="Cambria Math" panose="02040503050406030204" pitchFamily="18" charset="0"/>
                        <a:cs typeface="Times New Roman" panose="02020603050405020304" pitchFamily="18" charset="0"/>
                      </a:rPr>
                      <m:t>=1,2,3,……,</m:t>
                    </m:r>
                    <m:r>
                      <a:rPr lang="en-US" sz="1800" i="1">
                        <a:latin typeface="Cambria Math" panose="02040503050406030204" pitchFamily="18" charset="0"/>
                        <a:cs typeface="Times New Roman" panose="02020603050405020304" pitchFamily="18" charset="0"/>
                      </a:rPr>
                      <m:t>𝑛</m:t>
                    </m:r>
                  </m:oMath>
                </a14:m>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 </a:t>
                </a:r>
                <a:endParaRPr lang="en-US" sz="1800" dirty="0">
                  <a:solidFill>
                    <a:schemeClr val="accent1">
                      <a:lumMod val="75000"/>
                    </a:schemeClr>
                  </a:solidFill>
                  <a:latin typeface="Times New Roman" panose="02020603050405020304" pitchFamily="18" charset="0"/>
                  <a:cs typeface="Times New Roman" panose="02020603050405020304" pitchFamily="18" charset="0"/>
                </a:endParaRP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1542005" y="1641753"/>
                <a:ext cx="9080626" cy="4647022"/>
              </a:xfrm>
              <a:blipFill>
                <a:blip r:embed="rId4"/>
                <a:stretch>
                  <a:fillRect l="-419" t="-817" r="-559"/>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9</a:t>
            </a:fld>
            <a:endParaRPr lang="en-IN" dirty="0">
              <a:solidFill>
                <a:srgbClr val="04617B">
                  <a:shade val="90000"/>
                </a:srgbClr>
              </a:solidFill>
            </a:endParaRPr>
          </a:p>
        </p:txBody>
      </p:sp>
      <p:graphicFrame>
        <p:nvGraphicFramePr>
          <p:cNvPr id="7" name="Object 6"/>
          <p:cNvGraphicFramePr>
            <a:graphicFrameLocks noChangeAspect="1"/>
          </p:cNvGraphicFramePr>
          <p:nvPr/>
        </p:nvGraphicFramePr>
        <p:xfrm>
          <a:off x="3159282" y="3418962"/>
          <a:ext cx="5100572" cy="2787663"/>
        </p:xfrm>
        <a:graphic>
          <a:graphicData uri="http://schemas.openxmlformats.org/presentationml/2006/ole">
            <mc:AlternateContent xmlns:mc="http://schemas.openxmlformats.org/markup-compatibility/2006">
              <mc:Choice xmlns:v="urn:schemas-microsoft-com:vml" Requires="v">
                <p:oleObj spid="_x0000_s4107" name="Visio" r:id="rId5" imgW="6651720" imgH="3635225" progId="Visio.Drawing.11">
                  <p:embed/>
                </p:oleObj>
              </mc:Choice>
              <mc:Fallback>
                <p:oleObj name="Visio" r:id="rId5" imgW="6651720" imgH="3635225" progId="Visio.Drawing.11">
                  <p:embed/>
                  <p:pic>
                    <p:nvPicPr>
                      <p:cNvPr id="7" name="Object 6"/>
                      <p:cNvPicPr/>
                      <p:nvPr/>
                    </p:nvPicPr>
                    <p:blipFill>
                      <a:blip r:embed="rId6"/>
                      <a:stretch>
                        <a:fillRect/>
                      </a:stretch>
                    </p:blipFill>
                    <p:spPr>
                      <a:xfrm>
                        <a:off x="3159282" y="3418962"/>
                        <a:ext cx="5100572" cy="2787663"/>
                      </a:xfrm>
                      <a:prstGeom prst="rect">
                        <a:avLst/>
                      </a:prstGeom>
                    </p:spPr>
                  </p:pic>
                </p:oleObj>
              </mc:Fallback>
            </mc:AlternateContent>
          </a:graphicData>
        </a:graphic>
      </p:graphicFrame>
      <p:sp>
        <p:nvSpPr>
          <p:cNvPr id="8" name="Footer Placeholder 7">
            <a:extLst>
              <a:ext uri="{FF2B5EF4-FFF2-40B4-BE49-F238E27FC236}">
                <a16:creationId xmlns:a16="http://schemas.microsoft.com/office/drawing/2014/main" id="{F714BB70-24D1-1A41-8ADA-1BFD4E5641D0}"/>
              </a:ext>
            </a:extLst>
          </p:cNvPr>
          <p:cNvSpPr>
            <a:spLocks noGrp="1"/>
          </p:cNvSpPr>
          <p:nvPr>
            <p:ph type="ftr" sz="quarter" idx="11"/>
          </p:nvPr>
        </p:nvSpPr>
        <p:spPr/>
        <p:txBody>
          <a:bodyPr/>
          <a:lstStyle/>
          <a:p>
            <a:pPr algn="ctr"/>
            <a:r>
              <a:rPr lang="en-IN"/>
              <a:t>IIITS: Data Analytics</a:t>
            </a:r>
            <a:endParaRPr lang="en-IN" dirty="0"/>
          </a:p>
        </p:txBody>
      </p:sp>
    </p:spTree>
    <p:extLst>
      <p:ext uri="{BB962C8B-B14F-4D97-AF65-F5344CB8AC3E}">
        <p14:creationId xmlns:p14="http://schemas.microsoft.com/office/powerpoint/2010/main" val="11819896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3741</TotalTime>
  <Words>4343</Words>
  <Application>Microsoft Office PowerPoint</Application>
  <PresentationFormat>Widescreen</PresentationFormat>
  <Paragraphs>834</Paragraphs>
  <Slides>50</Slides>
  <Notes>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50</vt:i4>
      </vt:variant>
    </vt:vector>
  </HeadingPairs>
  <TitlesOfParts>
    <vt:vector size="62" baseType="lpstr">
      <vt:lpstr>Arial</vt:lpstr>
      <vt:lpstr>Calibri</vt:lpstr>
      <vt:lpstr>Calibri Light</vt:lpstr>
      <vt:lpstr>Cambria Math</vt:lpstr>
      <vt:lpstr>Gill Sans MT</vt:lpstr>
      <vt:lpstr>Tahoma</vt:lpstr>
      <vt:lpstr>Times New Roman</vt:lpstr>
      <vt:lpstr>Wingdings</vt:lpstr>
      <vt:lpstr>Wingdings 2</vt:lpstr>
      <vt:lpstr>Office Theme</vt:lpstr>
      <vt:lpstr>Visio</vt:lpstr>
      <vt:lpstr>Worksheet</vt:lpstr>
      <vt:lpstr>Brain Computer Interaction</vt:lpstr>
      <vt:lpstr>THIRD STEP: FEATURE CONDITIONING </vt:lpstr>
      <vt:lpstr>Feature Translation</vt:lpstr>
      <vt:lpstr>Illustrating Classification Tasks</vt:lpstr>
      <vt:lpstr>Regression Analysis</vt:lpstr>
      <vt:lpstr>Simple Linear Regression Model</vt:lpstr>
      <vt:lpstr>Regression Analysis</vt:lpstr>
      <vt:lpstr>True versus Fitted Regression Line</vt:lpstr>
      <vt:lpstr>Least Square Method to estimate α and β</vt:lpstr>
      <vt:lpstr>Least Square method</vt:lpstr>
      <vt:lpstr>Least Square method to estimate α and β</vt:lpstr>
      <vt:lpstr>R^2  : Measure of Quality of Fit</vt:lpstr>
      <vt:lpstr>R^2  : Measure of Quality of Fit</vt:lpstr>
      <vt:lpstr>PowerPoint Presentation</vt:lpstr>
      <vt:lpstr>Bayesian Classifier</vt:lpstr>
      <vt:lpstr>Bayesian Classifier</vt:lpstr>
      <vt:lpstr>Example: Bayesian Classification</vt:lpstr>
      <vt:lpstr>Air-Traffic Data</vt:lpstr>
      <vt:lpstr>Air-Traffic Data</vt:lpstr>
      <vt:lpstr>Air-Traffic Data</vt:lpstr>
      <vt:lpstr>Bayesian Classifier</vt:lpstr>
      <vt:lpstr>PowerPoint Presentation</vt:lpstr>
      <vt:lpstr>Simple Probability</vt:lpstr>
      <vt:lpstr>Simple Probability</vt:lpstr>
      <vt:lpstr>Simple Probability</vt:lpstr>
      <vt:lpstr>Joint Probability</vt:lpstr>
      <vt:lpstr>Conditional Probability</vt:lpstr>
      <vt:lpstr>Conditional Probability</vt:lpstr>
      <vt:lpstr>Conditional Probability</vt:lpstr>
      <vt:lpstr>Conditional Probability</vt:lpstr>
      <vt:lpstr>PowerPoint Presentation</vt:lpstr>
      <vt:lpstr>PowerPoint Presentation</vt:lpstr>
      <vt:lpstr>PowerPoint Presentation</vt:lpstr>
      <vt:lpstr>Bayes’ Theorem</vt:lpstr>
      <vt:lpstr>Prior and Posterior Probabilities</vt:lpstr>
      <vt:lpstr>Naïve Bayesian Classifier</vt:lpstr>
      <vt:lpstr>Naïve Bayesian Classifier</vt:lpstr>
      <vt:lpstr>Naïve Bayesian Classifier</vt:lpstr>
      <vt:lpstr>Naïve Bayesian Classifier</vt:lpstr>
      <vt:lpstr>Naïve Bayesian Classifier</vt:lpstr>
      <vt:lpstr>Naïve Bayesian Classifier</vt:lpstr>
      <vt:lpstr>Naïve Bayesian Classifier</vt:lpstr>
      <vt:lpstr>Naïve Bayesian Classifier</vt:lpstr>
      <vt:lpstr>Naïve Bayesian Classifier</vt:lpstr>
      <vt:lpstr>Naïve Bayesian Classifier</vt:lpstr>
      <vt:lpstr>Naïve Bayesian Classifier</vt:lpstr>
      <vt:lpstr>M-estimate Approach</vt:lpstr>
      <vt:lpstr>A Practice Example</vt:lpstr>
      <vt:lpstr>A Practice Example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BCI-Feature Extraction</dc:title>
  <dc:subject/>
  <dc:creator>Sreeja</dc:creator>
  <cp:keywords/>
  <dc:description/>
  <cp:lastModifiedBy>Dr.Annushree Bablani</cp:lastModifiedBy>
  <cp:revision>143</cp:revision>
  <dcterms:created xsi:type="dcterms:W3CDTF">2011-09-11T15:22:53Z</dcterms:created>
  <dcterms:modified xsi:type="dcterms:W3CDTF">2022-03-03T09:34:35Z</dcterms:modified>
  <cp:category/>
</cp:coreProperties>
</file>